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258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713521"/>
            <a:ext cx="4752665" cy="1530643"/>
            <a:chOff x="894963" y="2284695"/>
            <a:chExt cx="6336886" cy="2040857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语文园地（一）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648444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0" y="1694212"/>
            <a:ext cx="4572000" cy="283923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风雨送春归，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飞雪迎春到。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已是悬崖百丈冰，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犹有花枝俏。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俏也不争春，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只把春来报。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待到山花烂漫时，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她在丛中笑。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 descr="9808713_213005465186_2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C9E9FE"/>
              </a:clrFrom>
              <a:clrTo>
                <a:srgbClr val="C9E9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9391" y="959224"/>
            <a:ext cx="2913308" cy="3696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33900" y="1035376"/>
            <a:ext cx="4610100" cy="715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卜算子•咏梅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        毛泽东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7686" y="1451024"/>
            <a:ext cx="7005508" cy="2839239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作者简介：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毛泽东（1893年12月26日－1976年9月9日），字润之，笔名子任。湖南湘潭人。毛泽东同志是伟大的马克思主义者，伟大的无产阶级革命家、战略家、理论家，是马克思主义中国化的伟大开拓者，是近代以来中国伟大的爱国者和民族英雄，是党的第一代中央领导集体的核心，是领导中国人民彻底改变自己命运和国家面貌的一代伟人。他对马克思列宁主义的发展、军事理论的贡献以及对共产党的理论贡献被称为毛泽东思想。被人们尊称为“毛主席”。毛泽东被视为现代世界历史中最重要的人物之一，《时代》杂志也将他评为20世纪最具影响100人之一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5959" y="1308289"/>
            <a:ext cx="7672083" cy="3100745"/>
            <a:chOff x="3157869" y="2041445"/>
            <a:chExt cx="7602279" cy="3484892"/>
          </a:xfrm>
          <a:noFill/>
        </p:grpSpPr>
        <p:sp>
          <p:nvSpPr>
            <p:cNvPr id="4" name="圆角矩形 48"/>
            <p:cNvSpPr/>
            <p:nvPr/>
          </p:nvSpPr>
          <p:spPr>
            <a:xfrm>
              <a:off x="3157869" y="2041445"/>
              <a:ext cx="7602279" cy="3484892"/>
            </a:xfrm>
            <a:prstGeom prst="round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00844" y="2178210"/>
              <a:ext cx="7236780" cy="28277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译文：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    风风雨雨把冬天送走了， 漫天飞雪又把春天迎来。悬崖已结百丈坚冰，但梅花依然傲雪俏丽竞放。虽然美丽但不与桃李争艳比美， 只是把春天消息来报。 等到满山遍野开满鲜花之时，她却在花丛中笑。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41"/>
          <p:cNvGrpSpPr/>
          <p:nvPr/>
        </p:nvGrpSpPr>
        <p:grpSpPr>
          <a:xfrm>
            <a:off x="2167970" y="1312665"/>
            <a:ext cx="6226139" cy="2744905"/>
            <a:chOff x="3646966" y="1271247"/>
            <a:chExt cx="7603236" cy="3659873"/>
          </a:xfrm>
        </p:grpSpPr>
        <p:sp>
          <p:nvSpPr>
            <p:cNvPr id="4" name="矩形 3"/>
            <p:cNvSpPr/>
            <p:nvPr/>
          </p:nvSpPr>
          <p:spPr>
            <a:xfrm>
              <a:off x="3882211" y="1514800"/>
              <a:ext cx="7226838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赏析：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    这首词前有引语：“读陆游咏梅词，反其意而用之。”表明了创作契机。“风雨送春归，飞雪迎春到。”词的起句就以健笔凌云之势，表现出了与陆游明显的不同的胸襟与气魄。“风雨”、“飞雪”点出了四季的变化，时间的更替，“春归”、“春到”着眼于事物的运动，既给全篇造成了一种时间的流动感，又为下边写雪中之梅作了饱历沧桑的准备，词句挺拔，气势昂扬。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endParaRPr lang="zh-CN" altLang="en-US" sz="1800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标注 40"/>
            <p:cNvSpPr/>
            <p:nvPr/>
          </p:nvSpPr>
          <p:spPr>
            <a:xfrm>
              <a:off x="3646966" y="1271247"/>
              <a:ext cx="7603236" cy="3608978"/>
            </a:xfrm>
            <a:prstGeom prst="wedgeRoundRectCallout">
              <a:avLst>
                <a:gd name="adj1" fmla="val -57761"/>
                <a:gd name="adj2" fmla="val 33833"/>
                <a:gd name="adj3" fmla="val 16667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90" y="3080657"/>
            <a:ext cx="1621414" cy="156263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2125911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5478" y="1402493"/>
            <a:ext cx="677821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我发现有些句子特别能够表达作者的情感或想法。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标注 60"/>
          <p:cNvSpPr/>
          <p:nvPr/>
        </p:nvSpPr>
        <p:spPr>
          <a:xfrm>
            <a:off x="4236466" y="2298973"/>
            <a:ext cx="3709988" cy="1337310"/>
          </a:xfrm>
          <a:prstGeom prst="wedgeRectCallout">
            <a:avLst>
              <a:gd name="adj1" fmla="val -67874"/>
              <a:gd name="adj2" fmla="val -7643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    《清平乐•村居》我从</a:t>
            </a:r>
            <a:r>
              <a:rPr lang="en-US" altLang="zh-CN" sz="1800" dirty="0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最喜小儿无赖，溪头卧剥莲蓬。</a:t>
            </a:r>
            <a:r>
              <a:rPr lang="en-US" altLang="zh-CN" sz="1800" dirty="0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感受到作者对乡下朴素生活的喜爱之情。</a:t>
            </a:r>
            <a:endParaRPr lang="zh-CN" alt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90" y="2077814"/>
            <a:ext cx="2661981" cy="25654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90" y="2077814"/>
            <a:ext cx="2661981" cy="25654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4592" y="1387559"/>
            <a:ext cx="677821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我发现有些句子特别能够表达作者的情感或想法。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标注 60"/>
          <p:cNvSpPr/>
          <p:nvPr/>
        </p:nvSpPr>
        <p:spPr>
          <a:xfrm>
            <a:off x="4073182" y="2418588"/>
            <a:ext cx="3892349" cy="1387011"/>
          </a:xfrm>
          <a:prstGeom prst="wedgeRectCallout">
            <a:avLst>
              <a:gd name="adj1" fmla="val -67874"/>
              <a:gd name="adj2" fmla="val -7643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>
              <a:defRPr/>
            </a:pPr>
            <a:r>
              <a:rPr lang="zh-CN" altLang="en-US" sz="2100" dirty="0">
                <a:solidFill>
                  <a:schemeClr val="tx1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我从《乡下人家》的最后一句</a:t>
            </a:r>
            <a:r>
              <a:rPr lang="en-US" altLang="zh-CN" sz="1800" dirty="0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乡下人家不论什么时候，不论什么季节，都有一道独特、迷人的风景。</a:t>
            </a:r>
            <a:r>
              <a:rPr lang="en-US" altLang="zh-CN" sz="1800" dirty="0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理解了作者要表达的想法。</a:t>
            </a:r>
            <a:endParaRPr lang="zh-CN" alt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90" y="2077814"/>
            <a:ext cx="2661981" cy="25654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44196" y="1387559"/>
            <a:ext cx="677821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我发现有些句子特别能够表达作者的情感或想法。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矩形标注 60"/>
          <p:cNvSpPr/>
          <p:nvPr/>
        </p:nvSpPr>
        <p:spPr>
          <a:xfrm>
            <a:off x="4063177" y="2251985"/>
            <a:ext cx="3869231" cy="1348482"/>
          </a:xfrm>
          <a:prstGeom prst="wedgeRectCallout">
            <a:avLst>
              <a:gd name="adj1" fmla="val -67874"/>
              <a:gd name="adj2" fmla="val -7643"/>
            </a:avLst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学习《天窗》这课时，我从</a:t>
            </a:r>
            <a:r>
              <a:rPr lang="en-US" altLang="zh-CN" sz="18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小小的天窗又是你唯一的慰藉。</a:t>
            </a:r>
            <a:r>
              <a:rPr lang="en-US" altLang="zh-CN" sz="18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这句话中，体会到天窗给孩子们带来的快乐。</a:t>
            </a:r>
            <a:endParaRPr lang="zh-CN" altLang="en-US" sz="18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1094" y="1548448"/>
            <a:ext cx="651928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读一读，选两三个词语，说说你体会到的乡下和城市生活的不同。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1081" y="2473504"/>
            <a:ext cx="6549775" cy="2105345"/>
            <a:chOff x="1284270" y="2681555"/>
            <a:chExt cx="7695343" cy="4644647"/>
          </a:xfrm>
        </p:grpSpPr>
        <p:sp>
          <p:nvSpPr>
            <p:cNvPr id="11" name="矩形 10"/>
            <p:cNvSpPr/>
            <p:nvPr/>
          </p:nvSpPr>
          <p:spPr>
            <a:xfrm>
              <a:off x="1424684" y="2844852"/>
              <a:ext cx="7421366" cy="4481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繁华    璀璨     高楼林立     车水马龙     大街小巷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肥沃    麦浪     炊烟袅袅     依山傍水     鸡犬相闻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62"/>
            <p:cNvSpPr/>
            <p:nvPr/>
          </p:nvSpPr>
          <p:spPr>
            <a:xfrm>
              <a:off x="1284270" y="2681555"/>
              <a:ext cx="7695343" cy="3359649"/>
            </a:xfrm>
            <a:prstGeom prst="roundRec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4924" y="2059769"/>
            <a:ext cx="4769777" cy="2031325"/>
            <a:chOff x="2784297" y="2967335"/>
            <a:chExt cx="6359703" cy="2708433"/>
          </a:xfrm>
        </p:grpSpPr>
        <p:sp>
          <p:nvSpPr>
            <p:cNvPr id="10" name="矩形 9"/>
            <p:cNvSpPr/>
            <p:nvPr/>
          </p:nvSpPr>
          <p:spPr>
            <a:xfrm>
              <a:off x="3048000" y="2967335"/>
              <a:ext cx="6096000" cy="27084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繁华     璀璨     高楼林立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车水马龙    大街小巷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62"/>
            <p:cNvSpPr/>
            <p:nvPr/>
          </p:nvSpPr>
          <p:spPr>
            <a:xfrm>
              <a:off x="2784297" y="3102796"/>
              <a:ext cx="4654194" cy="1613042"/>
            </a:xfrm>
            <a:prstGeom prst="roundRect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47465" y="1976484"/>
            <a:ext cx="2678906" cy="1785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3"/>
          <p:cNvGrpSpPr/>
          <p:nvPr/>
        </p:nvGrpSpPr>
        <p:grpSpPr>
          <a:xfrm>
            <a:off x="783772" y="1895581"/>
            <a:ext cx="4648689" cy="2145486"/>
            <a:chOff x="2743200" y="2887038"/>
            <a:chExt cx="6565185" cy="2860648"/>
          </a:xfrm>
        </p:grpSpPr>
        <p:sp>
          <p:nvSpPr>
            <p:cNvPr id="11" name="矩形 10"/>
            <p:cNvSpPr/>
            <p:nvPr/>
          </p:nvSpPr>
          <p:spPr>
            <a:xfrm>
              <a:off x="3047999" y="3039253"/>
              <a:ext cx="6096001" cy="27084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我从璀璨、高楼林立、 车水马龙这几个词中体会到了城市街道繁华热闹，经济发达，人们生活节奏快。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62"/>
            <p:cNvSpPr/>
            <p:nvPr/>
          </p:nvSpPr>
          <p:spPr>
            <a:xfrm>
              <a:off x="2743200" y="2887038"/>
              <a:ext cx="6565185" cy="2414427"/>
            </a:xfrm>
            <a:prstGeom prst="roundRect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98603" y="1895581"/>
            <a:ext cx="2174920" cy="1449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722" y="1308963"/>
            <a:ext cx="726330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读一读，选两三个词语，说说你体会到的乡下和城市生活的不同。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" name="组合 63"/>
          <p:cNvGrpSpPr/>
          <p:nvPr/>
        </p:nvGrpSpPr>
        <p:grpSpPr>
          <a:xfrm>
            <a:off x="1097914" y="2795792"/>
            <a:ext cx="3082248" cy="1109609"/>
            <a:chOff x="1284270" y="2681555"/>
            <a:chExt cx="7695343" cy="3359649"/>
          </a:xfrm>
        </p:grpSpPr>
        <p:sp>
          <p:nvSpPr>
            <p:cNvPr id="5" name="矩形 4"/>
            <p:cNvSpPr/>
            <p:nvPr/>
          </p:nvSpPr>
          <p:spPr>
            <a:xfrm>
              <a:off x="1463161" y="2821529"/>
              <a:ext cx="7421366" cy="3214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肥沃    麦浪    炊烟袅袅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b="1" dirty="0">
                  <a:solidFill>
                    <a:srgbClr val="5B9BD5">
                      <a:lumMod val="75000"/>
                    </a:srgbClr>
                  </a:solidFill>
                  <a:cs typeface="+mn-ea"/>
                  <a:sym typeface="+mn-lt"/>
                </a:rPr>
                <a:t>依山傍水        鸡犬相闻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62"/>
            <p:cNvSpPr/>
            <p:nvPr/>
          </p:nvSpPr>
          <p:spPr>
            <a:xfrm>
              <a:off x="1284270" y="2681555"/>
              <a:ext cx="7695343" cy="3359649"/>
            </a:xfrm>
            <a:prstGeom prst="roundRec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01925" y="2191379"/>
            <a:ext cx="2678906" cy="1785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63"/>
          <p:cNvGrpSpPr/>
          <p:nvPr/>
        </p:nvGrpSpPr>
        <p:grpSpPr>
          <a:xfrm>
            <a:off x="903514" y="1710524"/>
            <a:ext cx="4507175" cy="3114983"/>
            <a:chOff x="2743200" y="2887038"/>
            <a:chExt cx="6565185" cy="4153310"/>
          </a:xfrm>
        </p:grpSpPr>
        <p:sp>
          <p:nvSpPr>
            <p:cNvPr id="4" name="矩形 3"/>
            <p:cNvSpPr/>
            <p:nvPr/>
          </p:nvSpPr>
          <p:spPr>
            <a:xfrm>
              <a:off x="3047999" y="3039253"/>
              <a:ext cx="6096000" cy="40010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我从肥沃、麦浪、炊烟袅袅这几个词中体会到了乡村的田野空气清新 ，人们生活安逸，处处弥漫着乡土气息。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endParaRPr lang="zh-CN" altLang="en-US" sz="2100" b="1" dirty="0">
                <a:solidFill>
                  <a:srgbClr val="5B9BD5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 62"/>
            <p:cNvSpPr/>
            <p:nvPr/>
          </p:nvSpPr>
          <p:spPr>
            <a:xfrm>
              <a:off x="2743200" y="2887038"/>
              <a:ext cx="6565185" cy="2958959"/>
            </a:xfrm>
            <a:prstGeom prst="roundRect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61061" y="1895581"/>
            <a:ext cx="2678906" cy="1785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8126966-2538-46b7-8470-785112ed88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ef2veq1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1223</Words>
  <Application>WPS 演示</Application>
  <PresentationFormat>全屏显示(16:9)</PresentationFormat>
  <Paragraphs>91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Arial</vt:lpstr>
      <vt:lpstr>思源黑体 CN Regular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2023-01-17T01:03:10Z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663DFDBEACE34DCFBF1C6BF3B026C1B1</vt:lpwstr>
  </property>
</Properties>
</file>