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658" r:id="rId3"/>
    <p:sldId id="999" r:id="rId5"/>
    <p:sldId id="2633" r:id="rId6"/>
    <p:sldId id="1224" r:id="rId7"/>
    <p:sldId id="766" r:id="rId8"/>
    <p:sldId id="2621" r:id="rId9"/>
    <p:sldId id="2622" r:id="rId10"/>
    <p:sldId id="2630" r:id="rId11"/>
    <p:sldId id="2635" r:id="rId12"/>
    <p:sldId id="2634" r:id="rId13"/>
    <p:sldId id="2631" r:id="rId14"/>
    <p:sldId id="258" r:id="rId15"/>
    <p:sldId id="2625" r:id="rId16"/>
    <p:sldId id="2626" r:id="rId17"/>
    <p:sldId id="2627" r:id="rId18"/>
    <p:sldId id="281" r:id="rId19"/>
    <p:sldId id="2636" r:id="rId20"/>
    <p:sldId id="2637" r:id="rId21"/>
    <p:sldId id="2632" r:id="rId22"/>
    <p:sldId id="2640" r:id="rId23"/>
    <p:sldId id="2611" r:id="rId24"/>
  </p:sldIdLst>
  <p:sldSz cx="12192000" cy="6858000"/>
  <p:notesSz cx="6858000" cy="9144000"/>
  <p:embeddedFontLst>
    <p:embeddedFont>
      <p:font typeface="微软雅黑" panose="020B0503020204020204" pitchFamily="34" charset="-122"/>
      <p:regular r:id="rId29"/>
    </p:embeddedFont>
    <p:embeddedFont>
      <p:font typeface="方正尚酷简体" panose="03000509000000000000" pitchFamily="65" charset="-122"/>
      <p:regular r:id="rId30"/>
    </p:embeddedFont>
    <p:embeddedFont>
      <p:font typeface="Segoe UI" panose="020B0502040204020203" pitchFamily="34" charset="0"/>
      <p:regular r:id="rId31"/>
      <p:bold r:id="rId32"/>
      <p:italic r:id="rId33"/>
      <p:boldItalic r:id="rId34"/>
    </p:embeddedFont>
    <p:embeddedFont>
      <p:font typeface="方正彩云简体" panose="03000509000000000000" charset="-122"/>
      <p:regular r:id="rId35"/>
    </p:embeddedFont>
    <p:embeddedFont>
      <p:font typeface="楷体" panose="02010609060101010101" charset="-122"/>
      <p:regular r:id="rId36"/>
    </p:embeddedFont>
    <p:embeddedFont>
      <p:font typeface="等线" panose="02010600030101010101" charset="-122"/>
      <p:regular r:id="rId37"/>
    </p:embeddedFont>
    <p:embeddedFont>
      <p:font typeface="等线 Light" panose="02010600030101010101" charset="-122"/>
      <p:regular r:id="rId38"/>
    </p:embeddedFont>
    <p:embeddedFont>
      <p:font typeface="Century Gothic" panose="020B0502020202020204" pitchFamily="34" charset="0"/>
      <p:regular r:id="rId39"/>
      <p:bold r:id="rId40"/>
      <p:italic r:id="rId41"/>
      <p:boldItalic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MY" initials="F"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68" autoAdjust="0"/>
    <p:restoredTop sz="94660"/>
  </p:normalViewPr>
  <p:slideViewPr>
    <p:cSldViewPr snapToGrid="0">
      <p:cViewPr>
        <p:scale>
          <a:sx n="100" d="100"/>
          <a:sy n="100" d="100"/>
        </p:scale>
        <p:origin x="-1008" y="-29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xml"/><Relationship Id="rId42" Type="http://schemas.openxmlformats.org/officeDocument/2006/relationships/font" Target="fonts/font14.fntdata"/><Relationship Id="rId41" Type="http://schemas.openxmlformats.org/officeDocument/2006/relationships/font" Target="fonts/font13.fntdata"/><Relationship Id="rId40" Type="http://schemas.openxmlformats.org/officeDocument/2006/relationships/font" Target="fonts/font12.fntdata"/><Relationship Id="rId4" Type="http://schemas.openxmlformats.org/officeDocument/2006/relationships/notesMaster" Target="notesMasters/notesMaster1.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A0CDF2-4102-4B22-8F73-5EA4ABD4D6E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44A5DB-1206-4056-9264-9B8B5F84165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4ED96B-6651-43F6-B5FF-BE1A2E4A4D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4ED96B-6651-43F6-B5FF-BE1A2E4A4DF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4ED96B-6651-43F6-B5FF-BE1A2E4A4D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D702E-70B4-4872-AF5E-FF276D9483E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133975" y="1593056"/>
            <a:ext cx="1924050" cy="1924050"/>
          </a:xfrm>
          <a:custGeom>
            <a:avLst/>
            <a:gdLst>
              <a:gd name="connsiteX0" fmla="*/ 962025 w 1924050"/>
              <a:gd name="connsiteY0" fmla="*/ 0 h 1924050"/>
              <a:gd name="connsiteX1" fmla="*/ 1924050 w 1924050"/>
              <a:gd name="connsiteY1" fmla="*/ 962025 h 1924050"/>
              <a:gd name="connsiteX2" fmla="*/ 962025 w 1924050"/>
              <a:gd name="connsiteY2" fmla="*/ 1924050 h 1924050"/>
              <a:gd name="connsiteX3" fmla="*/ 0 w 1924050"/>
              <a:gd name="connsiteY3" fmla="*/ 962025 h 1924050"/>
              <a:gd name="connsiteX4" fmla="*/ 962025 w 1924050"/>
              <a:gd name="connsiteY4" fmla="*/ 0 h 192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0" h="1924050">
                <a:moveTo>
                  <a:pt x="962025" y="0"/>
                </a:moveTo>
                <a:cubicBezTo>
                  <a:pt x="1493337" y="0"/>
                  <a:pt x="1924050" y="430713"/>
                  <a:pt x="1924050" y="962025"/>
                </a:cubicBezTo>
                <a:cubicBezTo>
                  <a:pt x="1924050" y="1493337"/>
                  <a:pt x="1493337" y="1924050"/>
                  <a:pt x="962025" y="1924050"/>
                </a:cubicBezTo>
                <a:cubicBezTo>
                  <a:pt x="430713" y="1924050"/>
                  <a:pt x="0" y="1493337"/>
                  <a:pt x="0" y="962025"/>
                </a:cubicBezTo>
                <a:cubicBezTo>
                  <a:pt x="0" y="430713"/>
                  <a:pt x="430713" y="0"/>
                  <a:pt x="962025" y="0"/>
                </a:cubicBezTo>
                <a:close/>
              </a:path>
            </a:pathLst>
          </a:custGeom>
        </p:spPr>
        <p:txBody>
          <a:bodyPr wrap="square">
            <a:noAutofit/>
          </a:bodyPr>
          <a:lstStyle/>
          <a:p>
            <a:endParaRPr lang="en-US"/>
          </a:p>
        </p:txBody>
      </p:sp>
      <p:sp>
        <p:nvSpPr>
          <p:cNvPr id="10" name="Picture Placeholder 9"/>
          <p:cNvSpPr>
            <a:spLocks noGrp="1"/>
          </p:cNvSpPr>
          <p:nvPr>
            <p:ph type="pic" sz="quarter" idx="11"/>
          </p:nvPr>
        </p:nvSpPr>
        <p:spPr>
          <a:xfrm>
            <a:off x="5133975" y="4076699"/>
            <a:ext cx="1924050" cy="1924050"/>
          </a:xfrm>
          <a:custGeom>
            <a:avLst/>
            <a:gdLst>
              <a:gd name="connsiteX0" fmla="*/ 962025 w 1924050"/>
              <a:gd name="connsiteY0" fmla="*/ 0 h 1924050"/>
              <a:gd name="connsiteX1" fmla="*/ 1924050 w 1924050"/>
              <a:gd name="connsiteY1" fmla="*/ 962025 h 1924050"/>
              <a:gd name="connsiteX2" fmla="*/ 962025 w 1924050"/>
              <a:gd name="connsiteY2" fmla="*/ 1924050 h 1924050"/>
              <a:gd name="connsiteX3" fmla="*/ 0 w 1924050"/>
              <a:gd name="connsiteY3" fmla="*/ 962025 h 1924050"/>
              <a:gd name="connsiteX4" fmla="*/ 962025 w 1924050"/>
              <a:gd name="connsiteY4" fmla="*/ 0 h 192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0" h="1924050">
                <a:moveTo>
                  <a:pt x="962025" y="0"/>
                </a:moveTo>
                <a:cubicBezTo>
                  <a:pt x="1493337" y="0"/>
                  <a:pt x="1924050" y="430713"/>
                  <a:pt x="1924050" y="962025"/>
                </a:cubicBezTo>
                <a:cubicBezTo>
                  <a:pt x="1924050" y="1493337"/>
                  <a:pt x="1493337" y="1924050"/>
                  <a:pt x="962025" y="1924050"/>
                </a:cubicBezTo>
                <a:cubicBezTo>
                  <a:pt x="430713" y="1924050"/>
                  <a:pt x="0" y="1493337"/>
                  <a:pt x="0" y="962025"/>
                </a:cubicBezTo>
                <a:cubicBezTo>
                  <a:pt x="0" y="430713"/>
                  <a:pt x="430713" y="0"/>
                  <a:pt x="962025" y="0"/>
                </a:cubicBezTo>
                <a:close/>
              </a:path>
            </a:pathLst>
          </a:custGeom>
        </p:spPr>
        <p:txBody>
          <a:bodyPr wrap="square">
            <a:noAutofit/>
          </a:bodyPr>
          <a:lstStyle/>
          <a:p>
            <a:endParaRPr lang="en-US"/>
          </a:p>
        </p:txBody>
      </p:sp>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F712F70-5640-4329-84FF-B08D7A5E2E1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BB5328-8378-4C31-BDDE-86F6F0E8A02E}"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712F70-5640-4329-84FF-B08D7A5E2E1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B5328-8378-4C31-BDDE-86F6F0E8A02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xml"/><Relationship Id="rId7" Type="http://schemas.openxmlformats.org/officeDocument/2006/relationships/image" Target="../media/image7.png"/><Relationship Id="rId6" Type="http://schemas.microsoft.com/office/2007/relationships/hdphoto" Target="../media/image6.wdp"/><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2.xml"/><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2.xml"/><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2.xml"/><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3.png"/><Relationship Id="rId7" Type="http://schemas.microsoft.com/office/2007/relationships/hdphoto" Target="../media/image6.wdp"/><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7.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notesSlide" Target="../notesSlides/notesSlide20.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2.xml"/><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6.xml"/><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2.xml"/><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82669" y="-6013941"/>
            <a:ext cx="15844235" cy="15057783"/>
            <a:chOff x="-2382669" y="-6013941"/>
            <a:chExt cx="15844235" cy="15057783"/>
          </a:xfrm>
        </p:grpSpPr>
        <p:pic>
          <p:nvPicPr>
            <p:cNvPr id="11" name="图片 10"/>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16" name="矩形 15"/>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5" name="矩形 14"/>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2" name="矩形 11"/>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8" name="矩形 17"/>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pic>
        <p:nvPicPr>
          <p:cNvPr id="14" name="图片 13"/>
          <p:cNvPicPr>
            <a:picLocks noChangeAspect="1"/>
          </p:cNvPicPr>
          <p:nvPr/>
        </p:nvPicPr>
        <p:blipFill>
          <a:blip r:embed="rId4" cstate="email"/>
          <a:srcRect/>
          <a:stretch>
            <a:fillRect/>
          </a:stretch>
        </p:blipFill>
        <p:spPr>
          <a:xfrm rot="5400000">
            <a:off x="4542749" y="1973631"/>
            <a:ext cx="6873047" cy="2895696"/>
          </a:xfrm>
          <a:prstGeom prst="rect">
            <a:avLst/>
          </a:prstGeom>
          <a:ln>
            <a:solidFill>
              <a:schemeClr val="bg1">
                <a:lumMod val="85000"/>
              </a:schemeClr>
            </a:solidFill>
          </a:ln>
        </p:spPr>
      </p:pic>
      <p:sp>
        <p:nvSpPr>
          <p:cNvPr id="38" name="文本框 37"/>
          <p:cNvSpPr txBox="1"/>
          <p:nvPr/>
        </p:nvSpPr>
        <p:spPr>
          <a:xfrm>
            <a:off x="7891008" y="1799777"/>
            <a:ext cx="800219" cy="2451953"/>
          </a:xfrm>
          <a:prstGeom prst="rect">
            <a:avLst/>
          </a:prstGeom>
          <a:noFill/>
          <a:effectLst>
            <a:outerShdw blurRad="50800" dist="50800" dir="5400000" sx="1000" sy="1000" algn="ctr" rotWithShape="0">
              <a:srgbClr val="000000"/>
            </a:outerShdw>
          </a:effectLst>
        </p:spPr>
        <p:txBody>
          <a:bodyPr vert="eaVert" wrap="none" rtlCol="0">
            <a:spAutoFit/>
          </a:bodyPr>
          <a:lstStyle/>
          <a:p>
            <a:pPr algn="ctr"/>
            <a:r>
              <a:rPr lang="zh-CN" altLang="en-US" sz="4000" b="1" spc="600" dirty="0">
                <a:ln w="38100">
                  <a:noFill/>
                </a:ln>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古诗三首</a:t>
            </a:r>
            <a:endParaRPr lang="zh-CN" altLang="en-US" sz="4000" b="1" spc="600" dirty="0">
              <a:ln w="38100">
                <a:noFill/>
              </a:ln>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67795" y="0"/>
            <a:ext cx="1821611" cy="6858000"/>
          </a:xfrm>
          <a:prstGeom prst="rect">
            <a:avLst/>
          </a:prstGeom>
        </p:spPr>
      </p:pic>
      <p:cxnSp>
        <p:nvCxnSpPr>
          <p:cNvPr id="8" name="直接连接符 34"/>
          <p:cNvCxnSpPr>
            <a:cxnSpLocks noChangeShapeType="1"/>
          </p:cNvCxnSpPr>
          <p:nvPr/>
        </p:nvCxnSpPr>
        <p:spPr bwMode="auto">
          <a:xfrm flipH="1">
            <a:off x="2891155" y="5062855"/>
            <a:ext cx="7954010" cy="0"/>
          </a:xfrm>
          <a:prstGeom prst="line">
            <a:avLst/>
          </a:prstGeom>
          <a:noFill/>
          <a:ln w="12700">
            <a:solidFill>
              <a:srgbClr val="A6A6A6">
                <a:alpha val="34901"/>
              </a:srgbClr>
            </a:solidFill>
            <a:round/>
          </a:ln>
        </p:spPr>
      </p:cxnSp>
      <p:sp>
        <p:nvSpPr>
          <p:cNvPr id="5" name="文本框 29"/>
          <p:cNvSpPr txBox="1">
            <a:spLocks noChangeArrowheads="1"/>
          </p:cNvSpPr>
          <p:nvPr/>
        </p:nvSpPr>
        <p:spPr bwMode="auto">
          <a:xfrm>
            <a:off x="7232236" y="881387"/>
            <a:ext cx="523218" cy="4181465"/>
          </a:xfrm>
          <a:prstGeom prst="rect">
            <a:avLst/>
          </a:prstGeom>
          <a:noFill/>
          <a:ln w="9525">
            <a:noFill/>
            <a:miter lim="800000"/>
          </a:ln>
        </p:spPr>
        <p:txBody>
          <a:bodyPr vert="eaVert" wrap="square" lIns="68579" tIns="34289" rIns="68579" bIns="34289">
            <a:spAutoFit/>
          </a:bodyPr>
          <a:lstStyle/>
          <a:p>
            <a:pPr algn="ctr" fontAlgn="base">
              <a:spcBef>
                <a:spcPct val="0"/>
              </a:spcBef>
              <a:spcAft>
                <a:spcPct val="0"/>
              </a:spcAft>
              <a:buFont typeface="Arial" panose="020B0604020202020204" pitchFamily="34" charset="0"/>
              <a:buNone/>
            </a:pPr>
            <a:r>
              <a:rPr lang="zh-CN" altLang="en-US"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语文 </a:t>
            </a:r>
            <a:r>
              <a:rPr lang="en-US" altLang="zh-CN"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人教版 </a:t>
            </a:r>
            <a:r>
              <a:rPr lang="en-US" altLang="zh-CN"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五</a:t>
            </a:r>
            <a:r>
              <a:rPr lang="zh-CN" altLang="en-US"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年级下</a:t>
            </a:r>
            <a:endParaRPr lang="zh-CN" altLang="en-US" sz="2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4785938" y="881389"/>
            <a:ext cx="1292662" cy="4093428"/>
          </a:xfrm>
          <a:prstGeom prst="rect">
            <a:avLst/>
          </a:prstGeom>
          <a:noFill/>
          <a:effectLst>
            <a:outerShdw blurRad="50800" dist="50800" dir="5400000" sx="1000" sy="1000" algn="ctr" rotWithShape="0">
              <a:srgbClr val="000000"/>
            </a:outerShdw>
          </a:effectLst>
        </p:spPr>
        <p:txBody>
          <a:bodyPr vert="eaVert" wrap="none" rtlCol="0">
            <a:spAutoFit/>
          </a:bodyPr>
          <a:lstStyle/>
          <a:p>
            <a:pPr algn="ctr"/>
            <a:r>
              <a:rPr lang="zh-CN" altLang="en-US" sz="7200" b="1" spc="600" dirty="0" smtClean="0">
                <a:ln w="38100">
                  <a:noFill/>
                </a:ln>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稚子弄冰</a:t>
            </a:r>
            <a:endParaRPr lang="zh-CN" altLang="en-US" sz="7200" b="1" spc="600" dirty="0">
              <a:ln w="38100">
                <a:noFill/>
              </a:ln>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7" cstate="email">
            <a:duotone>
              <a:schemeClr val="accent5">
                <a:shade val="45000"/>
                <a:satMod val="135000"/>
              </a:schemeClr>
              <a:prstClr val="white"/>
            </a:duotone>
          </a:blip>
          <a:srcRect/>
          <a:stretch>
            <a:fillRect/>
          </a:stretch>
        </p:blipFill>
        <p:spPr>
          <a:xfrm rot="13794803" flipH="1">
            <a:off x="8301197" y="2283632"/>
            <a:ext cx="2748707" cy="22912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4143498" y="306169"/>
              <a:ext cx="3905885" cy="937260"/>
            </a:xfrm>
            <a:prstGeom prst="rect">
              <a:avLst/>
            </a:prstGeom>
            <a:noFill/>
          </p:spPr>
          <p:txBody>
            <a:bodyPr wrap="square">
              <a:spAutoFit/>
              <a:scene3d>
                <a:camera prst="orthographicFront"/>
                <a:lightRig rig="threePt" dir="t"/>
              </a:scene3d>
            </a:bodyPr>
            <a:lstStyle/>
            <a:p>
              <a:pPr algn="dist">
                <a:defRPr/>
              </a:pPr>
              <a:r>
                <a:rPr lang="zh-CN" altLang="en-US" sz="55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彩云简体" panose="03000509000000000000" charset="-122"/>
                  <a:ea typeface="方正彩云简体" panose="03000509000000000000" charset="-122"/>
                  <a:cs typeface="经典细圆简" panose="02010609000101010101" pitchFamily="49" charset="-122"/>
                </a:rPr>
                <a:t>初步感知</a:t>
              </a:r>
              <a:endParaRPr lang="zh-CN" altLang="en-US" sz="55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52" name="矩形 51"/>
          <p:cNvSpPr/>
          <p:nvPr/>
        </p:nvSpPr>
        <p:spPr>
          <a:xfrm>
            <a:off x="479425" y="1372870"/>
            <a:ext cx="11233785" cy="5169535"/>
          </a:xfrm>
          <a:prstGeom prst="rect">
            <a:avLst/>
          </a:prstGeom>
        </p:spPr>
        <p:txBody>
          <a:bodyPr wrap="square">
            <a:spAutoFit/>
            <a:scene3d>
              <a:camera prst="orthographicFront"/>
              <a:lightRig rig="threePt" dir="t"/>
            </a:scene3d>
            <a:sp3d contourW="12700"/>
          </a:bodyPr>
          <a:lstStyle/>
          <a:p>
            <a:pPr algn="l">
              <a:lnSpc>
                <a:spcPct val="120000"/>
              </a:lnSpc>
            </a:pPr>
            <a:r>
              <a:rPr lang="en-US" sz="55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sz="5500" dirty="0" err="1">
                <a:solidFill>
                  <a:schemeClr val="tx1">
                    <a:lumMod val="75000"/>
                    <a:lumOff val="25000"/>
                  </a:schemeClr>
                </a:solidFill>
                <a:latin typeface="楷体" panose="02010609060101010101" charset="-122"/>
                <a:ea typeface="楷体" panose="02010609060101010101" charset="-122"/>
                <a:cs typeface="楷体" panose="02010609060101010101" charset="-122"/>
              </a:rPr>
              <a:t>儿童早晨起来，从结成坚冰的铜盆里剜冰，用彩线穿起来当铮</a:t>
            </a:r>
            <a:r>
              <a:rPr sz="5500" dirty="0">
                <a:solidFill>
                  <a:schemeClr val="tx1">
                    <a:lumMod val="75000"/>
                    <a:lumOff val="25000"/>
                  </a:schemeClr>
                </a:solidFill>
                <a:latin typeface="楷体" panose="02010609060101010101" charset="-122"/>
                <a:ea typeface="楷体" panose="02010609060101010101" charset="-122"/>
                <a:cs typeface="楷体" panose="02010609060101010101" charset="-122"/>
              </a:rPr>
              <a:t>。</a:t>
            </a:r>
            <a:endParaRPr sz="5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20000"/>
              </a:lnSpc>
            </a:pPr>
            <a:r>
              <a:rPr sz="5500" dirty="0" err="1">
                <a:solidFill>
                  <a:schemeClr val="tx1">
                    <a:lumMod val="75000"/>
                    <a:lumOff val="25000"/>
                  </a:schemeClr>
                </a:solidFill>
                <a:latin typeface="楷体" panose="02010609060101010101" charset="-122"/>
                <a:ea typeface="楷体" panose="02010609060101010101" charset="-122"/>
                <a:cs typeface="楷体" panose="02010609060101010101" charset="-122"/>
              </a:rPr>
              <a:t>提着银锣似的冰块在树林里边敲边跑，忽然冰锣敲碎碎落地，那声音就像美玉落地摔碎一样</a:t>
            </a:r>
            <a:r>
              <a:rPr sz="5500" dirty="0">
                <a:solidFill>
                  <a:schemeClr val="tx1">
                    <a:lumMod val="75000"/>
                    <a:lumOff val="25000"/>
                  </a:schemeClr>
                </a:solidFill>
                <a:latin typeface="楷体" panose="02010609060101010101" charset="-122"/>
                <a:ea typeface="楷体" panose="02010609060101010101" charset="-122"/>
                <a:cs typeface="楷体" panose="02010609060101010101" charset="-122"/>
              </a:rPr>
              <a:t>。</a:t>
            </a:r>
            <a:endParaRPr sz="5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A4BCD3"/>
            </a:gs>
            <a:gs pos="100000">
              <a:srgbClr val="708FAE"/>
            </a:gs>
          </a:gsLst>
          <a:lin ang="13200000" scaled="0"/>
        </a:gradFill>
        <a:effectLst/>
      </p:bgPr>
    </p:bg>
    <p:spTree>
      <p:nvGrpSpPr>
        <p:cNvPr id="1" name=""/>
        <p:cNvGrpSpPr/>
        <p:nvPr/>
      </p:nvGrpSpPr>
      <p:grpSpPr>
        <a:xfrm>
          <a:off x="0" y="0"/>
          <a:ext cx="0" cy="0"/>
          <a:chOff x="0" y="0"/>
          <a:chExt cx="0" cy="0"/>
        </a:xfrm>
      </p:grpSpPr>
      <p:grpSp>
        <p:nvGrpSpPr>
          <p:cNvPr id="46" name="组合 45"/>
          <p:cNvGrpSpPr/>
          <p:nvPr/>
        </p:nvGrpSpPr>
        <p:grpSpPr>
          <a:xfrm>
            <a:off x="-2382669" y="-6013941"/>
            <a:ext cx="15844234" cy="16360167"/>
            <a:chOff x="-2382669" y="-6013941"/>
            <a:chExt cx="15844234" cy="16360167"/>
          </a:xfrm>
        </p:grpSpPr>
        <p:pic>
          <p:nvPicPr>
            <p:cNvPr id="47" name="图片 46"/>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48" name="矩形 47"/>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9" name="矩形 48"/>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1297222">
              <a:off x="305207" y="4140816"/>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1" name="矩形 50"/>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2" name="矩形 51"/>
            <p:cNvSpPr/>
            <p:nvPr/>
          </p:nvSpPr>
          <p:spPr>
            <a:xfrm rot="1919701">
              <a:off x="-1042594" y="1502349"/>
              <a:ext cx="1107996" cy="6636635"/>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 space sounds very simple and then use it properly</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3" name="矩形 52"/>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4" name="矩形 53"/>
            <p:cNvSpPr/>
            <p:nvPr/>
          </p:nvSpPr>
          <p:spPr>
            <a:xfrm rot="1909209">
              <a:off x="10832316" y="4037158"/>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grpSp>
      <p:sp>
        <p:nvSpPr>
          <p:cNvPr id="35" name="文本框 34"/>
          <p:cNvSpPr txBox="1"/>
          <p:nvPr/>
        </p:nvSpPr>
        <p:spPr>
          <a:xfrm>
            <a:off x="6669405" y="1176655"/>
            <a:ext cx="745490" cy="583565"/>
          </a:xfrm>
          <a:prstGeom prst="rect">
            <a:avLst/>
          </a:prstGeom>
          <a:noFill/>
        </p:spPr>
        <p:txBody>
          <a:bodyPr wrap="none">
            <a:spAutoFit/>
            <a:scene3d>
              <a:camera prst="orthographicFront"/>
              <a:lightRig rig="threePt" dir="t"/>
            </a:scene3d>
            <a:sp3d contourW="12700"/>
          </a:bodyPr>
          <a:lstStyle/>
          <a:p>
            <a:pPr algn="r">
              <a:defRPr/>
            </a:pPr>
            <a:r>
              <a:rPr lang="en-US" altLang="zh-CN" sz="3200" spc="300">
                <a:solidFill>
                  <a:schemeClr val="tx1">
                    <a:lumMod val="75000"/>
                    <a:lumOff val="25000"/>
                  </a:schemeClr>
                </a:solidFill>
                <a:latin typeface="方正行楷简体" panose="02010601030101010101" charset="-122"/>
                <a:ea typeface="方正行楷简体" panose="02010601030101010101" charset="-122"/>
              </a:rPr>
              <a:t>01</a:t>
            </a:r>
            <a:endParaRPr lang="en-US" altLang="zh-CN" sz="3200" spc="300">
              <a:solidFill>
                <a:schemeClr val="tx1">
                  <a:lumMod val="75000"/>
                  <a:lumOff val="25000"/>
                </a:schemeClr>
              </a:solidFill>
              <a:latin typeface="方正行楷简体" panose="02010601030101010101" charset="-122"/>
              <a:ea typeface="方正行楷简体" panose="02010601030101010101" charset="-122"/>
            </a:endParaRPr>
          </a:p>
        </p:txBody>
      </p:sp>
      <p:sp>
        <p:nvSpPr>
          <p:cNvPr id="38" name="文本框 37"/>
          <p:cNvSpPr txBox="1"/>
          <p:nvPr/>
        </p:nvSpPr>
        <p:spPr>
          <a:xfrm>
            <a:off x="6694805" y="380682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03</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0" name="文本框 39"/>
          <p:cNvSpPr txBox="1"/>
          <p:nvPr/>
        </p:nvSpPr>
        <p:spPr>
          <a:xfrm>
            <a:off x="6694805" y="249110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02</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2" name="文本框 41"/>
          <p:cNvSpPr txBox="1"/>
          <p:nvPr/>
        </p:nvSpPr>
        <p:spPr>
          <a:xfrm>
            <a:off x="6694805" y="512254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04</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grpSp>
        <p:nvGrpSpPr>
          <p:cNvPr id="9" name="组合 8"/>
          <p:cNvGrpSpPr/>
          <p:nvPr/>
        </p:nvGrpSpPr>
        <p:grpSpPr>
          <a:xfrm rot="10800000">
            <a:off x="3106060" y="-2"/>
            <a:ext cx="3305159" cy="6857997"/>
            <a:chOff x="5177320" y="0"/>
            <a:chExt cx="5470008" cy="6858000"/>
          </a:xfrm>
        </p:grpSpPr>
        <p:pic>
          <p:nvPicPr>
            <p:cNvPr id="43" name="图片 42"/>
            <p:cNvPicPr>
              <a:picLocks noChangeAspect="1"/>
            </p:cNvPicPr>
            <p:nvPr/>
          </p:nvPicPr>
          <p:blipFill>
            <a:blip r:embed="rId4" cstate="email"/>
            <a:srcRect/>
            <a:stretch>
              <a:fillRect/>
            </a:stretch>
          </p:blipFill>
          <p:spPr>
            <a:xfrm rot="5400000">
              <a:off x="5160374" y="1371047"/>
              <a:ext cx="6857999" cy="4115908"/>
            </a:xfrm>
            <a:prstGeom prst="rect">
              <a:avLst/>
            </a:prstGeom>
            <a:ln>
              <a:solidFill>
                <a:schemeClr val="bg1">
                  <a:lumMod val="85000"/>
                </a:schemeClr>
              </a:solidFill>
            </a:ln>
          </p:spPr>
        </p:pic>
        <p:pic>
          <p:nvPicPr>
            <p:cNvPr id="44" name="图片 4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77320" y="0"/>
              <a:ext cx="1821611" cy="6858000"/>
            </a:xfrm>
            <a:prstGeom prst="rect">
              <a:avLst/>
            </a:prstGeom>
          </p:spPr>
        </p:pic>
      </p:grpSp>
      <p:grpSp>
        <p:nvGrpSpPr>
          <p:cNvPr id="15" name="组合 14"/>
          <p:cNvGrpSpPr/>
          <p:nvPr/>
        </p:nvGrpSpPr>
        <p:grpSpPr>
          <a:xfrm>
            <a:off x="3814224" y="2049774"/>
            <a:ext cx="1184940" cy="2834639"/>
            <a:chOff x="4215383" y="2274837"/>
            <a:chExt cx="1184940" cy="2834639"/>
          </a:xfrm>
        </p:grpSpPr>
        <p:sp>
          <p:nvSpPr>
            <p:cNvPr id="33" name="文本框 32"/>
            <p:cNvSpPr txBox="1"/>
            <p:nvPr/>
          </p:nvSpPr>
          <p:spPr>
            <a:xfrm>
              <a:off x="4215383" y="2274837"/>
              <a:ext cx="1184940" cy="1200329"/>
            </a:xfrm>
            <a:prstGeom prst="rect">
              <a:avLst/>
            </a:prstGeom>
            <a:noFill/>
            <a:effectLst>
              <a:outerShdw blurRad="50800" dist="50800" dir="5400000" sx="1000" sy="1000" algn="ctr" rotWithShape="0">
                <a:srgbClr val="2B7D1E"/>
              </a:outerShdw>
            </a:effectLst>
          </p:spPr>
          <p:txBody>
            <a:bodyPr wrap="none" rtlCol="0">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目</a:t>
              </a:r>
              <a:endParaRPr lang="en-US" altLang="zh-CN"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4215383" y="3909147"/>
              <a:ext cx="1184940" cy="1200329"/>
            </a:xfrm>
            <a:prstGeom prst="rect">
              <a:avLst/>
            </a:prstGeom>
          </p:spPr>
          <p:txBody>
            <a:bodyPr wrap="none">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录</a:t>
              </a:r>
              <a:endPar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pic>
        <p:nvPicPr>
          <p:cNvPr id="45" name="图片 44"/>
          <p:cNvPicPr>
            <a:picLocks noChangeAspect="1"/>
          </p:cNvPicPr>
          <p:nvPr/>
        </p:nvPicPr>
        <p:blipFill>
          <a:blip r:embed="rId7" cstate="email">
            <a:duotone>
              <a:schemeClr val="accent5">
                <a:shade val="45000"/>
                <a:satMod val="135000"/>
              </a:schemeClr>
              <a:prstClr val="white"/>
            </a:duotone>
          </a:blip>
          <a:srcRect/>
          <a:stretch>
            <a:fillRect/>
          </a:stretch>
        </p:blipFill>
        <p:spPr>
          <a:xfrm rot="3180802" flipH="1">
            <a:off x="2460560" y="2732355"/>
            <a:ext cx="1796312" cy="1497385"/>
          </a:xfrm>
          <a:prstGeom prst="rect">
            <a:avLst/>
          </a:prstGeom>
        </p:spPr>
      </p:pic>
      <p:sp>
        <p:nvSpPr>
          <p:cNvPr id="7" name="文本框 6"/>
          <p:cNvSpPr txBox="1"/>
          <p:nvPr/>
        </p:nvSpPr>
        <p:spPr>
          <a:xfrm>
            <a:off x="7414895" y="1153478"/>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预习古诗</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0" name="文本框 9"/>
          <p:cNvSpPr txBox="1"/>
          <p:nvPr/>
        </p:nvSpPr>
        <p:spPr>
          <a:xfrm>
            <a:off x="7414895" y="246856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初步感知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1" name="文本框 10"/>
          <p:cNvSpPr txBox="1"/>
          <p:nvPr/>
        </p:nvSpPr>
        <p:spPr>
          <a:xfrm>
            <a:off x="7414895" y="378428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rPr>
              <a:t>品词赏句</a:t>
            </a:r>
            <a:endPar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2" name="文本框 11"/>
          <p:cNvSpPr txBox="1"/>
          <p:nvPr/>
        </p:nvSpPr>
        <p:spPr>
          <a:xfrm>
            <a:off x="7414895" y="510000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书写指导</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4143498" y="306169"/>
              <a:ext cx="3905885" cy="937260"/>
            </a:xfrm>
            <a:prstGeom prst="rect">
              <a:avLst/>
            </a:prstGeom>
            <a:noFill/>
          </p:spPr>
          <p:txBody>
            <a:bodyPr wrap="square">
              <a:spAutoFit/>
              <a:scene3d>
                <a:camera prst="orthographicFront"/>
                <a:lightRig rig="threePt" dir="t"/>
              </a:scene3d>
            </a:bodyPr>
            <a:lstStyle/>
            <a:p>
              <a:pPr algn="dist">
                <a:defRPr/>
              </a:pPr>
              <a:r>
                <a:rPr lang="zh-CN" altLang="en-US" sz="55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rPr>
                <a:t>句子解析</a:t>
              </a:r>
              <a:endParaRPr lang="zh-CN" altLang="en-US" sz="55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3" name="Freeform: Shape 2"/>
          <p:cNvSpPr/>
          <p:nvPr/>
        </p:nvSpPr>
        <p:spPr bwMode="auto">
          <a:xfrm>
            <a:off x="297815" y="1372870"/>
            <a:ext cx="821690" cy="81597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1061"/>
                  <a:pt x="2881" y="3185"/>
                </a:cubicBezTo>
                <a:cubicBezTo>
                  <a:pt x="-961" y="7433"/>
                  <a:pt x="-961" y="14319"/>
                  <a:pt x="2881" y="18566"/>
                </a:cubicBezTo>
                <a:cubicBezTo>
                  <a:pt x="4162" y="19983"/>
                  <a:pt x="5714" y="20915"/>
                  <a:pt x="7349" y="21387"/>
                </a:cubicBezTo>
                <a:cubicBezTo>
                  <a:pt x="7502" y="20105"/>
                  <a:pt x="7606" y="18839"/>
                  <a:pt x="7040" y="17627"/>
                </a:cubicBezTo>
                <a:cubicBezTo>
                  <a:pt x="6734" y="16971"/>
                  <a:pt x="6508" y="15994"/>
                  <a:pt x="6456" y="15252"/>
                </a:cubicBezTo>
                <a:cubicBezTo>
                  <a:pt x="6401" y="14476"/>
                  <a:pt x="6337" y="13689"/>
                  <a:pt x="6443" y="12919"/>
                </a:cubicBezTo>
                <a:cubicBezTo>
                  <a:pt x="6519" y="12364"/>
                  <a:pt x="6597" y="11933"/>
                  <a:pt x="7092" y="11661"/>
                </a:cubicBezTo>
                <a:cubicBezTo>
                  <a:pt x="7371" y="11509"/>
                  <a:pt x="7879" y="11601"/>
                  <a:pt x="7981" y="11271"/>
                </a:cubicBezTo>
                <a:cubicBezTo>
                  <a:pt x="8218" y="10496"/>
                  <a:pt x="8931" y="10470"/>
                  <a:pt x="9550" y="10696"/>
                </a:cubicBezTo>
                <a:cubicBezTo>
                  <a:pt x="9537" y="9892"/>
                  <a:pt x="10640" y="9462"/>
                  <a:pt x="11187" y="9814"/>
                </a:cubicBezTo>
                <a:cubicBezTo>
                  <a:pt x="11217" y="8792"/>
                  <a:pt x="11241" y="7794"/>
                  <a:pt x="11299" y="6770"/>
                </a:cubicBezTo>
                <a:cubicBezTo>
                  <a:pt x="11331" y="6199"/>
                  <a:pt x="11040" y="4873"/>
                  <a:pt x="11691" y="4630"/>
                </a:cubicBezTo>
                <a:cubicBezTo>
                  <a:pt x="12334" y="4389"/>
                  <a:pt x="12636" y="5057"/>
                  <a:pt x="12665" y="5661"/>
                </a:cubicBezTo>
                <a:cubicBezTo>
                  <a:pt x="12687" y="6109"/>
                  <a:pt x="12630" y="6559"/>
                  <a:pt x="12621" y="7008"/>
                </a:cubicBezTo>
                <a:cubicBezTo>
                  <a:pt x="12615" y="7348"/>
                  <a:pt x="12656" y="7708"/>
                  <a:pt x="12632" y="8051"/>
                </a:cubicBezTo>
                <a:cubicBezTo>
                  <a:pt x="12567" y="8966"/>
                  <a:pt x="12574" y="9833"/>
                  <a:pt x="12541" y="10751"/>
                </a:cubicBezTo>
                <a:cubicBezTo>
                  <a:pt x="12523" y="11234"/>
                  <a:pt x="12603" y="11706"/>
                  <a:pt x="12603" y="12187"/>
                </a:cubicBezTo>
                <a:cubicBezTo>
                  <a:pt x="12603" y="12720"/>
                  <a:pt x="12787" y="12862"/>
                  <a:pt x="13052" y="13278"/>
                </a:cubicBezTo>
                <a:cubicBezTo>
                  <a:pt x="13598" y="14135"/>
                  <a:pt x="13067" y="14687"/>
                  <a:pt x="12834" y="15484"/>
                </a:cubicBezTo>
                <a:cubicBezTo>
                  <a:pt x="12622" y="16211"/>
                  <a:pt x="12162" y="16649"/>
                  <a:pt x="11725" y="17205"/>
                </a:cubicBezTo>
                <a:cubicBezTo>
                  <a:pt x="11085" y="18018"/>
                  <a:pt x="11420" y="19826"/>
                  <a:pt x="11447" y="20807"/>
                </a:cubicBezTo>
                <a:cubicBezTo>
                  <a:pt x="11454" y="21060"/>
                  <a:pt x="11442" y="21335"/>
                  <a:pt x="11436" y="21600"/>
                </a:cubicBezTo>
                <a:cubicBezTo>
                  <a:pt x="13398" y="21244"/>
                  <a:pt x="15284" y="20239"/>
                  <a:pt x="16796" y="18566"/>
                </a:cubicBezTo>
                <a:cubicBezTo>
                  <a:pt x="20638" y="14319"/>
                  <a:pt x="20638" y="7433"/>
                  <a:pt x="16796" y="3185"/>
                </a:cubicBezTo>
                <a:cubicBezTo>
                  <a:pt x="14875" y="1061"/>
                  <a:pt x="12356" y="0"/>
                  <a:pt x="9838" y="0"/>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p>
        </p:txBody>
      </p:sp>
      <p:sp>
        <p:nvSpPr>
          <p:cNvPr id="8" name="Freeform: Shape 5"/>
          <p:cNvSpPr/>
          <p:nvPr/>
        </p:nvSpPr>
        <p:spPr bwMode="auto">
          <a:xfrm>
            <a:off x="847725" y="1936750"/>
            <a:ext cx="821690" cy="81597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5"/>
                </a:cubicBezTo>
                <a:cubicBezTo>
                  <a:pt x="-961" y="7432"/>
                  <a:pt x="-961" y="14317"/>
                  <a:pt x="2881" y="18564"/>
                </a:cubicBezTo>
                <a:cubicBezTo>
                  <a:pt x="4403" y="20245"/>
                  <a:pt x="6299" y="21250"/>
                  <a:pt x="8273" y="21599"/>
                </a:cubicBezTo>
                <a:cubicBezTo>
                  <a:pt x="8280" y="21196"/>
                  <a:pt x="8288" y="20786"/>
                  <a:pt x="8291" y="20399"/>
                </a:cubicBezTo>
                <a:cubicBezTo>
                  <a:pt x="8298" y="19449"/>
                  <a:pt x="7895" y="18952"/>
                  <a:pt x="7454" y="18205"/>
                </a:cubicBezTo>
                <a:cubicBezTo>
                  <a:pt x="7100" y="17604"/>
                  <a:pt x="7030" y="16970"/>
                  <a:pt x="6909" y="16284"/>
                </a:cubicBezTo>
                <a:cubicBezTo>
                  <a:pt x="6776" y="15533"/>
                  <a:pt x="6599" y="14888"/>
                  <a:pt x="6753" y="14112"/>
                </a:cubicBezTo>
                <a:cubicBezTo>
                  <a:pt x="6887" y="13434"/>
                  <a:pt x="7281" y="13322"/>
                  <a:pt x="7787" y="13110"/>
                </a:cubicBezTo>
                <a:cubicBezTo>
                  <a:pt x="7554" y="12673"/>
                  <a:pt x="7406" y="12140"/>
                  <a:pt x="7790" y="11734"/>
                </a:cubicBezTo>
                <a:cubicBezTo>
                  <a:pt x="8060" y="11449"/>
                  <a:pt x="8680" y="11481"/>
                  <a:pt x="8951" y="11734"/>
                </a:cubicBezTo>
                <a:cubicBezTo>
                  <a:pt x="8952" y="10799"/>
                  <a:pt x="8650" y="9866"/>
                  <a:pt x="8398" y="8977"/>
                </a:cubicBezTo>
                <a:cubicBezTo>
                  <a:pt x="8241" y="8425"/>
                  <a:pt x="8213" y="7832"/>
                  <a:pt x="8068" y="7277"/>
                </a:cubicBezTo>
                <a:cubicBezTo>
                  <a:pt x="7963" y="6878"/>
                  <a:pt x="7786" y="6442"/>
                  <a:pt x="7764" y="6025"/>
                </a:cubicBezTo>
                <a:cubicBezTo>
                  <a:pt x="7707" y="4971"/>
                  <a:pt x="8821" y="5095"/>
                  <a:pt x="9034" y="6016"/>
                </a:cubicBezTo>
                <a:cubicBezTo>
                  <a:pt x="9248" y="6940"/>
                  <a:pt x="9675" y="8095"/>
                  <a:pt x="9790" y="9038"/>
                </a:cubicBezTo>
                <a:cubicBezTo>
                  <a:pt x="9832" y="9377"/>
                  <a:pt x="10225" y="11269"/>
                  <a:pt x="10518" y="11269"/>
                </a:cubicBezTo>
                <a:cubicBezTo>
                  <a:pt x="11000" y="11269"/>
                  <a:pt x="11177" y="9653"/>
                  <a:pt x="11285" y="9325"/>
                </a:cubicBezTo>
                <a:cubicBezTo>
                  <a:pt x="11460" y="8791"/>
                  <a:pt x="11555" y="8186"/>
                  <a:pt x="11596" y="7616"/>
                </a:cubicBezTo>
                <a:cubicBezTo>
                  <a:pt x="11626" y="7204"/>
                  <a:pt x="11663" y="6834"/>
                  <a:pt x="11804" y="6450"/>
                </a:cubicBezTo>
                <a:cubicBezTo>
                  <a:pt x="12132" y="5554"/>
                  <a:pt x="12881" y="5794"/>
                  <a:pt x="12976" y="6728"/>
                </a:cubicBezTo>
                <a:cubicBezTo>
                  <a:pt x="13032" y="7273"/>
                  <a:pt x="12812" y="7796"/>
                  <a:pt x="12776" y="8337"/>
                </a:cubicBezTo>
                <a:cubicBezTo>
                  <a:pt x="12740" y="8882"/>
                  <a:pt x="12629" y="9500"/>
                  <a:pt x="12459" y="10026"/>
                </a:cubicBezTo>
                <a:cubicBezTo>
                  <a:pt x="12320" y="10457"/>
                  <a:pt x="12422" y="10912"/>
                  <a:pt x="12334" y="11364"/>
                </a:cubicBezTo>
                <a:cubicBezTo>
                  <a:pt x="12243" y="11837"/>
                  <a:pt x="12155" y="12146"/>
                  <a:pt x="12267" y="12628"/>
                </a:cubicBezTo>
                <a:cubicBezTo>
                  <a:pt x="12513" y="13688"/>
                  <a:pt x="12427" y="14900"/>
                  <a:pt x="12454" y="15850"/>
                </a:cubicBezTo>
                <a:cubicBezTo>
                  <a:pt x="12478" y="16701"/>
                  <a:pt x="12402" y="17232"/>
                  <a:pt x="12215" y="18058"/>
                </a:cubicBezTo>
                <a:cubicBezTo>
                  <a:pt x="11974" y="19124"/>
                  <a:pt x="12145" y="20145"/>
                  <a:pt x="12111" y="21258"/>
                </a:cubicBezTo>
                <a:cubicBezTo>
                  <a:pt x="12109" y="21322"/>
                  <a:pt x="12110" y="21381"/>
                  <a:pt x="12108" y="21444"/>
                </a:cubicBezTo>
                <a:cubicBezTo>
                  <a:pt x="13826" y="20996"/>
                  <a:pt x="15456" y="20044"/>
                  <a:pt x="16796" y="18564"/>
                </a:cubicBezTo>
                <a:cubicBezTo>
                  <a:pt x="20638" y="14317"/>
                  <a:pt x="20639" y="7432"/>
                  <a:pt x="16796" y="3185"/>
                </a:cubicBezTo>
                <a:cubicBezTo>
                  <a:pt x="14875" y="1061"/>
                  <a:pt x="12358" y="0"/>
                  <a:pt x="9840" y="0"/>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p>
        </p:txBody>
      </p:sp>
      <p:sp>
        <p:nvSpPr>
          <p:cNvPr id="33" name="矩形 32"/>
          <p:cNvSpPr/>
          <p:nvPr/>
        </p:nvSpPr>
        <p:spPr>
          <a:xfrm>
            <a:off x="1791335" y="1372870"/>
            <a:ext cx="9923145" cy="1168400"/>
          </a:xfrm>
          <a:prstGeom prst="rect">
            <a:avLst/>
          </a:prstGeom>
        </p:spPr>
        <p:txBody>
          <a:bodyPr wrap="square">
            <a:spAutoFit/>
            <a:scene3d>
              <a:camera prst="orthographicFront"/>
              <a:lightRig rig="threePt" dir="t"/>
            </a:scene3d>
            <a:sp3d contourW="12700"/>
          </a:bodyPr>
          <a:lstStyle/>
          <a:p>
            <a:pPr algn="ctr">
              <a:lnSpc>
                <a:spcPct val="140000"/>
              </a:lnSpc>
            </a:pPr>
            <a:r>
              <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rPr>
              <a:t>稚子金盆脱晓冰，彩丝穿取当银钲。</a:t>
            </a:r>
            <a:endPar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52" name="矩形 51"/>
          <p:cNvSpPr/>
          <p:nvPr/>
        </p:nvSpPr>
        <p:spPr>
          <a:xfrm>
            <a:off x="480695" y="2541270"/>
            <a:ext cx="11233785" cy="4292600"/>
          </a:xfrm>
          <a:prstGeom prst="rect">
            <a:avLst/>
          </a:prstGeom>
        </p:spPr>
        <p:txBody>
          <a:bodyPr wrap="square">
            <a:spAutoFit/>
            <a:scene3d>
              <a:camera prst="orthographicFront"/>
              <a:lightRig rig="threePt" dir="t"/>
            </a:scene3d>
            <a:sp3d contourW="12700"/>
          </a:bodyPr>
          <a:lstStyle/>
          <a:p>
            <a:pPr algn="l">
              <a:lnSpc>
                <a:spcPct val="130000"/>
              </a:lnSpc>
            </a:pPr>
            <a:r>
              <a:rPr lang="en-US" altLang="zh-CN" sz="30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3000" dirty="0">
                <a:solidFill>
                  <a:schemeClr val="tx1">
                    <a:lumMod val="75000"/>
                    <a:lumOff val="25000"/>
                  </a:schemeClr>
                </a:solidFill>
                <a:latin typeface="楷体" panose="02010609060101010101" charset="-122"/>
                <a:ea typeface="楷体" panose="02010609060101010101" charset="-122"/>
                <a:cs typeface="楷体" panose="02010609060101010101" charset="-122"/>
              </a:rPr>
              <a:t>金盆，古时把金属的东西统称作金，这里指铜盆。脱，脱离，取出。晓，清晨。钲，锣。</a:t>
            </a:r>
            <a:endParaRPr lang="zh-CN" altLang="en-US" sz="30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30000"/>
              </a:lnSpc>
            </a:pPr>
            <a:r>
              <a:rPr lang="zh-CN" altLang="en-US" sz="3000" dirty="0">
                <a:solidFill>
                  <a:schemeClr val="tx1">
                    <a:lumMod val="75000"/>
                    <a:lumOff val="25000"/>
                  </a:schemeClr>
                </a:solidFill>
                <a:latin typeface="楷体" panose="02010609060101010101" charset="-122"/>
                <a:ea typeface="楷体" panose="02010609060101010101" charset="-122"/>
                <a:cs typeface="楷体" panose="02010609060101010101" charset="-122"/>
              </a:rPr>
              <a:t>    清晨起来，儿童从铜盆里取出夜间冻好的冰块，用彩色丝线穿上当作银锣。天寒才能结冰，冰块又是很凉的，儿童却早早起来去玩它，写出儿童不怕冷；一块凉凉的冰有什么好玩的呢？有的，可以穿上丝线当锣敲。这是只有儿才想得出的，而且是“彩”线，“银”锣，又很美。说明这个儿童既顽皮，又聪明精灵。</a:t>
            </a:r>
            <a:endParaRPr lang="zh-CN" altLang="en-US" sz="30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4143498" y="306169"/>
              <a:ext cx="3905885" cy="937260"/>
            </a:xfrm>
            <a:prstGeom prst="rect">
              <a:avLst/>
            </a:prstGeom>
            <a:noFill/>
          </p:spPr>
          <p:txBody>
            <a:bodyPr wrap="square">
              <a:spAutoFit/>
              <a:scene3d>
                <a:camera prst="orthographicFront"/>
                <a:lightRig rig="threePt" dir="t"/>
              </a:scene3d>
            </a:bodyPr>
            <a:lstStyle/>
            <a:p>
              <a:pPr algn="dist">
                <a:defRPr/>
              </a:pPr>
              <a:r>
                <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rPr>
                <a:t>句子解析</a:t>
              </a:r>
              <a:endPar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33" name="矩形 32"/>
          <p:cNvSpPr/>
          <p:nvPr/>
        </p:nvSpPr>
        <p:spPr>
          <a:xfrm>
            <a:off x="1791335" y="1098550"/>
            <a:ext cx="9923145" cy="1168400"/>
          </a:xfrm>
          <a:prstGeom prst="rect">
            <a:avLst/>
          </a:prstGeom>
        </p:spPr>
        <p:txBody>
          <a:bodyPr wrap="square">
            <a:spAutoFit/>
            <a:scene3d>
              <a:camera prst="orthographicFront"/>
              <a:lightRig rig="threePt" dir="t"/>
            </a:scene3d>
            <a:sp3d contourW="12700"/>
          </a:bodyPr>
          <a:lstStyle/>
          <a:p>
            <a:pPr algn="l">
              <a:lnSpc>
                <a:spcPct val="140000"/>
              </a:lnSpc>
            </a:pPr>
            <a:r>
              <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rPr>
              <a:t>敲成玉磬穿林响</a:t>
            </a:r>
            <a:endPar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52" name="矩形 51"/>
          <p:cNvSpPr/>
          <p:nvPr/>
        </p:nvSpPr>
        <p:spPr>
          <a:xfrm>
            <a:off x="213360" y="2155825"/>
            <a:ext cx="11766550" cy="4709795"/>
          </a:xfrm>
          <a:prstGeom prst="rect">
            <a:avLst/>
          </a:prstGeom>
        </p:spPr>
        <p:txBody>
          <a:bodyPr wrap="square">
            <a:spAutoFit/>
            <a:scene3d>
              <a:camera prst="orthographicFront"/>
              <a:lightRig rig="threePt" dir="t"/>
            </a:scene3d>
            <a:sp3d contourW="12700"/>
          </a:bodyPr>
          <a:lstStyle/>
          <a:p>
            <a:pPr algn="l">
              <a:lnSpc>
                <a:spcPct val="130000"/>
              </a:lnSpc>
            </a:pPr>
            <a:r>
              <a:rPr lang="en-US" altLang="zh-CN" sz="33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3300" dirty="0">
                <a:solidFill>
                  <a:schemeClr val="tx1">
                    <a:lumMod val="75000"/>
                    <a:lumOff val="25000"/>
                  </a:schemeClr>
                </a:solidFill>
                <a:latin typeface="楷体" panose="02010609060101010101" charset="-122"/>
                <a:ea typeface="楷体" panose="02010609060101010101" charset="-122"/>
                <a:cs typeface="楷体" panose="02010609060101010101" charset="-122"/>
              </a:rPr>
              <a:t>磬（读qìng），乐器名，古时常用玉石雕成。悬于架上，以物敲击。这句详细描写儿童提着银锣似的冰块玩耍的情景。说他手提“银锣”在树林里边敲边跑，“银锣”发出玉磬般美妙的乐声。无疑，这声音清脆悦耳，传得很远。“穿”字，有人在林间奔跑的意思，也有声音的传播。诗句将儿童得到“银锣”，兴高采烈的情态传神地描绘出来，让人想见他那狂喜的身影。</a:t>
            </a:r>
            <a:endParaRPr lang="zh-CN" altLang="en-US" sz="33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13" name="Freeform: Shape 8"/>
          <p:cNvSpPr/>
          <p:nvPr/>
        </p:nvSpPr>
        <p:spPr bwMode="auto">
          <a:xfrm>
            <a:off x="404352" y="1275602"/>
            <a:ext cx="821575" cy="814572"/>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3"/>
                  <a:pt x="2881" y="3190"/>
                </a:cubicBezTo>
                <a:cubicBezTo>
                  <a:pt x="-961" y="7445"/>
                  <a:pt x="-961" y="14344"/>
                  <a:pt x="2881" y="18598"/>
                </a:cubicBezTo>
                <a:cubicBezTo>
                  <a:pt x="4337" y="20210"/>
                  <a:pt x="6134" y="21209"/>
                  <a:pt x="8016" y="21600"/>
                </a:cubicBezTo>
                <a:cubicBezTo>
                  <a:pt x="8154" y="20857"/>
                  <a:pt x="8137" y="20064"/>
                  <a:pt x="8049" y="19309"/>
                </a:cubicBezTo>
                <a:cubicBezTo>
                  <a:pt x="7981" y="18720"/>
                  <a:pt x="7552" y="18189"/>
                  <a:pt x="7389" y="17614"/>
                </a:cubicBezTo>
                <a:cubicBezTo>
                  <a:pt x="7066" y="16467"/>
                  <a:pt x="6898" y="15510"/>
                  <a:pt x="6898" y="14297"/>
                </a:cubicBezTo>
                <a:cubicBezTo>
                  <a:pt x="6898" y="13719"/>
                  <a:pt x="6390" y="12905"/>
                  <a:pt x="7171" y="12234"/>
                </a:cubicBezTo>
                <a:cubicBezTo>
                  <a:pt x="7405" y="12033"/>
                  <a:pt x="7717" y="12156"/>
                  <a:pt x="7748" y="11802"/>
                </a:cubicBezTo>
                <a:cubicBezTo>
                  <a:pt x="7766" y="11598"/>
                  <a:pt x="7754" y="11382"/>
                  <a:pt x="7709" y="11184"/>
                </a:cubicBezTo>
                <a:cubicBezTo>
                  <a:pt x="7551" y="10484"/>
                  <a:pt x="7369" y="9823"/>
                  <a:pt x="7288" y="9106"/>
                </a:cubicBezTo>
                <a:cubicBezTo>
                  <a:pt x="7219" y="8496"/>
                  <a:pt x="7152" y="7823"/>
                  <a:pt x="7018" y="7227"/>
                </a:cubicBezTo>
                <a:cubicBezTo>
                  <a:pt x="6929" y="6833"/>
                  <a:pt x="6938" y="5868"/>
                  <a:pt x="7574" y="6099"/>
                </a:cubicBezTo>
                <a:cubicBezTo>
                  <a:pt x="8112" y="6295"/>
                  <a:pt x="8202" y="7091"/>
                  <a:pt x="8237" y="7613"/>
                </a:cubicBezTo>
                <a:cubicBezTo>
                  <a:pt x="8321" y="8873"/>
                  <a:pt x="8637" y="10157"/>
                  <a:pt x="9011" y="11356"/>
                </a:cubicBezTo>
                <a:cubicBezTo>
                  <a:pt x="9365" y="11088"/>
                  <a:pt x="9136" y="10567"/>
                  <a:pt x="9154" y="10200"/>
                </a:cubicBezTo>
                <a:cubicBezTo>
                  <a:pt x="9177" y="9704"/>
                  <a:pt x="9200" y="9216"/>
                  <a:pt x="9232" y="8724"/>
                </a:cubicBezTo>
                <a:cubicBezTo>
                  <a:pt x="9272" y="8096"/>
                  <a:pt x="9103" y="7497"/>
                  <a:pt x="9193" y="6859"/>
                </a:cubicBezTo>
                <a:cubicBezTo>
                  <a:pt x="9254" y="6428"/>
                  <a:pt x="9119" y="5797"/>
                  <a:pt x="9432" y="5449"/>
                </a:cubicBezTo>
                <a:cubicBezTo>
                  <a:pt x="9728" y="5121"/>
                  <a:pt x="10265" y="5332"/>
                  <a:pt x="10372" y="5757"/>
                </a:cubicBezTo>
                <a:cubicBezTo>
                  <a:pt x="10522" y="6349"/>
                  <a:pt x="10388" y="7074"/>
                  <a:pt x="10370" y="7676"/>
                </a:cubicBezTo>
                <a:cubicBezTo>
                  <a:pt x="10349" y="8368"/>
                  <a:pt x="10560" y="9005"/>
                  <a:pt x="10560" y="9696"/>
                </a:cubicBezTo>
                <a:cubicBezTo>
                  <a:pt x="10560" y="10149"/>
                  <a:pt x="10351" y="10721"/>
                  <a:pt x="10609" y="11135"/>
                </a:cubicBezTo>
                <a:cubicBezTo>
                  <a:pt x="11006" y="10952"/>
                  <a:pt x="10975" y="10063"/>
                  <a:pt x="11079" y="9653"/>
                </a:cubicBezTo>
                <a:cubicBezTo>
                  <a:pt x="11169" y="9299"/>
                  <a:pt x="11287" y="9000"/>
                  <a:pt x="11337" y="8629"/>
                </a:cubicBezTo>
                <a:cubicBezTo>
                  <a:pt x="11370" y="8376"/>
                  <a:pt x="11464" y="8074"/>
                  <a:pt x="11464" y="7791"/>
                </a:cubicBezTo>
                <a:cubicBezTo>
                  <a:pt x="11464" y="7264"/>
                  <a:pt x="11488" y="6489"/>
                  <a:pt x="11843" y="6071"/>
                </a:cubicBezTo>
                <a:cubicBezTo>
                  <a:pt x="12136" y="5726"/>
                  <a:pt x="12824" y="5844"/>
                  <a:pt x="12916" y="6347"/>
                </a:cubicBezTo>
                <a:cubicBezTo>
                  <a:pt x="13046" y="7049"/>
                  <a:pt x="12637" y="7834"/>
                  <a:pt x="12597" y="8539"/>
                </a:cubicBezTo>
                <a:cubicBezTo>
                  <a:pt x="12556" y="9246"/>
                  <a:pt x="12525" y="9868"/>
                  <a:pt x="12308" y="10551"/>
                </a:cubicBezTo>
                <a:cubicBezTo>
                  <a:pt x="11919" y="11778"/>
                  <a:pt x="12431" y="13033"/>
                  <a:pt x="12225" y="14280"/>
                </a:cubicBezTo>
                <a:cubicBezTo>
                  <a:pt x="12091" y="15095"/>
                  <a:pt x="12382" y="15825"/>
                  <a:pt x="12256" y="16699"/>
                </a:cubicBezTo>
                <a:cubicBezTo>
                  <a:pt x="12204" y="17063"/>
                  <a:pt x="12041" y="17402"/>
                  <a:pt x="11916" y="17744"/>
                </a:cubicBezTo>
                <a:cubicBezTo>
                  <a:pt x="11833" y="17969"/>
                  <a:pt x="11607" y="18118"/>
                  <a:pt x="11607" y="18363"/>
                </a:cubicBezTo>
                <a:cubicBezTo>
                  <a:pt x="11607" y="19161"/>
                  <a:pt x="11789" y="19938"/>
                  <a:pt x="11781" y="20728"/>
                </a:cubicBezTo>
                <a:cubicBezTo>
                  <a:pt x="11778" y="21016"/>
                  <a:pt x="11753" y="21300"/>
                  <a:pt x="11734" y="21585"/>
                </a:cubicBezTo>
                <a:cubicBezTo>
                  <a:pt x="13589" y="21184"/>
                  <a:pt x="15359" y="20189"/>
                  <a:pt x="16796" y="18598"/>
                </a:cubicBezTo>
                <a:cubicBezTo>
                  <a:pt x="20638" y="14344"/>
                  <a:pt x="20638" y="7445"/>
                  <a:pt x="16796" y="3190"/>
                </a:cubicBezTo>
                <a:cubicBezTo>
                  <a:pt x="14875" y="1063"/>
                  <a:pt x="12358" y="0"/>
                  <a:pt x="9840" y="0"/>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4143498" y="306169"/>
              <a:ext cx="3905885" cy="937260"/>
            </a:xfrm>
            <a:prstGeom prst="rect">
              <a:avLst/>
            </a:prstGeom>
            <a:noFill/>
          </p:spPr>
          <p:txBody>
            <a:bodyPr wrap="square">
              <a:spAutoFit/>
              <a:scene3d>
                <a:camera prst="orthographicFront"/>
                <a:lightRig rig="threePt" dir="t"/>
              </a:scene3d>
            </a:bodyPr>
            <a:lstStyle/>
            <a:p>
              <a:pPr algn="dist">
                <a:defRPr/>
              </a:pPr>
              <a:r>
                <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rPr>
                <a:t>句子解析</a:t>
              </a:r>
              <a:endPar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33" name="矩形 32"/>
          <p:cNvSpPr/>
          <p:nvPr/>
        </p:nvSpPr>
        <p:spPr>
          <a:xfrm>
            <a:off x="1791335" y="1098550"/>
            <a:ext cx="9923145" cy="1168400"/>
          </a:xfrm>
          <a:prstGeom prst="rect">
            <a:avLst/>
          </a:prstGeom>
        </p:spPr>
        <p:txBody>
          <a:bodyPr wrap="square">
            <a:spAutoFit/>
            <a:scene3d>
              <a:camera prst="orthographicFront"/>
              <a:lightRig rig="threePt" dir="t"/>
            </a:scene3d>
            <a:sp3d contourW="12700"/>
          </a:bodyPr>
          <a:lstStyle/>
          <a:p>
            <a:pPr algn="l">
              <a:lnSpc>
                <a:spcPct val="140000"/>
              </a:lnSpc>
            </a:pPr>
            <a:r>
              <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rPr>
              <a:t>忽作玻璃碎地声</a:t>
            </a:r>
            <a:endParaRPr lang="zh-CN" altLang="en-US" sz="5000" b="1"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52" name="矩形 51"/>
          <p:cNvSpPr/>
          <p:nvPr/>
        </p:nvSpPr>
        <p:spPr>
          <a:xfrm>
            <a:off x="213360" y="2155825"/>
            <a:ext cx="11766550" cy="4709795"/>
          </a:xfrm>
          <a:prstGeom prst="rect">
            <a:avLst/>
          </a:prstGeom>
        </p:spPr>
        <p:txBody>
          <a:bodyPr wrap="square">
            <a:spAutoFit/>
            <a:scene3d>
              <a:camera prst="orthographicFront"/>
              <a:lightRig rig="threePt" dir="t"/>
            </a:scene3d>
            <a:sp3d contourW="12700"/>
          </a:bodyPr>
          <a:lstStyle/>
          <a:p>
            <a:pPr algn="l">
              <a:lnSpc>
                <a:spcPct val="130000"/>
              </a:lnSpc>
            </a:pPr>
            <a:r>
              <a:rPr lang="en-US" altLang="zh-CN" sz="33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en-US" altLang="zh-CN" sz="3300" dirty="0" err="1">
                <a:solidFill>
                  <a:schemeClr val="tx1">
                    <a:lumMod val="75000"/>
                    <a:lumOff val="25000"/>
                  </a:schemeClr>
                </a:solidFill>
                <a:latin typeface="楷体" panose="02010609060101010101" charset="-122"/>
                <a:ea typeface="楷体" panose="02010609060101010101" charset="-122"/>
                <a:cs typeface="楷体" panose="02010609060101010101" charset="-122"/>
              </a:rPr>
              <a:t>意外的情况发生了，诗的发展出现了波折。玻璃，古时指天然的玉类美石。碎地，落在地上摔碎</a:t>
            </a:r>
            <a:r>
              <a:rPr lang="en-US" altLang="zh-CN" sz="3300" dirty="0">
                <a:solidFill>
                  <a:schemeClr val="tx1">
                    <a:lumMod val="75000"/>
                    <a:lumOff val="25000"/>
                  </a:schemeClr>
                </a:solidFill>
                <a:latin typeface="楷体" panose="02010609060101010101" charset="-122"/>
                <a:ea typeface="楷体" panose="02010609060101010101" charset="-122"/>
                <a:cs typeface="楷体" panose="02010609060101010101" charset="-122"/>
              </a:rPr>
              <a:t>。</a:t>
            </a:r>
            <a:r>
              <a:rPr lang="zh-CN" altLang="en-US" sz="3300" dirty="0">
                <a:solidFill>
                  <a:schemeClr val="tx1">
                    <a:lumMod val="75000"/>
                    <a:lumOff val="25000"/>
                  </a:schemeClr>
                </a:solidFill>
                <a:latin typeface="楷体" panose="02010609060101010101" charset="-122"/>
                <a:ea typeface="楷体" panose="02010609060101010101" charset="-122"/>
                <a:cs typeface="楷体" panose="02010609060101010101" charset="-122"/>
              </a:rPr>
              <a:t>意思为儿童手里的冰块忽然掉在地上，摔碎了，那声音就像美玉落地摔碎一样。儿童的心情怎样呢？诗人没有写，但可以想象出，一定是感到突然，有些遗憾，先是果呆地站在那里望着地上碎裂的冰块。几乎同时送到耳朵的声响竟是那样优美，又ー个意想不到，也许他会瞬间转忧为喜，高兴得又蹦又跳了。</a:t>
            </a:r>
            <a:endParaRPr lang="zh-CN" altLang="en-US" sz="33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18" name="Freeform: Shape 11"/>
          <p:cNvSpPr/>
          <p:nvPr/>
        </p:nvSpPr>
        <p:spPr bwMode="auto">
          <a:xfrm>
            <a:off x="359902" y="1274870"/>
            <a:ext cx="821575" cy="81550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6"/>
                </a:cubicBezTo>
                <a:cubicBezTo>
                  <a:pt x="-961" y="7434"/>
                  <a:pt x="-961" y="14323"/>
                  <a:pt x="2881" y="18571"/>
                </a:cubicBezTo>
                <a:cubicBezTo>
                  <a:pt x="4240" y="20074"/>
                  <a:pt x="5899" y="21033"/>
                  <a:pt x="7644" y="21473"/>
                </a:cubicBezTo>
                <a:cubicBezTo>
                  <a:pt x="7648" y="21252"/>
                  <a:pt x="7643" y="21031"/>
                  <a:pt x="7605" y="20818"/>
                </a:cubicBezTo>
                <a:cubicBezTo>
                  <a:pt x="7431" y="19848"/>
                  <a:pt x="7313" y="18994"/>
                  <a:pt x="7026" y="18045"/>
                </a:cubicBezTo>
                <a:cubicBezTo>
                  <a:pt x="6736" y="17091"/>
                  <a:pt x="6626" y="16134"/>
                  <a:pt x="6475" y="15147"/>
                </a:cubicBezTo>
                <a:cubicBezTo>
                  <a:pt x="6317" y="14118"/>
                  <a:pt x="6608" y="13106"/>
                  <a:pt x="6306" y="12092"/>
                </a:cubicBezTo>
                <a:cubicBezTo>
                  <a:pt x="6068" y="11295"/>
                  <a:pt x="5814" y="10409"/>
                  <a:pt x="5698" y="9570"/>
                </a:cubicBezTo>
                <a:cubicBezTo>
                  <a:pt x="5650" y="9227"/>
                  <a:pt x="5530" y="8463"/>
                  <a:pt x="5937" y="8323"/>
                </a:cubicBezTo>
                <a:cubicBezTo>
                  <a:pt x="6319" y="8202"/>
                  <a:pt x="6444" y="8426"/>
                  <a:pt x="6597" y="8694"/>
                </a:cubicBezTo>
                <a:cubicBezTo>
                  <a:pt x="6826" y="9095"/>
                  <a:pt x="6874" y="9335"/>
                  <a:pt x="6896" y="9794"/>
                </a:cubicBezTo>
                <a:cubicBezTo>
                  <a:pt x="6922" y="10356"/>
                  <a:pt x="7199" y="10966"/>
                  <a:pt x="7353" y="11498"/>
                </a:cubicBezTo>
                <a:cubicBezTo>
                  <a:pt x="7384" y="11604"/>
                  <a:pt x="7694" y="12372"/>
                  <a:pt x="7829" y="11989"/>
                </a:cubicBezTo>
                <a:cubicBezTo>
                  <a:pt x="7961" y="11613"/>
                  <a:pt x="7889" y="11440"/>
                  <a:pt x="7826" y="11032"/>
                </a:cubicBezTo>
                <a:cubicBezTo>
                  <a:pt x="7748" y="10528"/>
                  <a:pt x="7879" y="9965"/>
                  <a:pt x="7771" y="9461"/>
                </a:cubicBezTo>
                <a:cubicBezTo>
                  <a:pt x="7657" y="8925"/>
                  <a:pt x="7685" y="8198"/>
                  <a:pt x="7717" y="7645"/>
                </a:cubicBezTo>
                <a:cubicBezTo>
                  <a:pt x="7743" y="7191"/>
                  <a:pt x="7556" y="5321"/>
                  <a:pt x="8665" y="5823"/>
                </a:cubicBezTo>
                <a:cubicBezTo>
                  <a:pt x="8943" y="5949"/>
                  <a:pt x="8934" y="8058"/>
                  <a:pt x="8925" y="8734"/>
                </a:cubicBezTo>
                <a:cubicBezTo>
                  <a:pt x="8915" y="9462"/>
                  <a:pt x="8950" y="11499"/>
                  <a:pt x="9333" y="11495"/>
                </a:cubicBezTo>
                <a:cubicBezTo>
                  <a:pt x="9470" y="11428"/>
                  <a:pt x="9451" y="10067"/>
                  <a:pt x="9505" y="9814"/>
                </a:cubicBezTo>
                <a:cubicBezTo>
                  <a:pt x="9643" y="9155"/>
                  <a:pt x="9656" y="8384"/>
                  <a:pt x="9723" y="7705"/>
                </a:cubicBezTo>
                <a:cubicBezTo>
                  <a:pt x="9784" y="7081"/>
                  <a:pt x="9730" y="5332"/>
                  <a:pt x="10476" y="5280"/>
                </a:cubicBezTo>
                <a:cubicBezTo>
                  <a:pt x="11885" y="5280"/>
                  <a:pt x="10909" y="7410"/>
                  <a:pt x="10983" y="8191"/>
                </a:cubicBezTo>
                <a:cubicBezTo>
                  <a:pt x="11053" y="8931"/>
                  <a:pt x="10797" y="9574"/>
                  <a:pt x="10786" y="10311"/>
                </a:cubicBezTo>
                <a:cubicBezTo>
                  <a:pt x="10781" y="10633"/>
                  <a:pt x="10668" y="11163"/>
                  <a:pt x="10773" y="11406"/>
                </a:cubicBezTo>
                <a:cubicBezTo>
                  <a:pt x="11150" y="12020"/>
                  <a:pt x="11510" y="10640"/>
                  <a:pt x="11591" y="10417"/>
                </a:cubicBezTo>
                <a:cubicBezTo>
                  <a:pt x="11820" y="9795"/>
                  <a:pt x="12032" y="9181"/>
                  <a:pt x="12308" y="8581"/>
                </a:cubicBezTo>
                <a:cubicBezTo>
                  <a:pt x="12584" y="7983"/>
                  <a:pt x="12566" y="7077"/>
                  <a:pt x="13077" y="6633"/>
                </a:cubicBezTo>
                <a:cubicBezTo>
                  <a:pt x="13359" y="6509"/>
                  <a:pt x="13569" y="6509"/>
                  <a:pt x="13860" y="6771"/>
                </a:cubicBezTo>
                <a:cubicBezTo>
                  <a:pt x="14268" y="7257"/>
                  <a:pt x="13853" y="8101"/>
                  <a:pt x="13706" y="8619"/>
                </a:cubicBezTo>
                <a:cubicBezTo>
                  <a:pt x="13529" y="9246"/>
                  <a:pt x="13374" y="9862"/>
                  <a:pt x="13181" y="10483"/>
                </a:cubicBezTo>
                <a:cubicBezTo>
                  <a:pt x="12911" y="11356"/>
                  <a:pt x="12661" y="12302"/>
                  <a:pt x="12316" y="13135"/>
                </a:cubicBezTo>
                <a:cubicBezTo>
                  <a:pt x="12284" y="13214"/>
                  <a:pt x="12205" y="14203"/>
                  <a:pt x="12197" y="14463"/>
                </a:cubicBezTo>
                <a:cubicBezTo>
                  <a:pt x="12183" y="14897"/>
                  <a:pt x="12230" y="15346"/>
                  <a:pt x="12116" y="15770"/>
                </a:cubicBezTo>
                <a:cubicBezTo>
                  <a:pt x="12055" y="15997"/>
                  <a:pt x="12220" y="16247"/>
                  <a:pt x="12230" y="16505"/>
                </a:cubicBezTo>
                <a:cubicBezTo>
                  <a:pt x="12258" y="17188"/>
                  <a:pt x="11798" y="17805"/>
                  <a:pt x="11487" y="18359"/>
                </a:cubicBezTo>
                <a:cubicBezTo>
                  <a:pt x="11343" y="19093"/>
                  <a:pt x="11444" y="20004"/>
                  <a:pt x="11448" y="20755"/>
                </a:cubicBezTo>
                <a:cubicBezTo>
                  <a:pt x="11450" y="21036"/>
                  <a:pt x="11459" y="21317"/>
                  <a:pt x="11466" y="21599"/>
                </a:cubicBezTo>
                <a:cubicBezTo>
                  <a:pt x="13418" y="21239"/>
                  <a:pt x="15290" y="20236"/>
                  <a:pt x="16796" y="18571"/>
                </a:cubicBezTo>
                <a:cubicBezTo>
                  <a:pt x="20638" y="14323"/>
                  <a:pt x="20638" y="7434"/>
                  <a:pt x="16796" y="3186"/>
                </a:cubicBezTo>
                <a:cubicBezTo>
                  <a:pt x="14875" y="1061"/>
                  <a:pt x="12358" y="0"/>
                  <a:pt x="9840" y="0"/>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4143498" y="306169"/>
              <a:ext cx="3905885" cy="937260"/>
            </a:xfrm>
            <a:prstGeom prst="rect">
              <a:avLst/>
            </a:prstGeom>
            <a:noFill/>
          </p:spPr>
          <p:txBody>
            <a:bodyPr wrap="square">
              <a:spAutoFit/>
              <a:scene3d>
                <a:camera prst="orthographicFront"/>
                <a:lightRig rig="threePt" dir="t"/>
              </a:scene3d>
            </a:bodyPr>
            <a:lstStyle/>
            <a:p>
              <a:pPr algn="dist">
                <a:defRPr/>
              </a:pPr>
              <a:r>
                <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rPr>
                <a:t>句子解析</a:t>
              </a:r>
              <a:endParaRPr lang="zh-CN" altLang="en-US" sz="5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33" name="矩形 32"/>
          <p:cNvSpPr/>
          <p:nvPr/>
        </p:nvSpPr>
        <p:spPr>
          <a:xfrm>
            <a:off x="1791335" y="1098550"/>
            <a:ext cx="9923145" cy="1168400"/>
          </a:xfrm>
          <a:prstGeom prst="rect">
            <a:avLst/>
          </a:prstGeom>
        </p:spPr>
        <p:txBody>
          <a:bodyPr wrap="square">
            <a:spAutoFit/>
            <a:scene3d>
              <a:camera prst="orthographicFront"/>
              <a:lightRig rig="threePt" dir="t"/>
            </a:scene3d>
            <a:sp3d contourW="12700"/>
          </a:bodyPr>
          <a:lstStyle/>
          <a:p>
            <a:pPr algn="l">
              <a:lnSpc>
                <a:spcPct val="140000"/>
              </a:lnSpc>
            </a:pPr>
            <a:r>
              <a:rPr lang="zh-CN" altLang="en-US" sz="5000" b="1">
                <a:solidFill>
                  <a:schemeClr val="tx1">
                    <a:lumMod val="75000"/>
                    <a:lumOff val="25000"/>
                  </a:schemeClr>
                </a:solidFill>
                <a:latin typeface="楷体" panose="02010609060101010101" charset="-122"/>
                <a:ea typeface="楷体" panose="02010609060101010101" charset="-122"/>
                <a:cs typeface="楷体" panose="02010609060101010101" charset="-122"/>
              </a:rPr>
              <a:t>忽作玻璃碎地声</a:t>
            </a:r>
            <a:endParaRPr lang="zh-CN" altLang="en-US" sz="5000" b="1">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52" name="矩形 51"/>
          <p:cNvSpPr/>
          <p:nvPr/>
        </p:nvSpPr>
        <p:spPr>
          <a:xfrm>
            <a:off x="212725" y="2517775"/>
            <a:ext cx="11766550" cy="3328027"/>
          </a:xfrm>
          <a:prstGeom prst="rect">
            <a:avLst/>
          </a:prstGeom>
        </p:spPr>
        <p:txBody>
          <a:bodyPr wrap="square">
            <a:spAutoFit/>
            <a:scene3d>
              <a:camera prst="orthographicFront"/>
              <a:lightRig rig="threePt" dir="t"/>
            </a:scene3d>
            <a:sp3d contourW="12700"/>
          </a:bodyPr>
          <a:lstStyle/>
          <a:p>
            <a:pPr algn="l">
              <a:lnSpc>
                <a:spcPct val="120000"/>
              </a:lnSpc>
            </a:pPr>
            <a:r>
              <a:rPr lang="en-US" altLang="zh-CN" sz="36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sz="3600" dirty="0">
                <a:solidFill>
                  <a:schemeClr val="tx1">
                    <a:lumMod val="75000"/>
                    <a:lumOff val="25000"/>
                  </a:schemeClr>
                </a:solidFill>
                <a:latin typeface="楷体" panose="02010609060101010101" charset="-122"/>
                <a:ea typeface="楷体" panose="02010609060101010101" charset="-122"/>
                <a:cs typeface="楷体" panose="02010609060101010101" charset="-122"/>
              </a:rPr>
              <a:t>这最后一句，意外，又合情理。沉甸甸的冰块，用丝线提着，掉下是很自然的冬天地面冻得很硬，冰块又硬又脆，落地摔碎也很容易。但儿童不考虑这些，只顾高兴地跑呀，敲呀，结果摔碎了。活画出儿童天真可爱的形象，而且情趣横生，余味无穷，给人以美的享受。</a:t>
            </a:r>
            <a:endParaRPr sz="36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18" name="Freeform: Shape 11"/>
          <p:cNvSpPr/>
          <p:nvPr/>
        </p:nvSpPr>
        <p:spPr bwMode="auto">
          <a:xfrm>
            <a:off x="359902" y="1274870"/>
            <a:ext cx="821575" cy="81550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6"/>
                </a:cubicBezTo>
                <a:cubicBezTo>
                  <a:pt x="-961" y="7434"/>
                  <a:pt x="-961" y="14323"/>
                  <a:pt x="2881" y="18571"/>
                </a:cubicBezTo>
                <a:cubicBezTo>
                  <a:pt x="4240" y="20074"/>
                  <a:pt x="5899" y="21033"/>
                  <a:pt x="7644" y="21473"/>
                </a:cubicBezTo>
                <a:cubicBezTo>
                  <a:pt x="7648" y="21252"/>
                  <a:pt x="7643" y="21031"/>
                  <a:pt x="7605" y="20818"/>
                </a:cubicBezTo>
                <a:cubicBezTo>
                  <a:pt x="7431" y="19848"/>
                  <a:pt x="7313" y="18994"/>
                  <a:pt x="7026" y="18045"/>
                </a:cubicBezTo>
                <a:cubicBezTo>
                  <a:pt x="6736" y="17091"/>
                  <a:pt x="6626" y="16134"/>
                  <a:pt x="6475" y="15147"/>
                </a:cubicBezTo>
                <a:cubicBezTo>
                  <a:pt x="6317" y="14118"/>
                  <a:pt x="6608" y="13106"/>
                  <a:pt x="6306" y="12092"/>
                </a:cubicBezTo>
                <a:cubicBezTo>
                  <a:pt x="6068" y="11295"/>
                  <a:pt x="5814" y="10409"/>
                  <a:pt x="5698" y="9570"/>
                </a:cubicBezTo>
                <a:cubicBezTo>
                  <a:pt x="5650" y="9227"/>
                  <a:pt x="5530" y="8463"/>
                  <a:pt x="5937" y="8323"/>
                </a:cubicBezTo>
                <a:cubicBezTo>
                  <a:pt x="6319" y="8202"/>
                  <a:pt x="6444" y="8426"/>
                  <a:pt x="6597" y="8694"/>
                </a:cubicBezTo>
                <a:cubicBezTo>
                  <a:pt x="6826" y="9095"/>
                  <a:pt x="6874" y="9335"/>
                  <a:pt x="6896" y="9794"/>
                </a:cubicBezTo>
                <a:cubicBezTo>
                  <a:pt x="6922" y="10356"/>
                  <a:pt x="7199" y="10966"/>
                  <a:pt x="7353" y="11498"/>
                </a:cubicBezTo>
                <a:cubicBezTo>
                  <a:pt x="7384" y="11604"/>
                  <a:pt x="7694" y="12372"/>
                  <a:pt x="7829" y="11989"/>
                </a:cubicBezTo>
                <a:cubicBezTo>
                  <a:pt x="7961" y="11613"/>
                  <a:pt x="7889" y="11440"/>
                  <a:pt x="7826" y="11032"/>
                </a:cubicBezTo>
                <a:cubicBezTo>
                  <a:pt x="7748" y="10528"/>
                  <a:pt x="7879" y="9965"/>
                  <a:pt x="7771" y="9461"/>
                </a:cubicBezTo>
                <a:cubicBezTo>
                  <a:pt x="7657" y="8925"/>
                  <a:pt x="7685" y="8198"/>
                  <a:pt x="7717" y="7645"/>
                </a:cubicBezTo>
                <a:cubicBezTo>
                  <a:pt x="7743" y="7191"/>
                  <a:pt x="7556" y="5321"/>
                  <a:pt x="8665" y="5823"/>
                </a:cubicBezTo>
                <a:cubicBezTo>
                  <a:pt x="8943" y="5949"/>
                  <a:pt x="8934" y="8058"/>
                  <a:pt x="8925" y="8734"/>
                </a:cubicBezTo>
                <a:cubicBezTo>
                  <a:pt x="8915" y="9462"/>
                  <a:pt x="8950" y="11499"/>
                  <a:pt x="9333" y="11495"/>
                </a:cubicBezTo>
                <a:cubicBezTo>
                  <a:pt x="9470" y="11428"/>
                  <a:pt x="9451" y="10067"/>
                  <a:pt x="9505" y="9814"/>
                </a:cubicBezTo>
                <a:cubicBezTo>
                  <a:pt x="9643" y="9155"/>
                  <a:pt x="9656" y="8384"/>
                  <a:pt x="9723" y="7705"/>
                </a:cubicBezTo>
                <a:cubicBezTo>
                  <a:pt x="9784" y="7081"/>
                  <a:pt x="9730" y="5332"/>
                  <a:pt x="10476" y="5280"/>
                </a:cubicBezTo>
                <a:cubicBezTo>
                  <a:pt x="11885" y="5280"/>
                  <a:pt x="10909" y="7410"/>
                  <a:pt x="10983" y="8191"/>
                </a:cubicBezTo>
                <a:cubicBezTo>
                  <a:pt x="11053" y="8931"/>
                  <a:pt x="10797" y="9574"/>
                  <a:pt x="10786" y="10311"/>
                </a:cubicBezTo>
                <a:cubicBezTo>
                  <a:pt x="10781" y="10633"/>
                  <a:pt x="10668" y="11163"/>
                  <a:pt x="10773" y="11406"/>
                </a:cubicBezTo>
                <a:cubicBezTo>
                  <a:pt x="11150" y="12020"/>
                  <a:pt x="11510" y="10640"/>
                  <a:pt x="11591" y="10417"/>
                </a:cubicBezTo>
                <a:cubicBezTo>
                  <a:pt x="11820" y="9795"/>
                  <a:pt x="12032" y="9181"/>
                  <a:pt x="12308" y="8581"/>
                </a:cubicBezTo>
                <a:cubicBezTo>
                  <a:pt x="12584" y="7983"/>
                  <a:pt x="12566" y="7077"/>
                  <a:pt x="13077" y="6633"/>
                </a:cubicBezTo>
                <a:cubicBezTo>
                  <a:pt x="13359" y="6509"/>
                  <a:pt x="13569" y="6509"/>
                  <a:pt x="13860" y="6771"/>
                </a:cubicBezTo>
                <a:cubicBezTo>
                  <a:pt x="14268" y="7257"/>
                  <a:pt x="13853" y="8101"/>
                  <a:pt x="13706" y="8619"/>
                </a:cubicBezTo>
                <a:cubicBezTo>
                  <a:pt x="13529" y="9246"/>
                  <a:pt x="13374" y="9862"/>
                  <a:pt x="13181" y="10483"/>
                </a:cubicBezTo>
                <a:cubicBezTo>
                  <a:pt x="12911" y="11356"/>
                  <a:pt x="12661" y="12302"/>
                  <a:pt x="12316" y="13135"/>
                </a:cubicBezTo>
                <a:cubicBezTo>
                  <a:pt x="12284" y="13214"/>
                  <a:pt x="12205" y="14203"/>
                  <a:pt x="12197" y="14463"/>
                </a:cubicBezTo>
                <a:cubicBezTo>
                  <a:pt x="12183" y="14897"/>
                  <a:pt x="12230" y="15346"/>
                  <a:pt x="12116" y="15770"/>
                </a:cubicBezTo>
                <a:cubicBezTo>
                  <a:pt x="12055" y="15997"/>
                  <a:pt x="12220" y="16247"/>
                  <a:pt x="12230" y="16505"/>
                </a:cubicBezTo>
                <a:cubicBezTo>
                  <a:pt x="12258" y="17188"/>
                  <a:pt x="11798" y="17805"/>
                  <a:pt x="11487" y="18359"/>
                </a:cubicBezTo>
                <a:cubicBezTo>
                  <a:pt x="11343" y="19093"/>
                  <a:pt x="11444" y="20004"/>
                  <a:pt x="11448" y="20755"/>
                </a:cubicBezTo>
                <a:cubicBezTo>
                  <a:pt x="11450" y="21036"/>
                  <a:pt x="11459" y="21317"/>
                  <a:pt x="11466" y="21599"/>
                </a:cubicBezTo>
                <a:cubicBezTo>
                  <a:pt x="13418" y="21239"/>
                  <a:pt x="15290" y="20236"/>
                  <a:pt x="16796" y="18571"/>
                </a:cubicBezTo>
                <a:cubicBezTo>
                  <a:pt x="20638" y="14323"/>
                  <a:pt x="20638" y="7434"/>
                  <a:pt x="16796" y="3186"/>
                </a:cubicBezTo>
                <a:cubicBezTo>
                  <a:pt x="14875" y="1061"/>
                  <a:pt x="12358" y="0"/>
                  <a:pt x="9840" y="0"/>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72747" y="-2638961"/>
            <a:ext cx="15136630" cy="11715086"/>
            <a:chOff x="-1372747" y="-2638961"/>
            <a:chExt cx="15136630" cy="11715086"/>
          </a:xfrm>
        </p:grpSpPr>
        <p:pic>
          <p:nvPicPr>
            <p:cNvPr id="38" name="图片 37"/>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9" name="矩形 38"/>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0" name="矩形 3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grpSp>
        <p:nvGrpSpPr>
          <p:cNvPr id="15" name="组合 14"/>
          <p:cNvGrpSpPr/>
          <p:nvPr/>
        </p:nvGrpSpPr>
        <p:grpSpPr>
          <a:xfrm rot="10800000">
            <a:off x="81280" y="1028700"/>
            <a:ext cx="2137410" cy="5501005"/>
            <a:chOff x="1441127" y="1978091"/>
            <a:chExt cx="2137656" cy="3490765"/>
          </a:xfrm>
        </p:grpSpPr>
        <p:sp>
          <p:nvSpPr>
            <p:cNvPr id="505" name="Shape 505"/>
            <p:cNvSpPr/>
            <p:nvPr/>
          </p:nvSpPr>
          <p:spPr>
            <a:xfrm>
              <a:off x="2567205" y="1978091"/>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6" name="Shape 506"/>
            <p:cNvSpPr/>
            <p:nvPr/>
          </p:nvSpPr>
          <p:spPr>
            <a:xfrm rot="10800000" flipH="1">
              <a:off x="2475963" y="2737911"/>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8" name="Shape 508"/>
            <p:cNvSpPr/>
            <p:nvPr/>
          </p:nvSpPr>
          <p:spPr>
            <a:xfrm flipH="1">
              <a:off x="1441127" y="3012337"/>
              <a:ext cx="1011577"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9" name="Shape 509"/>
            <p:cNvSpPr/>
            <p:nvPr/>
          </p:nvSpPr>
          <p:spPr>
            <a:xfrm rot="10800000">
              <a:off x="1441127" y="3772157"/>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1" name="Shape 511"/>
            <p:cNvSpPr/>
            <p:nvPr/>
          </p:nvSpPr>
          <p:spPr>
            <a:xfrm>
              <a:off x="2567205" y="4046584"/>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2" name="Shape 512"/>
            <p:cNvSpPr/>
            <p:nvPr/>
          </p:nvSpPr>
          <p:spPr>
            <a:xfrm rot="10800000" flipH="1">
              <a:off x="2475963" y="4806404"/>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7" name="Shape 517"/>
            <p:cNvSpPr/>
            <p:nvPr/>
          </p:nvSpPr>
          <p:spPr>
            <a:xfrm rot="20550108" flipH="1">
              <a:off x="2123297" y="2133638"/>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5"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27" name="Shape 527"/>
            <p:cNvSpPr/>
            <p:nvPr/>
          </p:nvSpPr>
          <p:spPr>
            <a:xfrm>
              <a:off x="2664164" y="3639915"/>
              <a:ext cx="228510" cy="216025"/>
            </a:xfrm>
            <a:prstGeom prst="chevron">
              <a:avLst>
                <a:gd name="adj" fmla="val 0"/>
              </a:avLst>
            </a:prstGeom>
            <a:blipFill>
              <a:blip r:embed="rId6"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43" name="Shape 517"/>
            <p:cNvSpPr/>
            <p:nvPr/>
          </p:nvSpPr>
          <p:spPr>
            <a:xfrm rot="18639774" flipH="1">
              <a:off x="2096502" y="4599026"/>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7"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grpSp>
      <p:sp>
        <p:nvSpPr>
          <p:cNvPr id="45" name="Content Placeholder 2"/>
          <p:cNvSpPr txBox="1"/>
          <p:nvPr/>
        </p:nvSpPr>
        <p:spPr>
          <a:xfrm>
            <a:off x="261620" y="1685925"/>
            <a:ext cx="1238885" cy="97282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5500">
                <a:solidFill>
                  <a:schemeClr val="tx1">
                    <a:lumMod val="75000"/>
                    <a:lumOff val="25000"/>
                  </a:schemeClr>
                </a:solidFill>
                <a:latin typeface="Century Gothic" panose="020B0502020202020204" pitchFamily="34" charset="0"/>
              </a:rPr>
              <a:t>01</a:t>
            </a:r>
            <a:endParaRPr lang="en-US" sz="5500">
              <a:solidFill>
                <a:schemeClr val="tx1">
                  <a:lumMod val="75000"/>
                  <a:lumOff val="25000"/>
                </a:schemeClr>
              </a:solidFill>
              <a:latin typeface="Century Gothic" panose="020B0502020202020204" pitchFamily="34" charset="0"/>
            </a:endParaRPr>
          </a:p>
        </p:txBody>
      </p:sp>
      <p:sp>
        <p:nvSpPr>
          <p:cNvPr id="48" name="矩形 47"/>
          <p:cNvSpPr/>
          <p:nvPr/>
        </p:nvSpPr>
        <p:spPr>
          <a:xfrm>
            <a:off x="1674495" y="847090"/>
            <a:ext cx="10152380" cy="6010910"/>
          </a:xfrm>
          <a:prstGeom prst="rect">
            <a:avLst/>
          </a:prstGeom>
        </p:spPr>
        <p:txBody>
          <a:bodyPr wrap="square">
            <a:spAutoFit/>
            <a:scene3d>
              <a:camera prst="orthographicFront"/>
              <a:lightRig rig="threePt" dir="t"/>
            </a:scene3d>
            <a:sp3d contourW="12700"/>
          </a:bodyPr>
          <a:lstStyle/>
          <a:p>
            <a:pPr>
              <a:lnSpc>
                <a:spcPct val="130000"/>
              </a:lnSpc>
            </a:pPr>
            <a:r>
              <a:rPr lang="en-US" altLang="zh-CN" sz="37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3700" dirty="0">
                <a:solidFill>
                  <a:schemeClr val="tx1">
                    <a:lumMod val="75000"/>
                    <a:lumOff val="25000"/>
                  </a:schemeClr>
                </a:solidFill>
                <a:latin typeface="楷体" panose="02010609060101010101" charset="-122"/>
                <a:ea typeface="楷体" panose="02010609060101010101" charset="-122"/>
                <a:cs typeface="楷体" panose="02010609060101010101" charset="-122"/>
              </a:rPr>
              <a:t>诗中孩子弄冰的场景，充满了乐趣：心态上，寒天“弄冰”，童心炽热；色泽上，“金”盘“彩”丝串“银”冰；形态上，是用“金盘”脱出的“银铮”，圆形；声音上，有 “玉罄穿林响”的高亢，忽又转 作“玻璃碎地声”的清脆。全诗形色兼具以感目，声意俱美以悦耳赏心，绘声绘色地表现出儿童以冰为钲、自得其乐的盎然意趣。</a:t>
            </a:r>
            <a:endParaRPr lang="zh-CN" altLang="en-US" sz="37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p:checker/>
      </p:transition>
    </mc:Choice>
    <mc:Fallback>
      <p:transition spd="slow" advClick="0">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72747" y="-2638961"/>
            <a:ext cx="15136630" cy="11715086"/>
            <a:chOff x="-1372747" y="-2638961"/>
            <a:chExt cx="15136630" cy="11715086"/>
          </a:xfrm>
        </p:grpSpPr>
        <p:pic>
          <p:nvPicPr>
            <p:cNvPr id="38" name="图片 37"/>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9" name="矩形 38"/>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0" name="矩形 3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grpSp>
        <p:nvGrpSpPr>
          <p:cNvPr id="15" name="组合 14"/>
          <p:cNvGrpSpPr/>
          <p:nvPr/>
        </p:nvGrpSpPr>
        <p:grpSpPr>
          <a:xfrm rot="10800000">
            <a:off x="81280" y="1028700"/>
            <a:ext cx="2137410" cy="5501005"/>
            <a:chOff x="1441127" y="1978091"/>
            <a:chExt cx="2137656" cy="3490765"/>
          </a:xfrm>
        </p:grpSpPr>
        <p:sp>
          <p:nvSpPr>
            <p:cNvPr id="505" name="Shape 505"/>
            <p:cNvSpPr/>
            <p:nvPr/>
          </p:nvSpPr>
          <p:spPr>
            <a:xfrm>
              <a:off x="2567205" y="1978091"/>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6" name="Shape 506"/>
            <p:cNvSpPr/>
            <p:nvPr/>
          </p:nvSpPr>
          <p:spPr>
            <a:xfrm rot="10800000" flipH="1">
              <a:off x="2475963" y="2737911"/>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8" name="Shape 508"/>
            <p:cNvSpPr/>
            <p:nvPr/>
          </p:nvSpPr>
          <p:spPr>
            <a:xfrm flipH="1">
              <a:off x="1441127" y="3012337"/>
              <a:ext cx="1011577"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9" name="Shape 509"/>
            <p:cNvSpPr/>
            <p:nvPr/>
          </p:nvSpPr>
          <p:spPr>
            <a:xfrm rot="10800000">
              <a:off x="1441127" y="3772157"/>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1" name="Shape 511"/>
            <p:cNvSpPr/>
            <p:nvPr/>
          </p:nvSpPr>
          <p:spPr>
            <a:xfrm>
              <a:off x="2567205" y="4046584"/>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2" name="Shape 512"/>
            <p:cNvSpPr/>
            <p:nvPr/>
          </p:nvSpPr>
          <p:spPr>
            <a:xfrm rot="10800000" flipH="1">
              <a:off x="2475963" y="4806404"/>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7" name="Shape 517"/>
            <p:cNvSpPr/>
            <p:nvPr/>
          </p:nvSpPr>
          <p:spPr>
            <a:xfrm rot="20550108" flipH="1">
              <a:off x="2123297" y="2133638"/>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5"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27" name="Shape 527"/>
            <p:cNvSpPr/>
            <p:nvPr/>
          </p:nvSpPr>
          <p:spPr>
            <a:xfrm>
              <a:off x="2664164" y="3639915"/>
              <a:ext cx="228510" cy="216025"/>
            </a:xfrm>
            <a:prstGeom prst="chevron">
              <a:avLst>
                <a:gd name="adj" fmla="val 0"/>
              </a:avLst>
            </a:prstGeom>
            <a:blipFill>
              <a:blip r:embed="rId6"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43" name="Shape 517"/>
            <p:cNvSpPr/>
            <p:nvPr/>
          </p:nvSpPr>
          <p:spPr>
            <a:xfrm rot="18639774" flipH="1">
              <a:off x="2096502" y="4599026"/>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7"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grpSp>
      <p:sp>
        <p:nvSpPr>
          <p:cNvPr id="45" name="Content Placeholder 2"/>
          <p:cNvSpPr txBox="1"/>
          <p:nvPr/>
        </p:nvSpPr>
        <p:spPr>
          <a:xfrm>
            <a:off x="261620" y="1685925"/>
            <a:ext cx="1238885" cy="97282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5500">
                <a:solidFill>
                  <a:schemeClr val="tx1">
                    <a:lumMod val="75000"/>
                    <a:lumOff val="25000"/>
                  </a:schemeClr>
                </a:solidFill>
                <a:latin typeface="Century Gothic" panose="020B0502020202020204" pitchFamily="34" charset="0"/>
              </a:rPr>
              <a:t>02</a:t>
            </a:r>
            <a:endParaRPr lang="en-US" sz="5500">
              <a:solidFill>
                <a:schemeClr val="tx1">
                  <a:lumMod val="75000"/>
                  <a:lumOff val="25000"/>
                </a:schemeClr>
              </a:solidFill>
              <a:latin typeface="Century Gothic" panose="020B0502020202020204" pitchFamily="34" charset="0"/>
            </a:endParaRPr>
          </a:p>
        </p:txBody>
      </p:sp>
      <p:sp>
        <p:nvSpPr>
          <p:cNvPr id="48" name="矩形 47"/>
          <p:cNvSpPr/>
          <p:nvPr/>
        </p:nvSpPr>
        <p:spPr>
          <a:xfrm>
            <a:off x="1674495" y="994410"/>
            <a:ext cx="10152380" cy="5492750"/>
          </a:xfrm>
          <a:prstGeom prst="rect">
            <a:avLst/>
          </a:prstGeom>
        </p:spPr>
        <p:txBody>
          <a:bodyPr wrap="square">
            <a:spAutoFit/>
            <a:scene3d>
              <a:camera prst="orthographicFront"/>
              <a:lightRig rig="threePt" dir="t"/>
            </a:scene3d>
            <a:sp3d contourW="12700"/>
          </a:bodyPr>
          <a:lstStyle/>
          <a:p>
            <a:pPr>
              <a:lnSpc>
                <a:spcPct val="130000"/>
              </a:lnSpc>
            </a:pPr>
            <a:r>
              <a:rPr lang="en-US" altLang="zh-CN" sz="450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rPr>
              <a:t>全诗突出一个“稚”字。稚气和乐趣能使儿童忘却严冬的寒冷，保持他一如既往的活力和快乐。孩童与老人在心理特征上有诸多的相通之处，唯其如此，孩童的“脱冰作戏”的场景在老人的眼里才有依依情趣。</a:t>
            </a:r>
            <a:endPar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p:pull dir="ru"/>
      </p:transition>
    </mc:Choice>
    <mc:Fallback>
      <p:transition spd="slow" advClick="0">
        <p:pull dir="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72747" y="-2638961"/>
            <a:ext cx="15136630" cy="11715086"/>
            <a:chOff x="-1372747" y="-2638961"/>
            <a:chExt cx="15136630" cy="11715086"/>
          </a:xfrm>
        </p:grpSpPr>
        <p:pic>
          <p:nvPicPr>
            <p:cNvPr id="38" name="图片 37"/>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9" name="矩形 38"/>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0" name="矩形 3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grpSp>
        <p:nvGrpSpPr>
          <p:cNvPr id="15" name="组合 14"/>
          <p:cNvGrpSpPr/>
          <p:nvPr/>
        </p:nvGrpSpPr>
        <p:grpSpPr>
          <a:xfrm rot="10800000">
            <a:off x="81280" y="1028700"/>
            <a:ext cx="2137410" cy="5501005"/>
            <a:chOff x="1441127" y="1978091"/>
            <a:chExt cx="2137656" cy="3490765"/>
          </a:xfrm>
        </p:grpSpPr>
        <p:sp>
          <p:nvSpPr>
            <p:cNvPr id="505" name="Shape 505"/>
            <p:cNvSpPr/>
            <p:nvPr/>
          </p:nvSpPr>
          <p:spPr>
            <a:xfrm>
              <a:off x="2567205" y="1978091"/>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6" name="Shape 506"/>
            <p:cNvSpPr/>
            <p:nvPr/>
          </p:nvSpPr>
          <p:spPr>
            <a:xfrm rot="10800000" flipH="1">
              <a:off x="2475963" y="2737911"/>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8" name="Shape 508"/>
            <p:cNvSpPr/>
            <p:nvPr/>
          </p:nvSpPr>
          <p:spPr>
            <a:xfrm flipH="1">
              <a:off x="1441127" y="3012337"/>
              <a:ext cx="1011577"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09" name="Shape 509"/>
            <p:cNvSpPr/>
            <p:nvPr/>
          </p:nvSpPr>
          <p:spPr>
            <a:xfrm rot="10800000">
              <a:off x="1441127" y="3772157"/>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1" name="Shape 511"/>
            <p:cNvSpPr/>
            <p:nvPr/>
          </p:nvSpPr>
          <p:spPr>
            <a:xfrm>
              <a:off x="2567205" y="4046584"/>
              <a:ext cx="1011578" cy="662545"/>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2" name="Shape 512"/>
            <p:cNvSpPr/>
            <p:nvPr/>
          </p:nvSpPr>
          <p:spPr>
            <a:xfrm rot="10800000" flipH="1">
              <a:off x="2475963" y="4806404"/>
              <a:ext cx="1102819" cy="662452"/>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blipFill>
              <a:blip r:embed="rId4"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17" name="Shape 517"/>
            <p:cNvSpPr/>
            <p:nvPr/>
          </p:nvSpPr>
          <p:spPr>
            <a:xfrm rot="20550108" flipH="1">
              <a:off x="2123297" y="2133638"/>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5"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527" name="Shape 527"/>
            <p:cNvSpPr/>
            <p:nvPr/>
          </p:nvSpPr>
          <p:spPr>
            <a:xfrm>
              <a:off x="2664164" y="3639915"/>
              <a:ext cx="228510" cy="216025"/>
            </a:xfrm>
            <a:prstGeom prst="chevron">
              <a:avLst>
                <a:gd name="adj" fmla="val 0"/>
              </a:avLst>
            </a:prstGeom>
            <a:blipFill>
              <a:blip r:embed="rId6"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sp>
          <p:nvSpPr>
            <p:cNvPr id="43" name="Shape 517"/>
            <p:cNvSpPr/>
            <p:nvPr/>
          </p:nvSpPr>
          <p:spPr>
            <a:xfrm rot="18639774" flipH="1">
              <a:off x="2096502" y="4599026"/>
              <a:ext cx="531104" cy="633893"/>
            </a:xfrm>
            <a:custGeom>
              <a:avLst/>
              <a:gdLst/>
              <a:ahLst/>
              <a:cxnLst>
                <a:cxn ang="0">
                  <a:pos x="wd2" y="hd2"/>
                </a:cxn>
                <a:cxn ang="5400000">
                  <a:pos x="wd2" y="hd2"/>
                </a:cxn>
                <a:cxn ang="10800000">
                  <a:pos x="wd2" y="hd2"/>
                </a:cxn>
                <a:cxn ang="16200000">
                  <a:pos x="wd2" y="hd2"/>
                </a:cxn>
              </a:cxnLst>
              <a:rect l="0" t="0" r="r" b="b"/>
              <a:pathLst>
                <a:path w="21600" h="21600" extrusionOk="0">
                  <a:moveTo>
                    <a:pt x="1649" y="0"/>
                  </a:moveTo>
                  <a:lnTo>
                    <a:pt x="1649" y="0"/>
                  </a:lnTo>
                  <a:cubicBezTo>
                    <a:pt x="13502" y="2865"/>
                    <a:pt x="21600" y="11528"/>
                    <a:pt x="21600" y="21345"/>
                  </a:cubicBezTo>
                  <a:lnTo>
                    <a:pt x="16243" y="21600"/>
                  </a:lnTo>
                  <a:cubicBezTo>
                    <a:pt x="16243" y="13733"/>
                    <a:pt x="9642" y="6796"/>
                    <a:pt x="0" y="4529"/>
                  </a:cubicBezTo>
                  <a:close/>
                </a:path>
              </a:pathLst>
            </a:custGeom>
            <a:blipFill>
              <a:blip r:embed="rId7"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sz="2400">
                <a:sym typeface="微软雅黑" panose="020B0503020204020204" pitchFamily="34" charset="-122"/>
              </a:endParaRPr>
            </a:p>
          </p:txBody>
        </p:sp>
      </p:grpSp>
      <p:sp>
        <p:nvSpPr>
          <p:cNvPr id="45" name="Content Placeholder 2"/>
          <p:cNvSpPr txBox="1"/>
          <p:nvPr/>
        </p:nvSpPr>
        <p:spPr>
          <a:xfrm>
            <a:off x="261620" y="1685925"/>
            <a:ext cx="1238885" cy="97282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5500">
                <a:solidFill>
                  <a:schemeClr val="tx1">
                    <a:lumMod val="75000"/>
                    <a:lumOff val="25000"/>
                  </a:schemeClr>
                </a:solidFill>
                <a:latin typeface="Century Gothic" panose="020B0502020202020204" pitchFamily="34" charset="0"/>
              </a:rPr>
              <a:t>03</a:t>
            </a:r>
            <a:endParaRPr lang="en-US" sz="5500">
              <a:solidFill>
                <a:schemeClr val="tx1">
                  <a:lumMod val="75000"/>
                  <a:lumOff val="25000"/>
                </a:schemeClr>
              </a:solidFill>
              <a:latin typeface="Century Gothic" panose="020B0502020202020204" pitchFamily="34" charset="0"/>
            </a:endParaRPr>
          </a:p>
        </p:txBody>
      </p:sp>
      <p:sp>
        <p:nvSpPr>
          <p:cNvPr id="48" name="矩形 47"/>
          <p:cNvSpPr/>
          <p:nvPr/>
        </p:nvSpPr>
        <p:spPr>
          <a:xfrm>
            <a:off x="1674495" y="847090"/>
            <a:ext cx="10152380" cy="6010910"/>
          </a:xfrm>
          <a:prstGeom prst="rect">
            <a:avLst/>
          </a:prstGeom>
        </p:spPr>
        <p:txBody>
          <a:bodyPr wrap="square">
            <a:spAutoFit/>
            <a:scene3d>
              <a:camera prst="orthographicFront"/>
              <a:lightRig rig="threePt" dir="t"/>
            </a:scene3d>
            <a:sp3d contourW="12700"/>
          </a:bodyPr>
          <a:lstStyle/>
          <a:p>
            <a:pPr>
              <a:lnSpc>
                <a:spcPct val="130000"/>
              </a:lnSpc>
            </a:pPr>
            <a:r>
              <a:rPr lang="en-US" altLang="zh-CN" sz="370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3700">
                <a:solidFill>
                  <a:schemeClr val="tx1">
                    <a:lumMod val="75000"/>
                    <a:lumOff val="25000"/>
                  </a:schemeClr>
                </a:solidFill>
                <a:latin typeface="楷体" panose="02010609060101010101" charset="-122"/>
                <a:ea typeface="楷体" panose="02010609060101010101" charset="-122"/>
                <a:cs typeface="楷体" panose="02010609060101010101" charset="-122"/>
              </a:rPr>
              <a:t>正是以这种老少相通的心理特征为审美基点，杨万里通过“以稚为老”的手法使童趣化为诗趣，一方面从稚子的心理出发，描写“脱冰”的动作细节；另一方面基于世人的心理去感受，欣赏其行为细节，这样孩童的稚气与老人的“天真”相映成趣，融为形之于笔端的盎然诗意。诗人发自内心地尊重儿童的天真，才能把孩子玩冰的情趣描绘得如此真切酣畅。</a:t>
            </a:r>
            <a:endParaRPr lang="zh-CN" altLang="en-US" sz="370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p:pull dir="ld"/>
      </p:transition>
    </mc:Choice>
    <mc:Fallback>
      <p:transition spd="slow" advClick="0">
        <p:pull dir="ld"/>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A4BCD3"/>
            </a:gs>
            <a:gs pos="100000">
              <a:srgbClr val="708FAE"/>
            </a:gs>
          </a:gsLst>
          <a:lin ang="13200000" scaled="0"/>
        </a:gradFill>
        <a:effectLst/>
      </p:bgPr>
    </p:bg>
    <p:spTree>
      <p:nvGrpSpPr>
        <p:cNvPr id="1" name=""/>
        <p:cNvGrpSpPr/>
        <p:nvPr/>
      </p:nvGrpSpPr>
      <p:grpSpPr>
        <a:xfrm>
          <a:off x="0" y="0"/>
          <a:ext cx="0" cy="0"/>
          <a:chOff x="0" y="0"/>
          <a:chExt cx="0" cy="0"/>
        </a:xfrm>
      </p:grpSpPr>
      <p:grpSp>
        <p:nvGrpSpPr>
          <p:cNvPr id="46" name="组合 45"/>
          <p:cNvGrpSpPr/>
          <p:nvPr/>
        </p:nvGrpSpPr>
        <p:grpSpPr>
          <a:xfrm>
            <a:off x="-2382669" y="-6013941"/>
            <a:ext cx="15844234" cy="16360167"/>
            <a:chOff x="-2382669" y="-6013941"/>
            <a:chExt cx="15844234" cy="16360167"/>
          </a:xfrm>
        </p:grpSpPr>
        <p:pic>
          <p:nvPicPr>
            <p:cNvPr id="47" name="图片 46"/>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48" name="矩形 47"/>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9" name="矩形 48"/>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1297222">
              <a:off x="305207" y="4140816"/>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1" name="矩形 50"/>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2" name="矩形 51"/>
            <p:cNvSpPr/>
            <p:nvPr/>
          </p:nvSpPr>
          <p:spPr>
            <a:xfrm rot="1919701">
              <a:off x="-1042594" y="1502349"/>
              <a:ext cx="1107996" cy="6636635"/>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 space sounds very simple and then use it properly</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3" name="矩形 52"/>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4" name="矩形 53"/>
            <p:cNvSpPr/>
            <p:nvPr/>
          </p:nvSpPr>
          <p:spPr>
            <a:xfrm rot="1909209">
              <a:off x="10832316" y="4037158"/>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grpSp>
      <p:sp>
        <p:nvSpPr>
          <p:cNvPr id="35" name="文本框 34"/>
          <p:cNvSpPr txBox="1"/>
          <p:nvPr/>
        </p:nvSpPr>
        <p:spPr>
          <a:xfrm>
            <a:off x="6669405" y="1176655"/>
            <a:ext cx="745490" cy="583565"/>
          </a:xfrm>
          <a:prstGeom prst="rect">
            <a:avLst/>
          </a:prstGeom>
          <a:noFill/>
        </p:spPr>
        <p:txBody>
          <a:bodyPr wrap="none">
            <a:spAutoFit/>
            <a:scene3d>
              <a:camera prst="orthographicFront"/>
              <a:lightRig rig="threePt" dir="t"/>
            </a:scene3d>
            <a:sp3d contourW="12700"/>
          </a:bodyPr>
          <a:lstStyle/>
          <a:p>
            <a:pPr algn="r">
              <a:defRPr/>
            </a:pPr>
            <a:r>
              <a:rPr lang="en-US" altLang="zh-CN" sz="3200" spc="300">
                <a:solidFill>
                  <a:schemeClr val="tx1">
                    <a:lumMod val="75000"/>
                    <a:lumOff val="25000"/>
                  </a:schemeClr>
                </a:solidFill>
                <a:latin typeface="方正行楷简体" panose="02010601030101010101" charset="-122"/>
                <a:ea typeface="方正行楷简体" panose="02010601030101010101" charset="-122"/>
              </a:rPr>
              <a:t>01</a:t>
            </a:r>
            <a:endParaRPr lang="en-US" altLang="zh-CN" sz="3200" spc="300">
              <a:solidFill>
                <a:schemeClr val="tx1">
                  <a:lumMod val="75000"/>
                  <a:lumOff val="25000"/>
                </a:schemeClr>
              </a:solidFill>
              <a:latin typeface="方正行楷简体" panose="02010601030101010101" charset="-122"/>
              <a:ea typeface="方正行楷简体" panose="02010601030101010101" charset="-122"/>
            </a:endParaRPr>
          </a:p>
        </p:txBody>
      </p:sp>
      <p:sp>
        <p:nvSpPr>
          <p:cNvPr id="38" name="文本框 37"/>
          <p:cNvSpPr txBox="1"/>
          <p:nvPr/>
        </p:nvSpPr>
        <p:spPr>
          <a:xfrm>
            <a:off x="6694805" y="380682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03</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0" name="文本框 39"/>
          <p:cNvSpPr txBox="1"/>
          <p:nvPr/>
        </p:nvSpPr>
        <p:spPr>
          <a:xfrm>
            <a:off x="6694805" y="249110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02</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2" name="文本框 41"/>
          <p:cNvSpPr txBox="1"/>
          <p:nvPr/>
        </p:nvSpPr>
        <p:spPr>
          <a:xfrm>
            <a:off x="6694805" y="512254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04</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grpSp>
        <p:nvGrpSpPr>
          <p:cNvPr id="9" name="组合 8"/>
          <p:cNvGrpSpPr/>
          <p:nvPr/>
        </p:nvGrpSpPr>
        <p:grpSpPr>
          <a:xfrm rot="10800000">
            <a:off x="3106060" y="-2"/>
            <a:ext cx="3305159" cy="6857997"/>
            <a:chOff x="5177320" y="0"/>
            <a:chExt cx="5470008" cy="6858000"/>
          </a:xfrm>
        </p:grpSpPr>
        <p:pic>
          <p:nvPicPr>
            <p:cNvPr id="43" name="图片 42"/>
            <p:cNvPicPr>
              <a:picLocks noChangeAspect="1"/>
            </p:cNvPicPr>
            <p:nvPr/>
          </p:nvPicPr>
          <p:blipFill>
            <a:blip r:embed="rId4" cstate="email"/>
            <a:srcRect/>
            <a:stretch>
              <a:fillRect/>
            </a:stretch>
          </p:blipFill>
          <p:spPr>
            <a:xfrm rot="5400000">
              <a:off x="5160374" y="1371047"/>
              <a:ext cx="6857999" cy="4115908"/>
            </a:xfrm>
            <a:prstGeom prst="rect">
              <a:avLst/>
            </a:prstGeom>
            <a:ln>
              <a:solidFill>
                <a:schemeClr val="bg1">
                  <a:lumMod val="85000"/>
                </a:schemeClr>
              </a:solidFill>
            </a:ln>
          </p:spPr>
        </p:pic>
        <p:pic>
          <p:nvPicPr>
            <p:cNvPr id="44" name="图片 4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77320" y="0"/>
              <a:ext cx="1821611" cy="6858000"/>
            </a:xfrm>
            <a:prstGeom prst="rect">
              <a:avLst/>
            </a:prstGeom>
          </p:spPr>
        </p:pic>
      </p:grpSp>
      <p:grpSp>
        <p:nvGrpSpPr>
          <p:cNvPr id="15" name="组合 14"/>
          <p:cNvGrpSpPr/>
          <p:nvPr/>
        </p:nvGrpSpPr>
        <p:grpSpPr>
          <a:xfrm>
            <a:off x="3814224" y="2049774"/>
            <a:ext cx="1184940" cy="2834639"/>
            <a:chOff x="4215383" y="2274837"/>
            <a:chExt cx="1184940" cy="2834639"/>
          </a:xfrm>
        </p:grpSpPr>
        <p:sp>
          <p:nvSpPr>
            <p:cNvPr id="33" name="文本框 32"/>
            <p:cNvSpPr txBox="1"/>
            <p:nvPr/>
          </p:nvSpPr>
          <p:spPr>
            <a:xfrm>
              <a:off x="4215383" y="2274837"/>
              <a:ext cx="1184940" cy="1200329"/>
            </a:xfrm>
            <a:prstGeom prst="rect">
              <a:avLst/>
            </a:prstGeom>
            <a:noFill/>
            <a:effectLst>
              <a:outerShdw blurRad="50800" dist="50800" dir="5400000" sx="1000" sy="1000" algn="ctr" rotWithShape="0">
                <a:srgbClr val="2B7D1E"/>
              </a:outerShdw>
            </a:effectLst>
          </p:spPr>
          <p:txBody>
            <a:bodyPr wrap="none" rtlCol="0">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目</a:t>
              </a:r>
              <a:endParaRPr lang="en-US" altLang="zh-CN"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4215383" y="3909147"/>
              <a:ext cx="1184940" cy="1200329"/>
            </a:xfrm>
            <a:prstGeom prst="rect">
              <a:avLst/>
            </a:prstGeom>
          </p:spPr>
          <p:txBody>
            <a:bodyPr wrap="none">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录</a:t>
              </a:r>
              <a:endPar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pic>
        <p:nvPicPr>
          <p:cNvPr id="45" name="图片 44"/>
          <p:cNvPicPr>
            <a:picLocks noChangeAspect="1"/>
          </p:cNvPicPr>
          <p:nvPr/>
        </p:nvPicPr>
        <p:blipFill>
          <a:blip r:embed="rId7" cstate="email">
            <a:duotone>
              <a:schemeClr val="accent5">
                <a:shade val="45000"/>
                <a:satMod val="135000"/>
              </a:schemeClr>
              <a:prstClr val="white"/>
            </a:duotone>
          </a:blip>
          <a:srcRect/>
          <a:stretch>
            <a:fillRect/>
          </a:stretch>
        </p:blipFill>
        <p:spPr>
          <a:xfrm rot="3180802" flipH="1">
            <a:off x="2460560" y="2732355"/>
            <a:ext cx="1796312" cy="1497385"/>
          </a:xfrm>
          <a:prstGeom prst="rect">
            <a:avLst/>
          </a:prstGeom>
        </p:spPr>
      </p:pic>
      <p:sp>
        <p:nvSpPr>
          <p:cNvPr id="7" name="文本框 6"/>
          <p:cNvSpPr txBox="1"/>
          <p:nvPr/>
        </p:nvSpPr>
        <p:spPr>
          <a:xfrm>
            <a:off x="7414895" y="1153478"/>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预习古诗</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0" name="文本框 9"/>
          <p:cNvSpPr txBox="1"/>
          <p:nvPr/>
        </p:nvSpPr>
        <p:spPr>
          <a:xfrm>
            <a:off x="7414895" y="246856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初步感知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1" name="文本框 10"/>
          <p:cNvSpPr txBox="1"/>
          <p:nvPr/>
        </p:nvSpPr>
        <p:spPr>
          <a:xfrm>
            <a:off x="7414895" y="378428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品词赏句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2" name="文本框 11"/>
          <p:cNvSpPr txBox="1"/>
          <p:nvPr/>
        </p:nvSpPr>
        <p:spPr>
          <a:xfrm>
            <a:off x="7414895" y="510000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rPr>
              <a:t>书写指导</a:t>
            </a:r>
            <a:endPar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A4BCD3"/>
            </a:gs>
            <a:gs pos="100000">
              <a:srgbClr val="708FAE"/>
            </a:gs>
          </a:gsLst>
          <a:lin ang="13200000" scaled="0"/>
        </a:gradFill>
        <a:effectLst/>
      </p:bgPr>
    </p:bg>
    <p:spTree>
      <p:nvGrpSpPr>
        <p:cNvPr id="1" name=""/>
        <p:cNvGrpSpPr/>
        <p:nvPr/>
      </p:nvGrpSpPr>
      <p:grpSpPr>
        <a:xfrm>
          <a:off x="0" y="0"/>
          <a:ext cx="0" cy="0"/>
          <a:chOff x="0" y="0"/>
          <a:chExt cx="0" cy="0"/>
        </a:xfrm>
      </p:grpSpPr>
      <p:grpSp>
        <p:nvGrpSpPr>
          <p:cNvPr id="46" name="组合 45"/>
          <p:cNvGrpSpPr/>
          <p:nvPr/>
        </p:nvGrpSpPr>
        <p:grpSpPr>
          <a:xfrm>
            <a:off x="-2382669" y="-6013941"/>
            <a:ext cx="15844235" cy="15057783"/>
            <a:chOff x="-2382669" y="-6013941"/>
            <a:chExt cx="15844235" cy="15057783"/>
          </a:xfrm>
        </p:grpSpPr>
        <p:pic>
          <p:nvPicPr>
            <p:cNvPr id="47" name="图片 46"/>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48" name="矩形 47"/>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9" name="矩形 48"/>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1" name="矩形 50"/>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3" name="矩形 52"/>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sp>
        <p:nvSpPr>
          <p:cNvPr id="35" name="文本框 34"/>
          <p:cNvSpPr txBox="1"/>
          <p:nvPr/>
        </p:nvSpPr>
        <p:spPr>
          <a:xfrm>
            <a:off x="6669405" y="1176655"/>
            <a:ext cx="745490" cy="583565"/>
          </a:xfrm>
          <a:prstGeom prst="rect">
            <a:avLst/>
          </a:prstGeom>
          <a:noFill/>
        </p:spPr>
        <p:txBody>
          <a:bodyPr wrap="none">
            <a:spAutoFit/>
            <a:scene3d>
              <a:camera prst="orthographicFront"/>
              <a:lightRig rig="threePt" dir="t"/>
            </a:scene3d>
            <a:sp3d contourW="12700"/>
          </a:bodyPr>
          <a:lstStyle/>
          <a:p>
            <a:pPr algn="r">
              <a:defRPr/>
            </a:pPr>
            <a:r>
              <a:rPr lang="en-US" altLang="zh-CN" sz="3200" spc="300">
                <a:solidFill>
                  <a:schemeClr val="tx1">
                    <a:lumMod val="75000"/>
                    <a:lumOff val="25000"/>
                  </a:schemeClr>
                </a:solidFill>
                <a:latin typeface="方正行楷简体" panose="02010601030101010101" charset="-122"/>
                <a:ea typeface="方正行楷简体" panose="02010601030101010101" charset="-122"/>
              </a:rPr>
              <a:t>01</a:t>
            </a:r>
            <a:endParaRPr lang="en-US" altLang="zh-CN" sz="3200" spc="300">
              <a:solidFill>
                <a:schemeClr val="tx1">
                  <a:lumMod val="75000"/>
                  <a:lumOff val="25000"/>
                </a:schemeClr>
              </a:solidFill>
              <a:latin typeface="方正行楷简体" panose="02010601030101010101" charset="-122"/>
              <a:ea typeface="方正行楷简体" panose="02010601030101010101" charset="-122"/>
            </a:endParaRPr>
          </a:p>
        </p:txBody>
      </p:sp>
      <p:sp>
        <p:nvSpPr>
          <p:cNvPr id="38" name="文本框 37"/>
          <p:cNvSpPr txBox="1"/>
          <p:nvPr/>
        </p:nvSpPr>
        <p:spPr>
          <a:xfrm>
            <a:off x="6694805" y="380682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03</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0" name="文本框 39"/>
          <p:cNvSpPr txBox="1"/>
          <p:nvPr/>
        </p:nvSpPr>
        <p:spPr>
          <a:xfrm>
            <a:off x="6694805" y="249110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02</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2" name="文本框 41"/>
          <p:cNvSpPr txBox="1"/>
          <p:nvPr/>
        </p:nvSpPr>
        <p:spPr>
          <a:xfrm>
            <a:off x="6694805" y="512254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04</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grpSp>
        <p:nvGrpSpPr>
          <p:cNvPr id="9" name="组合 8"/>
          <p:cNvGrpSpPr/>
          <p:nvPr/>
        </p:nvGrpSpPr>
        <p:grpSpPr>
          <a:xfrm rot="10800000">
            <a:off x="3106060" y="-2"/>
            <a:ext cx="3305159" cy="6857997"/>
            <a:chOff x="5177320" y="0"/>
            <a:chExt cx="5470008" cy="6858000"/>
          </a:xfrm>
        </p:grpSpPr>
        <p:pic>
          <p:nvPicPr>
            <p:cNvPr id="43" name="图片 42"/>
            <p:cNvPicPr>
              <a:picLocks noChangeAspect="1"/>
            </p:cNvPicPr>
            <p:nvPr/>
          </p:nvPicPr>
          <p:blipFill>
            <a:blip r:embed="rId4" cstate="email"/>
            <a:srcRect/>
            <a:stretch>
              <a:fillRect/>
            </a:stretch>
          </p:blipFill>
          <p:spPr>
            <a:xfrm rot="5400000">
              <a:off x="5160374" y="1371047"/>
              <a:ext cx="6857999" cy="4115908"/>
            </a:xfrm>
            <a:prstGeom prst="rect">
              <a:avLst/>
            </a:prstGeom>
            <a:ln>
              <a:solidFill>
                <a:schemeClr val="bg1">
                  <a:lumMod val="85000"/>
                </a:schemeClr>
              </a:solidFill>
            </a:ln>
          </p:spPr>
        </p:pic>
        <p:pic>
          <p:nvPicPr>
            <p:cNvPr id="44" name="图片 4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77320" y="0"/>
              <a:ext cx="1821611" cy="6858000"/>
            </a:xfrm>
            <a:prstGeom prst="rect">
              <a:avLst/>
            </a:prstGeom>
          </p:spPr>
        </p:pic>
      </p:grpSp>
      <p:grpSp>
        <p:nvGrpSpPr>
          <p:cNvPr id="15" name="组合 14"/>
          <p:cNvGrpSpPr/>
          <p:nvPr/>
        </p:nvGrpSpPr>
        <p:grpSpPr>
          <a:xfrm>
            <a:off x="3814224" y="2049774"/>
            <a:ext cx="1184940" cy="2834639"/>
            <a:chOff x="4215383" y="2274837"/>
            <a:chExt cx="1184940" cy="2834639"/>
          </a:xfrm>
        </p:grpSpPr>
        <p:sp>
          <p:nvSpPr>
            <p:cNvPr id="33" name="文本框 32"/>
            <p:cNvSpPr txBox="1"/>
            <p:nvPr/>
          </p:nvSpPr>
          <p:spPr>
            <a:xfrm>
              <a:off x="4215383" y="2274837"/>
              <a:ext cx="1184940" cy="1200329"/>
            </a:xfrm>
            <a:prstGeom prst="rect">
              <a:avLst/>
            </a:prstGeom>
            <a:noFill/>
            <a:effectLst>
              <a:outerShdw blurRad="50800" dist="50800" dir="5400000" sx="1000" sy="1000" algn="ctr" rotWithShape="0">
                <a:srgbClr val="2B7D1E"/>
              </a:outerShdw>
            </a:effectLst>
          </p:spPr>
          <p:txBody>
            <a:bodyPr wrap="none" rtlCol="0">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目</a:t>
              </a:r>
              <a:endParaRPr lang="en-US" altLang="zh-CN"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4215383" y="3909147"/>
              <a:ext cx="1184940" cy="1200329"/>
            </a:xfrm>
            <a:prstGeom prst="rect">
              <a:avLst/>
            </a:prstGeom>
          </p:spPr>
          <p:txBody>
            <a:bodyPr wrap="none">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录</a:t>
              </a:r>
              <a:endPar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pic>
        <p:nvPicPr>
          <p:cNvPr id="45" name="图片 44"/>
          <p:cNvPicPr>
            <a:picLocks noChangeAspect="1"/>
          </p:cNvPicPr>
          <p:nvPr/>
        </p:nvPicPr>
        <p:blipFill>
          <a:blip r:embed="rId7" cstate="email">
            <a:duotone>
              <a:schemeClr val="accent5">
                <a:shade val="45000"/>
                <a:satMod val="135000"/>
              </a:schemeClr>
              <a:prstClr val="white"/>
            </a:duotone>
          </a:blip>
          <a:srcRect/>
          <a:stretch>
            <a:fillRect/>
          </a:stretch>
        </p:blipFill>
        <p:spPr>
          <a:xfrm rot="3180802" flipH="1">
            <a:off x="2460560" y="2732355"/>
            <a:ext cx="1796312" cy="1497385"/>
          </a:xfrm>
          <a:prstGeom prst="rect">
            <a:avLst/>
          </a:prstGeom>
        </p:spPr>
      </p:pic>
      <p:sp>
        <p:nvSpPr>
          <p:cNvPr id="7" name="文本框 6"/>
          <p:cNvSpPr txBox="1"/>
          <p:nvPr/>
        </p:nvSpPr>
        <p:spPr>
          <a:xfrm>
            <a:off x="7414895" y="1153478"/>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预习古诗</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0" name="文本框 9"/>
          <p:cNvSpPr txBox="1"/>
          <p:nvPr/>
        </p:nvSpPr>
        <p:spPr>
          <a:xfrm>
            <a:off x="7414895" y="246856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初步感知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1" name="文本框 10"/>
          <p:cNvSpPr txBox="1"/>
          <p:nvPr/>
        </p:nvSpPr>
        <p:spPr>
          <a:xfrm>
            <a:off x="7414895" y="378428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品词赏句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2" name="文本框 11"/>
          <p:cNvSpPr txBox="1"/>
          <p:nvPr/>
        </p:nvSpPr>
        <p:spPr>
          <a:xfrm>
            <a:off x="7414895" y="510000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书写指导</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72747" y="-2638961"/>
            <a:ext cx="15136630" cy="11715086"/>
            <a:chOff x="-1372747" y="-2638961"/>
            <a:chExt cx="15136630" cy="11715086"/>
          </a:xfrm>
        </p:grpSpPr>
        <p:pic>
          <p:nvPicPr>
            <p:cNvPr id="38" name="图片 37"/>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9" name="矩形 38"/>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0" name="矩形 3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sp>
        <p:nvSpPr>
          <p:cNvPr id="3" name="文本框 2"/>
          <p:cNvSpPr txBox="1"/>
          <p:nvPr/>
        </p:nvSpPr>
        <p:spPr>
          <a:xfrm>
            <a:off x="2310130" y="512445"/>
            <a:ext cx="3084830" cy="860425"/>
          </a:xfrm>
          <a:prstGeom prst="rect">
            <a:avLst/>
          </a:prstGeom>
          <a:noFill/>
        </p:spPr>
        <p:txBody>
          <a:bodyPr wrap="square" rtlCol="0" anchor="t">
            <a:spAutoFit/>
            <a:scene3d>
              <a:camera prst="orthographicFront"/>
              <a:lightRig rig="threePt" dir="t"/>
            </a:scene3d>
          </a:bodyPr>
          <a:lstStyle/>
          <a:p>
            <a:r>
              <a:rPr lang="zh-CN" altLang="en-US" sz="5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楷体" panose="02010609060101010101" charset="-122"/>
                <a:sym typeface="+mn-ea"/>
              </a:rPr>
              <a:t>生字生词</a:t>
            </a:r>
            <a:endParaRPr lang="zh-CN" altLang="en-US" sz="5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楷体" panose="02010609060101010101" charset="-122"/>
              <a:sym typeface="+mn-ea"/>
            </a:endParaRPr>
          </a:p>
        </p:txBody>
      </p:sp>
      <p:pic>
        <p:nvPicPr>
          <p:cNvPr id="10" name="图片 9" descr="edd1daeeb3c516cc540dc5d317a765e4"/>
          <p:cNvPicPr>
            <a:picLocks noChangeAspect="1"/>
          </p:cNvPicPr>
          <p:nvPr/>
        </p:nvPicPr>
        <p:blipFill>
          <a:blip r:embed="rId3" cstate="email">
            <a:clrChange>
              <a:clrFrom>
                <a:srgbClr val="FFFFFF">
                  <a:alpha val="100000"/>
                </a:srgbClr>
              </a:clrFrom>
              <a:clrTo>
                <a:srgbClr val="FFFFFF">
                  <a:alpha val="100000"/>
                  <a:alpha val="0"/>
                </a:srgbClr>
              </a:clrTo>
            </a:clrChange>
          </a:blip>
          <a:stretch>
            <a:fillRect/>
          </a:stretch>
        </p:blipFill>
        <p:spPr>
          <a:xfrm>
            <a:off x="360680" y="80010"/>
            <a:ext cx="1725295" cy="1725295"/>
          </a:xfrm>
          <a:prstGeom prst="rect">
            <a:avLst/>
          </a:prstGeom>
        </p:spPr>
      </p:pic>
      <p:grpSp>
        <p:nvGrpSpPr>
          <p:cNvPr id="2" name="组合 1"/>
          <p:cNvGrpSpPr/>
          <p:nvPr/>
        </p:nvGrpSpPr>
        <p:grpSpPr>
          <a:xfrm>
            <a:off x="1083945" y="1805291"/>
            <a:ext cx="3811115" cy="4385804"/>
            <a:chOff x="11213" y="2695"/>
            <a:chExt cx="3417" cy="3932"/>
          </a:xfrm>
        </p:grpSpPr>
        <p:grpSp>
          <p:nvGrpSpPr>
            <p:cNvPr id="62" name="组合 61"/>
            <p:cNvGrpSpPr/>
            <p:nvPr/>
          </p:nvGrpSpPr>
          <p:grpSpPr>
            <a:xfrm>
              <a:off x="11213" y="3466"/>
              <a:ext cx="3417" cy="3161"/>
              <a:chOff x="2826" y="3913"/>
              <a:chExt cx="9793" cy="9058"/>
            </a:xfrm>
          </p:grpSpPr>
          <p:pic>
            <p:nvPicPr>
              <p:cNvPr id="63" name="图片 62"/>
              <p:cNvPicPr>
                <a:picLocks noChangeAspect="1"/>
              </p:cNvPicPr>
              <p:nvPr/>
            </p:nvPicPr>
            <p:blipFill>
              <a:blip r:embed="rId4" cstate="email">
                <a:lum contrast="6000"/>
              </a:blip>
              <a:srcRect/>
              <a:stretch>
                <a:fillRect/>
              </a:stretch>
            </p:blipFill>
            <p:spPr>
              <a:xfrm>
                <a:off x="3298" y="4506"/>
                <a:ext cx="8845" cy="7874"/>
              </a:xfrm>
              <a:prstGeom prst="rect">
                <a:avLst/>
              </a:prstGeom>
              <a:noFill/>
              <a:ln w="9525">
                <a:noFill/>
              </a:ln>
            </p:spPr>
          </p:pic>
          <p:sp>
            <p:nvSpPr>
              <p:cNvPr id="64" name="矩形 63"/>
              <p:cNvSpPr/>
              <p:nvPr/>
            </p:nvSpPr>
            <p:spPr>
              <a:xfrm>
                <a:off x="2826" y="3913"/>
                <a:ext cx="9793" cy="9058"/>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lang="zh-CN" altLang="en-US" sz="20000" b="1">
                    <a:ea typeface="楷体" panose="02010609060101010101" charset="-122"/>
                  </a:rPr>
                  <a:t>晓</a:t>
                </a:r>
                <a:endParaRPr lang="zh-CN" altLang="en-US" sz="20000" b="1">
                  <a:ea typeface="楷体" panose="02010609060101010101" charset="-122"/>
                </a:endParaRPr>
              </a:p>
            </p:txBody>
          </p:sp>
        </p:grpSp>
        <p:sp>
          <p:nvSpPr>
            <p:cNvPr id="61" name="文本框 60"/>
            <p:cNvSpPr txBox="1"/>
            <p:nvPr/>
          </p:nvSpPr>
          <p:spPr>
            <a:xfrm>
              <a:off x="11953" y="2695"/>
              <a:ext cx="2152" cy="992"/>
            </a:xfrm>
            <a:prstGeom prst="rect">
              <a:avLst/>
            </a:prstGeom>
            <a:noFill/>
            <a:ln w="9525">
              <a:noFill/>
            </a:ln>
          </p:spPr>
          <p:txBody>
            <a:bodyPr wrap="square">
              <a:spAutoFit/>
            </a:bodyPr>
            <a:lstStyle/>
            <a:p>
              <a:pPr algn="l">
                <a:spcBef>
                  <a:spcPct val="50000"/>
                </a:spcBef>
              </a:pPr>
              <a:r>
                <a:rPr lang="en-US" altLang="zh-CN" sz="6600">
                  <a:solidFill>
                    <a:schemeClr val="tx1"/>
                  </a:solidFill>
                  <a:latin typeface="楷体" panose="02010609060101010101" charset="-122"/>
                  <a:ea typeface="楷体" panose="02010609060101010101" charset="-122"/>
                  <a:cs typeface="+mn-lt"/>
                  <a:sym typeface="+mn-ea"/>
                </a:rPr>
                <a:t>xiǎo  </a:t>
              </a:r>
              <a:endParaRPr lang="en-US" altLang="zh-CN" sz="6600">
                <a:solidFill>
                  <a:schemeClr val="tx1"/>
                </a:solidFill>
                <a:latin typeface="楷体" panose="02010609060101010101" charset="-122"/>
                <a:ea typeface="楷体" panose="02010609060101010101" charset="-122"/>
                <a:cs typeface="+mn-lt"/>
                <a:sym typeface="+mn-ea"/>
              </a:endParaRPr>
            </a:p>
          </p:txBody>
        </p:sp>
      </p:grpSp>
      <p:sp>
        <p:nvSpPr>
          <p:cNvPr id="4" name="文本框 3"/>
          <p:cNvSpPr txBox="1"/>
          <p:nvPr/>
        </p:nvSpPr>
        <p:spPr>
          <a:xfrm>
            <a:off x="5248910" y="1550035"/>
            <a:ext cx="6378575" cy="3538220"/>
          </a:xfrm>
          <a:prstGeom prst="rect">
            <a:avLst/>
          </a:prstGeom>
          <a:noFill/>
        </p:spPr>
        <p:txBody>
          <a:bodyPr wrap="square" rtlCol="0" anchor="t">
            <a:spAutoFit/>
          </a:bodyPr>
          <a:lstStyle/>
          <a:p>
            <a:pPr>
              <a:lnSpc>
                <a:spcPct val="140000"/>
              </a:lnSpc>
            </a:pPr>
            <a:r>
              <a:rPr lang="zh-CN" altLang="en-US" sz="4000" b="1">
                <a:latin typeface="楷体" panose="02010609060101010101" charset="-122"/>
                <a:ea typeface="楷体" panose="02010609060101010101" charset="-122"/>
                <a:cs typeface="楷体" panose="02010609060101010101" charset="-122"/>
              </a:rPr>
              <a:t>基本释义：</a:t>
            </a:r>
            <a:endParaRPr lang="zh-CN" altLang="en-US" sz="4000">
              <a:latin typeface="楷体" panose="02010609060101010101" charset="-122"/>
              <a:ea typeface="楷体" panose="02010609060101010101" charset="-122"/>
              <a:cs typeface="楷体" panose="02010609060101010101" charset="-122"/>
            </a:endParaRPr>
          </a:p>
          <a:p>
            <a:pPr>
              <a:lnSpc>
                <a:spcPct val="140000"/>
              </a:lnSpc>
            </a:pPr>
            <a:r>
              <a:rPr lang="zh-CN" sz="4000">
                <a:latin typeface="楷体" panose="02010609060101010101" charset="-122"/>
                <a:ea typeface="楷体" panose="02010609060101010101" charset="-122"/>
                <a:cs typeface="楷体" panose="02010609060101010101" charset="-122"/>
              </a:rPr>
              <a:t>1.天刚亮的时候：拂～。</a:t>
            </a:r>
            <a:endParaRPr lang="zh-CN" sz="4000">
              <a:latin typeface="楷体" panose="02010609060101010101" charset="-122"/>
              <a:ea typeface="楷体" panose="02010609060101010101" charset="-122"/>
              <a:cs typeface="楷体" panose="02010609060101010101" charset="-122"/>
            </a:endParaRPr>
          </a:p>
          <a:p>
            <a:pPr>
              <a:lnSpc>
                <a:spcPct val="140000"/>
              </a:lnSpc>
            </a:pPr>
            <a:r>
              <a:rPr lang="zh-CN" sz="4000">
                <a:latin typeface="楷体" panose="02010609060101010101" charset="-122"/>
                <a:ea typeface="楷体" panose="02010609060101010101" charset="-122"/>
                <a:cs typeface="楷体" panose="02010609060101010101" charset="-122"/>
              </a:rPr>
              <a:t>2.知道：家喻户～。</a:t>
            </a:r>
            <a:endParaRPr lang="zh-CN" sz="4000">
              <a:latin typeface="楷体" panose="02010609060101010101" charset="-122"/>
              <a:ea typeface="楷体" panose="02010609060101010101" charset="-122"/>
              <a:cs typeface="楷体" panose="02010609060101010101" charset="-122"/>
            </a:endParaRPr>
          </a:p>
          <a:p>
            <a:pPr>
              <a:lnSpc>
                <a:spcPct val="140000"/>
              </a:lnSpc>
            </a:pPr>
            <a:r>
              <a:rPr lang="zh-CN" sz="4000">
                <a:latin typeface="楷体" panose="02010609060101010101" charset="-122"/>
                <a:ea typeface="楷体" panose="02010609060101010101" charset="-122"/>
                <a:cs typeface="楷体" panose="02010609060101010101" charset="-122"/>
              </a:rPr>
              <a:t>3.使人知道：～以利害。</a:t>
            </a:r>
            <a:endParaRPr lang="zh-CN" sz="4000">
              <a:latin typeface="楷体" panose="02010609060101010101" charset="-122"/>
              <a:ea typeface="楷体" panose="02010609060101010101" charset="-122"/>
              <a:cs typeface="楷体" panose="02010609060101010101" charset="-122"/>
            </a:endParaRPr>
          </a:p>
        </p:txBody>
      </p:sp>
      <p:sp>
        <p:nvSpPr>
          <p:cNvPr id="7" name="矩形 6"/>
          <p:cNvSpPr/>
          <p:nvPr/>
        </p:nvSpPr>
        <p:spPr>
          <a:xfrm>
            <a:off x="5248910"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破晓</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
        <p:nvSpPr>
          <p:cNvPr id="5" name="矩形 4"/>
          <p:cNvSpPr/>
          <p:nvPr/>
        </p:nvSpPr>
        <p:spPr>
          <a:xfrm>
            <a:off x="7555865" y="5265420"/>
            <a:ext cx="1866900" cy="1106805"/>
          </a:xfrm>
          <a:prstGeom prst="rect">
            <a:avLst/>
          </a:prstGeom>
          <a:noFill/>
          <a:ln>
            <a:noFill/>
          </a:ln>
        </p:spPr>
        <p:txBody>
          <a:bodyPr wrap="none" rtlCol="0" anchor="t">
            <a:spAutoFit/>
          </a:bodyPr>
          <a:lstStyle/>
          <a:p>
            <a:pPr algn="ctr"/>
            <a:r>
              <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rPr>
              <a:t>分晓</a:t>
            </a:r>
            <a:endParaRPr lang="zh-CN" altLang="en-US" sz="66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par>
                          <p:cTn id="13" fill="hold">
                            <p:stCondLst>
                              <p:cond delay="500"/>
                            </p:stCondLst>
                            <p:childTnLst>
                              <p:par>
                                <p:cTn id="14" presetID="18" presetClass="entr" presetSubtype="1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trips(downLef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82669" y="-6013941"/>
            <a:ext cx="15844235" cy="15057783"/>
            <a:chOff x="-2382669" y="-6013941"/>
            <a:chExt cx="15844235" cy="15057783"/>
          </a:xfrm>
        </p:grpSpPr>
        <p:pic>
          <p:nvPicPr>
            <p:cNvPr id="11" name="图片 10"/>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16" name="矩形 15"/>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5" name="矩形 14"/>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2" name="矩形 11"/>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18" name="矩形 17"/>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pic>
        <p:nvPicPr>
          <p:cNvPr id="10" name="图片 9"/>
          <p:cNvPicPr>
            <a:picLocks noChangeAspect="1"/>
          </p:cNvPicPr>
          <p:nvPr/>
        </p:nvPicPr>
        <p:blipFill>
          <a:blip r:embed="rId4" cstate="email">
            <a:duotone>
              <a:schemeClr val="accent5">
                <a:shade val="45000"/>
                <a:satMod val="135000"/>
              </a:schemeClr>
              <a:prstClr val="white"/>
            </a:duotone>
          </a:blip>
          <a:srcRect/>
          <a:stretch>
            <a:fillRect/>
          </a:stretch>
        </p:blipFill>
        <p:spPr>
          <a:xfrm rot="13794803" flipH="1">
            <a:off x="8510747" y="2150917"/>
            <a:ext cx="2748707" cy="2291291"/>
          </a:xfrm>
          <a:prstGeom prst="rect">
            <a:avLst/>
          </a:prstGeom>
        </p:spPr>
      </p:pic>
      <p:pic>
        <p:nvPicPr>
          <p:cNvPr id="14" name="图片 13"/>
          <p:cNvPicPr>
            <a:picLocks noChangeAspect="1"/>
          </p:cNvPicPr>
          <p:nvPr/>
        </p:nvPicPr>
        <p:blipFill>
          <a:blip r:embed="rId5" cstate="email"/>
          <a:srcRect/>
          <a:stretch>
            <a:fillRect/>
          </a:stretch>
        </p:blipFill>
        <p:spPr>
          <a:xfrm rot="5400000">
            <a:off x="4550274" y="1981152"/>
            <a:ext cx="6857999" cy="2895696"/>
          </a:xfrm>
          <a:prstGeom prst="rect">
            <a:avLst/>
          </a:prstGeom>
          <a:ln>
            <a:solidFill>
              <a:schemeClr val="bg1">
                <a:lumMod val="85000"/>
              </a:schemeClr>
            </a:solidFill>
          </a:ln>
        </p:spPr>
      </p:pic>
      <p:sp>
        <p:nvSpPr>
          <p:cNvPr id="38" name="文本框 37"/>
          <p:cNvSpPr txBox="1"/>
          <p:nvPr/>
        </p:nvSpPr>
        <p:spPr>
          <a:xfrm>
            <a:off x="7334250" y="1292860"/>
            <a:ext cx="1290320" cy="4377055"/>
          </a:xfrm>
          <a:prstGeom prst="rect">
            <a:avLst/>
          </a:prstGeom>
          <a:noFill/>
          <a:effectLst>
            <a:outerShdw blurRad="50800" dist="50800" dir="5400000" sx="1000" sy="1000" algn="ctr" rotWithShape="0">
              <a:srgbClr val="000000"/>
            </a:outerShdw>
          </a:effectLst>
        </p:spPr>
        <p:txBody>
          <a:bodyPr vert="eaVert" wrap="square" rtlCol="0">
            <a:spAutoFit/>
            <a:scene3d>
              <a:camera prst="orthographicFront"/>
              <a:lightRig rig="threePt" dir="t"/>
            </a:scene3d>
          </a:bodyPr>
          <a:lstStyle/>
          <a:p>
            <a:pPr algn="ctr"/>
            <a:r>
              <a:rPr lang="zh-CN" altLang="en-US" sz="7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谢谢观看</a:t>
            </a:r>
            <a:endParaRPr lang="zh-CN" altLang="en-US" sz="7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6" cstate="email">
            <a:extLst>
              <a:ext uri="{BEBA8EAE-BF5A-486C-A8C5-ECC9F3942E4B}">
                <a14:imgProps xmlns:a14="http://schemas.microsoft.com/office/drawing/2010/main">
                  <a14:imgLayer r:embed="rId7">
                    <a14:imgEffect>
                      <a14:brightnessContrast bright="7000" contrast="-76000"/>
                    </a14:imgEffect>
                  </a14:imgLayer>
                </a14:imgProps>
              </a:ext>
            </a:extLst>
          </a:blip>
          <a:stretch>
            <a:fillRect/>
          </a:stretch>
        </p:blipFill>
        <p:spPr>
          <a:xfrm rot="10800000" flipH="1">
            <a:off x="5167795" y="0"/>
            <a:ext cx="1821611" cy="6858000"/>
          </a:xfrm>
          <a:prstGeom prst="rect">
            <a:avLst/>
          </a:prstGeom>
        </p:spPr>
      </p:pic>
      <p:pic>
        <p:nvPicPr>
          <p:cNvPr id="39" name="New picture"/>
          <p:cNvPicPr/>
          <p:nvPr/>
        </p:nvPicPr>
        <p:blipFill>
          <a:blip r:embed="rId8"/>
          <a:stretch>
            <a:fillRect/>
          </a:stretch>
        </p:blipFill>
        <p:spPr>
          <a:xfrm>
            <a:off x="11074400" y="121793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A4BCD3"/>
            </a:gs>
            <a:gs pos="100000">
              <a:srgbClr val="708FAE"/>
            </a:gs>
          </a:gsLst>
          <a:lin ang="13200000" scaled="0"/>
        </a:gradFill>
        <a:effectLst/>
      </p:bgPr>
    </p:bg>
    <p:spTree>
      <p:nvGrpSpPr>
        <p:cNvPr id="1" name=""/>
        <p:cNvGrpSpPr/>
        <p:nvPr/>
      </p:nvGrpSpPr>
      <p:grpSpPr>
        <a:xfrm>
          <a:off x="0" y="0"/>
          <a:ext cx="0" cy="0"/>
          <a:chOff x="0" y="0"/>
          <a:chExt cx="0" cy="0"/>
        </a:xfrm>
      </p:grpSpPr>
      <p:grpSp>
        <p:nvGrpSpPr>
          <p:cNvPr id="46" name="组合 45"/>
          <p:cNvGrpSpPr/>
          <p:nvPr/>
        </p:nvGrpSpPr>
        <p:grpSpPr>
          <a:xfrm>
            <a:off x="-2382669" y="-6013941"/>
            <a:ext cx="15844234" cy="16360167"/>
            <a:chOff x="-2382669" y="-6013941"/>
            <a:chExt cx="15844234" cy="16360167"/>
          </a:xfrm>
        </p:grpSpPr>
        <p:pic>
          <p:nvPicPr>
            <p:cNvPr id="47" name="图片 46"/>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48" name="矩形 47"/>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9" name="矩形 48"/>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1297222">
              <a:off x="305207" y="4140816"/>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1" name="矩形 50"/>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2" name="矩形 51"/>
            <p:cNvSpPr/>
            <p:nvPr/>
          </p:nvSpPr>
          <p:spPr>
            <a:xfrm rot="1919701">
              <a:off x="-1042594" y="1502349"/>
              <a:ext cx="1107996" cy="6636635"/>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 space sounds very simple and then use it properly</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3" name="矩形 52"/>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4" name="矩形 53"/>
            <p:cNvSpPr/>
            <p:nvPr/>
          </p:nvSpPr>
          <p:spPr>
            <a:xfrm rot="1909209">
              <a:off x="10832316" y="4037158"/>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grpSp>
      <p:sp>
        <p:nvSpPr>
          <p:cNvPr id="35" name="文本框 34"/>
          <p:cNvSpPr txBox="1"/>
          <p:nvPr/>
        </p:nvSpPr>
        <p:spPr>
          <a:xfrm>
            <a:off x="6669405" y="1176655"/>
            <a:ext cx="745490" cy="583565"/>
          </a:xfrm>
          <a:prstGeom prst="rect">
            <a:avLst/>
          </a:prstGeom>
          <a:noFill/>
        </p:spPr>
        <p:txBody>
          <a:bodyPr wrap="none">
            <a:spAutoFit/>
            <a:scene3d>
              <a:camera prst="orthographicFront"/>
              <a:lightRig rig="threePt" dir="t"/>
            </a:scene3d>
            <a:sp3d contourW="12700"/>
          </a:bodyPr>
          <a:lstStyle/>
          <a:p>
            <a:pPr algn="r">
              <a:defRPr/>
            </a:pPr>
            <a:r>
              <a:rPr lang="en-US" altLang="zh-CN" sz="3200" spc="300">
                <a:solidFill>
                  <a:schemeClr val="tx1">
                    <a:lumMod val="75000"/>
                    <a:lumOff val="25000"/>
                  </a:schemeClr>
                </a:solidFill>
                <a:latin typeface="方正行楷简体" panose="02010601030101010101" charset="-122"/>
                <a:ea typeface="方正行楷简体" panose="02010601030101010101" charset="-122"/>
              </a:rPr>
              <a:t>01</a:t>
            </a:r>
            <a:endParaRPr lang="en-US" altLang="zh-CN" sz="3200" spc="300">
              <a:solidFill>
                <a:schemeClr val="tx1">
                  <a:lumMod val="75000"/>
                  <a:lumOff val="25000"/>
                </a:schemeClr>
              </a:solidFill>
              <a:latin typeface="方正行楷简体" panose="02010601030101010101" charset="-122"/>
              <a:ea typeface="方正行楷简体" panose="02010601030101010101" charset="-122"/>
            </a:endParaRPr>
          </a:p>
        </p:txBody>
      </p:sp>
      <p:sp>
        <p:nvSpPr>
          <p:cNvPr id="38" name="文本框 37"/>
          <p:cNvSpPr txBox="1"/>
          <p:nvPr/>
        </p:nvSpPr>
        <p:spPr>
          <a:xfrm>
            <a:off x="6694805" y="380682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03</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0" name="文本框 39"/>
          <p:cNvSpPr txBox="1"/>
          <p:nvPr/>
        </p:nvSpPr>
        <p:spPr>
          <a:xfrm>
            <a:off x="6694805" y="249110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02</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2" name="文本框 41"/>
          <p:cNvSpPr txBox="1"/>
          <p:nvPr/>
        </p:nvSpPr>
        <p:spPr>
          <a:xfrm>
            <a:off x="6694805" y="512254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04</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grpSp>
        <p:nvGrpSpPr>
          <p:cNvPr id="9" name="组合 8"/>
          <p:cNvGrpSpPr/>
          <p:nvPr/>
        </p:nvGrpSpPr>
        <p:grpSpPr>
          <a:xfrm rot="10800000">
            <a:off x="3106060" y="-2"/>
            <a:ext cx="3305159" cy="6857997"/>
            <a:chOff x="5177320" y="0"/>
            <a:chExt cx="5470008" cy="6858000"/>
          </a:xfrm>
        </p:grpSpPr>
        <p:pic>
          <p:nvPicPr>
            <p:cNvPr id="43" name="图片 42"/>
            <p:cNvPicPr>
              <a:picLocks noChangeAspect="1"/>
            </p:cNvPicPr>
            <p:nvPr/>
          </p:nvPicPr>
          <p:blipFill>
            <a:blip r:embed="rId4" cstate="email"/>
            <a:srcRect/>
            <a:stretch>
              <a:fillRect/>
            </a:stretch>
          </p:blipFill>
          <p:spPr>
            <a:xfrm rot="5400000">
              <a:off x="5160374" y="1371047"/>
              <a:ext cx="6857999" cy="4115908"/>
            </a:xfrm>
            <a:prstGeom prst="rect">
              <a:avLst/>
            </a:prstGeom>
            <a:ln>
              <a:solidFill>
                <a:schemeClr val="bg1">
                  <a:lumMod val="85000"/>
                </a:schemeClr>
              </a:solidFill>
            </a:ln>
          </p:spPr>
        </p:pic>
        <p:pic>
          <p:nvPicPr>
            <p:cNvPr id="44" name="图片 4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77320" y="0"/>
              <a:ext cx="1821611" cy="6858000"/>
            </a:xfrm>
            <a:prstGeom prst="rect">
              <a:avLst/>
            </a:prstGeom>
          </p:spPr>
        </p:pic>
      </p:grpSp>
      <p:grpSp>
        <p:nvGrpSpPr>
          <p:cNvPr id="15" name="组合 14"/>
          <p:cNvGrpSpPr/>
          <p:nvPr/>
        </p:nvGrpSpPr>
        <p:grpSpPr>
          <a:xfrm>
            <a:off x="3814224" y="2049774"/>
            <a:ext cx="1184940" cy="2834639"/>
            <a:chOff x="4215383" y="2274837"/>
            <a:chExt cx="1184940" cy="2834639"/>
          </a:xfrm>
        </p:grpSpPr>
        <p:sp>
          <p:nvSpPr>
            <p:cNvPr id="33" name="文本框 32"/>
            <p:cNvSpPr txBox="1"/>
            <p:nvPr/>
          </p:nvSpPr>
          <p:spPr>
            <a:xfrm>
              <a:off x="4215383" y="2274837"/>
              <a:ext cx="1184940" cy="1200329"/>
            </a:xfrm>
            <a:prstGeom prst="rect">
              <a:avLst/>
            </a:prstGeom>
            <a:noFill/>
            <a:effectLst>
              <a:outerShdw blurRad="50800" dist="50800" dir="5400000" sx="1000" sy="1000" algn="ctr" rotWithShape="0">
                <a:srgbClr val="2B7D1E"/>
              </a:outerShdw>
            </a:effectLst>
          </p:spPr>
          <p:txBody>
            <a:bodyPr wrap="none" rtlCol="0">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目</a:t>
              </a:r>
              <a:endParaRPr lang="en-US" altLang="zh-CN"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4215383" y="3909147"/>
              <a:ext cx="1184940" cy="1200329"/>
            </a:xfrm>
            <a:prstGeom prst="rect">
              <a:avLst/>
            </a:prstGeom>
          </p:spPr>
          <p:txBody>
            <a:bodyPr wrap="none">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录</a:t>
              </a:r>
              <a:endPar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pic>
        <p:nvPicPr>
          <p:cNvPr id="45" name="图片 44"/>
          <p:cNvPicPr>
            <a:picLocks noChangeAspect="1"/>
          </p:cNvPicPr>
          <p:nvPr/>
        </p:nvPicPr>
        <p:blipFill>
          <a:blip r:embed="rId7" cstate="email">
            <a:duotone>
              <a:schemeClr val="accent5">
                <a:shade val="45000"/>
                <a:satMod val="135000"/>
              </a:schemeClr>
              <a:prstClr val="white"/>
            </a:duotone>
          </a:blip>
          <a:srcRect/>
          <a:stretch>
            <a:fillRect/>
          </a:stretch>
        </p:blipFill>
        <p:spPr>
          <a:xfrm rot="3180802" flipH="1">
            <a:off x="2460560" y="2732355"/>
            <a:ext cx="1796312" cy="1497385"/>
          </a:xfrm>
          <a:prstGeom prst="rect">
            <a:avLst/>
          </a:prstGeom>
        </p:spPr>
      </p:pic>
      <p:sp>
        <p:nvSpPr>
          <p:cNvPr id="7" name="文本框 6"/>
          <p:cNvSpPr txBox="1"/>
          <p:nvPr/>
        </p:nvSpPr>
        <p:spPr>
          <a:xfrm>
            <a:off x="7414895" y="1153478"/>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rPr>
              <a:t>预习古诗</a:t>
            </a:r>
            <a:endPar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0" name="文本框 9"/>
          <p:cNvSpPr txBox="1"/>
          <p:nvPr/>
        </p:nvSpPr>
        <p:spPr>
          <a:xfrm>
            <a:off x="7414895" y="246856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初步感知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1" name="文本框 10"/>
          <p:cNvSpPr txBox="1"/>
          <p:nvPr/>
        </p:nvSpPr>
        <p:spPr>
          <a:xfrm>
            <a:off x="7414895" y="378428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品词赏句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2" name="文本框 11"/>
          <p:cNvSpPr txBox="1"/>
          <p:nvPr/>
        </p:nvSpPr>
        <p:spPr>
          <a:xfrm>
            <a:off x="7414895" y="510000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书写指导</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email"/>
          <a:srcRect l="16345" t="15028" r="16343" b="15180"/>
          <a:stretch>
            <a:fillRect/>
          </a:stretch>
        </p:blipFill>
        <p:spPr>
          <a:xfrm>
            <a:off x="0" y="-7620"/>
            <a:ext cx="12192000" cy="6873240"/>
          </a:xfrm>
          <a:prstGeom prst="rect">
            <a:avLst/>
          </a:prstGeom>
        </p:spPr>
      </p:pic>
      <p:sp>
        <p:nvSpPr>
          <p:cNvPr id="27" name="矩形 26"/>
          <p:cNvSpPr/>
          <p:nvPr/>
        </p:nvSpPr>
        <p:spPr>
          <a:xfrm rot="2008942">
            <a:off x="-1372870" y="-2639060"/>
            <a:ext cx="2329180" cy="5278120"/>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28" name="矩形 27"/>
          <p:cNvSpPr/>
          <p:nvPr/>
        </p:nvSpPr>
        <p:spPr>
          <a:xfrm rot="2008942">
            <a:off x="11435080" y="3797935"/>
            <a:ext cx="2329180" cy="5278120"/>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29" name="文本框 28"/>
          <p:cNvSpPr txBox="1"/>
          <p:nvPr/>
        </p:nvSpPr>
        <p:spPr>
          <a:xfrm>
            <a:off x="2545715" y="547370"/>
            <a:ext cx="7101205" cy="937260"/>
          </a:xfrm>
          <a:prstGeom prst="rect">
            <a:avLst/>
          </a:prstGeom>
          <a:noFill/>
        </p:spPr>
        <p:txBody>
          <a:bodyPr wrap="square">
            <a:spAutoFit/>
            <a:scene3d>
              <a:camera prst="orthographicFront"/>
              <a:lightRig rig="threePt" dir="t"/>
            </a:scene3d>
          </a:bodyPr>
          <a:lstStyle/>
          <a:p>
            <a:pPr algn="ctr">
              <a:defRPr/>
            </a:pPr>
            <a:r>
              <a:rPr lang="zh-CN" altLang="en-US" sz="55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彩云简体" panose="03000509000000000000" charset="-122"/>
                <a:ea typeface="方正彩云简体" panose="03000509000000000000" charset="-122"/>
                <a:cs typeface="经典细圆简" panose="02010609000101010101" pitchFamily="49" charset="-122"/>
              </a:rPr>
              <a:t>激情谈话，导入新课</a:t>
            </a:r>
            <a:endParaRPr lang="zh-CN" altLang="en-US" sz="55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彩云简体" panose="03000509000000000000" charset="-122"/>
              <a:ea typeface="方正彩云简体" panose="03000509000000000000" charset="-122"/>
              <a:cs typeface="经典细圆简" panose="02010609000101010101" pitchFamily="49" charset="-122"/>
            </a:endParaRPr>
          </a:p>
        </p:txBody>
      </p:sp>
      <p:sp>
        <p:nvSpPr>
          <p:cNvPr id="98" name="Content Placeholder 2"/>
          <p:cNvSpPr txBox="1"/>
          <p:nvPr/>
        </p:nvSpPr>
        <p:spPr>
          <a:xfrm>
            <a:off x="541655" y="1593850"/>
            <a:ext cx="11108055" cy="495871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40000"/>
              </a:lnSpc>
              <a:buNone/>
              <a:defRPr/>
            </a:pPr>
            <a:r>
              <a:rPr 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en-US" sz="4500" dirty="0" err="1">
                <a:solidFill>
                  <a:schemeClr val="tx1">
                    <a:lumMod val="75000"/>
                    <a:lumOff val="25000"/>
                  </a:schemeClr>
                </a:solidFill>
                <a:latin typeface="楷体" panose="02010609060101010101" charset="-122"/>
                <a:ea typeface="楷体" panose="02010609060101010101" charset="-122"/>
                <a:cs typeface="楷体" panose="02010609060101010101" charset="-122"/>
              </a:rPr>
              <a:t>同学们,上节课我们已经学习了诗人范成大带来的古诗《四时田园杂兴</a:t>
            </a:r>
            <a:r>
              <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（其三十一）</a:t>
            </a:r>
            <a:r>
              <a:rPr 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a:t>
            </a:r>
            <a:r>
              <a:rPr lang="en-US" sz="4500" dirty="0" err="1">
                <a:solidFill>
                  <a:schemeClr val="tx1">
                    <a:lumMod val="75000"/>
                    <a:lumOff val="25000"/>
                  </a:schemeClr>
                </a:solidFill>
                <a:latin typeface="楷体" panose="02010609060101010101" charset="-122"/>
                <a:ea typeface="楷体" panose="02010609060101010101" charset="-122"/>
                <a:cs typeface="楷体" panose="02010609060101010101" charset="-122"/>
              </a:rPr>
              <a:t>感受到了乡村生活的恬静与儿童的天真可爱,这节课老师又给大家带来了一个天真活泼的孩子，我们快来看看吧</a:t>
            </a:r>
            <a:r>
              <a:rPr 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a:t>
            </a:r>
            <a:endParaRPr 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advClick="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372747" y="-2631341"/>
            <a:ext cx="15136630" cy="11715086"/>
            <a:chOff x="-1372747" y="-2638961"/>
            <a:chExt cx="15136630" cy="11715086"/>
          </a:xfrm>
        </p:grpSpPr>
        <p:pic>
          <p:nvPicPr>
            <p:cNvPr id="11" name="图片 10"/>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6" name="矩形 5"/>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sp>
        <p:nvSpPr>
          <p:cNvPr id="52" name="矩形 51"/>
          <p:cNvSpPr/>
          <p:nvPr/>
        </p:nvSpPr>
        <p:spPr>
          <a:xfrm>
            <a:off x="333375" y="1822450"/>
            <a:ext cx="8018780" cy="4592320"/>
          </a:xfrm>
          <a:prstGeom prst="rect">
            <a:avLst/>
          </a:prstGeom>
        </p:spPr>
        <p:txBody>
          <a:bodyPr wrap="square">
            <a:spAutoFit/>
            <a:scene3d>
              <a:camera prst="orthographicFront"/>
              <a:lightRig rig="threePt" dir="t"/>
            </a:scene3d>
            <a:sp3d contourW="12700"/>
          </a:bodyPr>
          <a:lstStyle/>
          <a:p>
            <a:pPr algn="l">
              <a:lnSpc>
                <a:spcPct val="130000"/>
              </a:lnSpc>
            </a:pPr>
            <a:r>
              <a:rPr lang="en-US" altLang="zh-CN"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    </a:t>
            </a:r>
            <a:r>
              <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杨万里，字廷秀，号诚斋，男，汉族。吉州吉水人。南宋杰出诗人，与尤袤、范成大、陆游合称南宋“中兴四大诗人”、“南宋四大家”。</a:t>
            </a:r>
            <a:endPar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3" name="任意多边形 2"/>
          <p:cNvSpPr/>
          <p:nvPr/>
        </p:nvSpPr>
        <p:spPr>
          <a:xfrm rot="5400000">
            <a:off x="1762125" y="-1057275"/>
            <a:ext cx="1590675" cy="40976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63" name="矩形 62"/>
          <p:cNvSpPr/>
          <p:nvPr/>
        </p:nvSpPr>
        <p:spPr>
          <a:xfrm>
            <a:off x="1541145" y="589280"/>
            <a:ext cx="2550795" cy="783590"/>
          </a:xfrm>
          <a:prstGeom prst="rect">
            <a:avLst/>
          </a:prstGeom>
        </p:spPr>
        <p:txBody>
          <a:bodyPr wrap="square">
            <a:spAutoFit/>
            <a:scene3d>
              <a:camera prst="orthographicFront"/>
              <a:lightRig rig="threePt" dir="t"/>
            </a:scene3d>
          </a:bodyPr>
          <a:lstStyle/>
          <a:p>
            <a:r>
              <a:rPr lang="zh-CN" altLang="en-US" sz="45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rPr>
              <a:t>作者简介</a:t>
            </a:r>
            <a:endParaRPr lang="zh-CN" altLang="en-US" sz="45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endParaRPr>
          </a:p>
        </p:txBody>
      </p:sp>
      <p:pic>
        <p:nvPicPr>
          <p:cNvPr id="12" name="图片 11"/>
          <p:cNvPicPr>
            <a:picLocks noChangeAspect="1"/>
          </p:cNvPicPr>
          <p:nvPr/>
        </p:nvPicPr>
        <p:blipFill>
          <a:blip r:embed="rId4"/>
          <a:stretch>
            <a:fillRect/>
          </a:stretch>
        </p:blipFill>
        <p:spPr>
          <a:xfrm>
            <a:off x="8616950" y="1912620"/>
            <a:ext cx="3240405" cy="4502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372747" y="-2631341"/>
            <a:ext cx="15136630" cy="11715086"/>
            <a:chOff x="-1372747" y="-2638961"/>
            <a:chExt cx="15136630" cy="11715086"/>
          </a:xfrm>
        </p:grpSpPr>
        <p:pic>
          <p:nvPicPr>
            <p:cNvPr id="11" name="图片 10"/>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6" name="矩形 5"/>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sp>
        <p:nvSpPr>
          <p:cNvPr id="52" name="矩形 51"/>
          <p:cNvSpPr/>
          <p:nvPr/>
        </p:nvSpPr>
        <p:spPr>
          <a:xfrm>
            <a:off x="333375" y="1822450"/>
            <a:ext cx="11233785" cy="4246245"/>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①稚子：指幼稚、天真的孩子。</a:t>
            </a:r>
            <a:endPar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50000"/>
              </a:lnSpc>
            </a:pPr>
            <a:r>
              <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②脱晓冰：在这里指儿童晨起，从结成坚冰的铜盆里剜冰。</a:t>
            </a:r>
            <a:endPar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50000"/>
              </a:lnSpc>
            </a:pPr>
            <a:r>
              <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rPr>
              <a:t>③铮：指古代的一种像锣的乐器。</a:t>
            </a:r>
            <a:endParaRPr lang="zh-CN" altLang="en-US" sz="4500" dirty="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3" name="任意多边形 2"/>
          <p:cNvSpPr/>
          <p:nvPr/>
        </p:nvSpPr>
        <p:spPr>
          <a:xfrm rot="5400000">
            <a:off x="1762125" y="-1057275"/>
            <a:ext cx="1590675" cy="40976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63" name="矩形 62"/>
          <p:cNvSpPr/>
          <p:nvPr/>
        </p:nvSpPr>
        <p:spPr>
          <a:xfrm>
            <a:off x="1541145" y="589280"/>
            <a:ext cx="2550795" cy="783590"/>
          </a:xfrm>
          <a:prstGeom prst="rect">
            <a:avLst/>
          </a:prstGeom>
        </p:spPr>
        <p:txBody>
          <a:bodyPr wrap="square">
            <a:spAutoFit/>
            <a:scene3d>
              <a:camera prst="orthographicFront"/>
              <a:lightRig rig="threePt" dir="t"/>
            </a:scene3d>
          </a:bodyPr>
          <a:lstStyle/>
          <a:p>
            <a:r>
              <a:rPr lang="zh-CN" altLang="en-US" sz="45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rPr>
              <a:t>字词理解</a:t>
            </a:r>
            <a:endParaRPr lang="zh-CN" altLang="en-US" sz="4500" b="1" dirty="0">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p:wheel spokes="8"/>
      </p:transition>
    </mc:Choice>
    <mc:Fallback>
      <p:transition spd="slow" advClick="0">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372747" y="-2631341"/>
            <a:ext cx="15136630" cy="11715086"/>
            <a:chOff x="-1372747" y="-2638961"/>
            <a:chExt cx="15136630" cy="11715086"/>
          </a:xfrm>
        </p:grpSpPr>
        <p:pic>
          <p:nvPicPr>
            <p:cNvPr id="11" name="图片 10"/>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6" name="矩形 5"/>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grpSp>
      <p:sp>
        <p:nvSpPr>
          <p:cNvPr id="52" name="矩形 51"/>
          <p:cNvSpPr/>
          <p:nvPr/>
        </p:nvSpPr>
        <p:spPr>
          <a:xfrm>
            <a:off x="333375" y="1822450"/>
            <a:ext cx="11233785" cy="4246245"/>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rPr>
              <a:t>④磬（qìng）：四声。古代打击乐器，形状像曲尺，用玉、石制成，可以悬挂在墙上。</a:t>
            </a:r>
            <a:endPar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l">
              <a:lnSpc>
                <a:spcPct val="150000"/>
              </a:lnSpc>
            </a:pPr>
            <a:r>
              <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rPr>
              <a:t>⑤玻璃：指古时候的一种天然玉石，也叫水玉，并不是现在的玻璃。</a:t>
            </a:r>
            <a:endParaRPr lang="zh-CN" altLang="en-US" sz="4500">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
        <p:nvSpPr>
          <p:cNvPr id="3" name="任意多边形 2"/>
          <p:cNvSpPr/>
          <p:nvPr/>
        </p:nvSpPr>
        <p:spPr>
          <a:xfrm rot="5400000">
            <a:off x="1762125" y="-1057275"/>
            <a:ext cx="1590675" cy="4097655"/>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blipFill>
            <a:blip r:embed="rId3" cstate="email"/>
            <a:stretch>
              <a:fillRect/>
            </a:stretch>
          </a:blipFill>
          <a:ln>
            <a:solidFill>
              <a:srgbClr val="F9F9F9"/>
            </a:solidFill>
          </a:ln>
          <a:effectLst>
            <a:outerShdw blurRad="50800" dist="50800" sx="1000" sy="1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63" name="矩形 62"/>
          <p:cNvSpPr/>
          <p:nvPr/>
        </p:nvSpPr>
        <p:spPr>
          <a:xfrm>
            <a:off x="1541145" y="589280"/>
            <a:ext cx="2550795" cy="783590"/>
          </a:xfrm>
          <a:prstGeom prst="rect">
            <a:avLst/>
          </a:prstGeom>
        </p:spPr>
        <p:txBody>
          <a:bodyPr wrap="square">
            <a:spAutoFit/>
            <a:scene3d>
              <a:camera prst="orthographicFront"/>
              <a:lightRig rig="threePt" dir="t"/>
            </a:scene3d>
          </a:bodyPr>
          <a:lstStyle/>
          <a:p>
            <a:r>
              <a:rPr lang="zh-CN" altLang="en-US" sz="45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rPr>
              <a:t>字词理解</a:t>
            </a:r>
            <a:endParaRPr lang="zh-CN" altLang="en-US" sz="45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p:wheel spokes="8"/>
      </p:transition>
    </mc:Choice>
    <mc:Fallback>
      <p:transition spd="slow" advClick="0">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A4BCD3"/>
            </a:gs>
            <a:gs pos="100000">
              <a:srgbClr val="708FAE"/>
            </a:gs>
          </a:gsLst>
          <a:lin ang="13200000" scaled="0"/>
        </a:gradFill>
        <a:effectLst/>
      </p:bgPr>
    </p:bg>
    <p:spTree>
      <p:nvGrpSpPr>
        <p:cNvPr id="1" name=""/>
        <p:cNvGrpSpPr/>
        <p:nvPr/>
      </p:nvGrpSpPr>
      <p:grpSpPr>
        <a:xfrm>
          <a:off x="0" y="0"/>
          <a:ext cx="0" cy="0"/>
          <a:chOff x="0" y="0"/>
          <a:chExt cx="0" cy="0"/>
        </a:xfrm>
      </p:grpSpPr>
      <p:grpSp>
        <p:nvGrpSpPr>
          <p:cNvPr id="46" name="组合 45"/>
          <p:cNvGrpSpPr/>
          <p:nvPr/>
        </p:nvGrpSpPr>
        <p:grpSpPr>
          <a:xfrm>
            <a:off x="-2382669" y="-6013941"/>
            <a:ext cx="15844234" cy="16360167"/>
            <a:chOff x="-2382669" y="-6013941"/>
            <a:chExt cx="15844234" cy="16360167"/>
          </a:xfrm>
        </p:grpSpPr>
        <p:pic>
          <p:nvPicPr>
            <p:cNvPr id="47" name="图片 46"/>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48" name="矩形 47"/>
            <p:cNvSpPr/>
            <p:nvPr/>
          </p:nvSpPr>
          <p:spPr>
            <a:xfrm rot="1796418">
              <a:off x="2450443" y="-6013941"/>
              <a:ext cx="3197504"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49" name="矩形 48"/>
            <p:cNvSpPr/>
            <p:nvPr/>
          </p:nvSpPr>
          <p:spPr>
            <a:xfrm rot="1183026">
              <a:off x="-1443928" y="-141837"/>
              <a:ext cx="3919303" cy="7246435"/>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0" name="矩形 49"/>
            <p:cNvSpPr/>
            <p:nvPr/>
          </p:nvSpPr>
          <p:spPr>
            <a:xfrm rot="1297222">
              <a:off x="305207" y="4140816"/>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1" name="矩形 50"/>
            <p:cNvSpPr/>
            <p:nvPr/>
          </p:nvSpPr>
          <p:spPr>
            <a:xfrm rot="1920908">
              <a:off x="-2382669" y="823293"/>
              <a:ext cx="3722922" cy="5277922"/>
            </a:xfrm>
            <a:prstGeom prst="rect">
              <a:avLst/>
            </a:prstGeom>
            <a:blipFill>
              <a:blip r:embed="rId2"/>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2" name="矩形 51"/>
            <p:cNvSpPr/>
            <p:nvPr/>
          </p:nvSpPr>
          <p:spPr>
            <a:xfrm rot="1919701">
              <a:off x="-1042594" y="1502349"/>
              <a:ext cx="1107996" cy="6636635"/>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 space sounds very simple and then use it properly</a:t>
              </a:r>
              <a:endParaRPr lang="zh-CN" altLang="en-US" sz="1000">
                <a:solidFill>
                  <a:schemeClr val="bg1"/>
                </a:solidFill>
                <a:latin typeface="Segoe UI" panose="020B0502040204020203" pitchFamily="34" charset="0"/>
                <a:cs typeface="Segoe UI" panose="020B0502040204020203" pitchFamily="34" charset="0"/>
              </a:endParaRPr>
            </a:p>
          </p:txBody>
        </p:sp>
        <p:sp>
          <p:nvSpPr>
            <p:cNvPr id="53" name="矩形 52"/>
            <p:cNvSpPr/>
            <p:nvPr/>
          </p:nvSpPr>
          <p:spPr>
            <a:xfrm rot="2008943">
              <a:off x="11132672" y="3765920"/>
              <a:ext cx="2328894" cy="5277922"/>
            </a:xfrm>
            <a:prstGeom prst="rect">
              <a:avLst/>
            </a:prstGeom>
            <a:blipFill>
              <a:blip r:embed="rId3"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54" name="矩形 53"/>
            <p:cNvSpPr/>
            <p:nvPr/>
          </p:nvSpPr>
          <p:spPr>
            <a:xfrm rot="1909209">
              <a:off x="10832316" y="4037158"/>
              <a:ext cx="800219" cy="6205410"/>
            </a:xfrm>
            <a:prstGeom prst="rect">
              <a:avLst/>
            </a:prstGeom>
          </p:spPr>
          <p:txBody>
            <a:bodyPr vert="eaVert" wrap="square">
              <a:spAutoFit/>
            </a:bodyPr>
            <a:lstStyle/>
            <a:p>
              <a:pPr>
                <a:lnSpc>
                  <a:spcPct val="200000"/>
                </a:lnSpc>
              </a:pPr>
              <a:r>
                <a:rPr lang="en-US" altLang="zh-CN" sz="1000">
                  <a:solidFill>
                    <a:schemeClr val="bg1"/>
                  </a:solidFill>
                  <a:latin typeface="Segoe UI" panose="020B0502040204020203" pitchFamily="34" charset="0"/>
                  <a:ea typeface="微软雅黑" panose="020B0503020204020204" pitchFamily="34" charset="-122"/>
                  <a:cs typeface="Segoe UI" panose="020B0502040204020203" pitchFamily="34" charset="0"/>
                </a:rPr>
                <a:t>White space is an advanced method of design. It is a blank space. It is the most common in minimalist design. Keeping white space sounds and then use it properly most common in minimalist design. Keeping white</a:t>
              </a:r>
              <a:endParaRPr lang="zh-CN" altLang="en-US" sz="1000">
                <a:solidFill>
                  <a:schemeClr val="bg1"/>
                </a:solidFill>
                <a:latin typeface="Segoe UI" panose="020B0502040204020203" pitchFamily="34" charset="0"/>
                <a:cs typeface="Segoe UI" panose="020B0502040204020203" pitchFamily="34" charset="0"/>
              </a:endParaRPr>
            </a:p>
          </p:txBody>
        </p:sp>
      </p:grpSp>
      <p:sp>
        <p:nvSpPr>
          <p:cNvPr id="35" name="文本框 34"/>
          <p:cNvSpPr txBox="1"/>
          <p:nvPr/>
        </p:nvSpPr>
        <p:spPr>
          <a:xfrm>
            <a:off x="6669405" y="1176655"/>
            <a:ext cx="745490" cy="583565"/>
          </a:xfrm>
          <a:prstGeom prst="rect">
            <a:avLst/>
          </a:prstGeom>
          <a:noFill/>
        </p:spPr>
        <p:txBody>
          <a:bodyPr wrap="none">
            <a:spAutoFit/>
            <a:scene3d>
              <a:camera prst="orthographicFront"/>
              <a:lightRig rig="threePt" dir="t"/>
            </a:scene3d>
            <a:sp3d contourW="12700"/>
          </a:bodyPr>
          <a:lstStyle/>
          <a:p>
            <a:pPr algn="r">
              <a:defRPr/>
            </a:pPr>
            <a:r>
              <a:rPr lang="en-US" altLang="zh-CN" sz="3200" spc="300">
                <a:solidFill>
                  <a:schemeClr val="tx1">
                    <a:lumMod val="75000"/>
                    <a:lumOff val="25000"/>
                  </a:schemeClr>
                </a:solidFill>
                <a:latin typeface="方正行楷简体" panose="02010601030101010101" charset="-122"/>
                <a:ea typeface="方正行楷简体" panose="02010601030101010101" charset="-122"/>
              </a:rPr>
              <a:t>01</a:t>
            </a:r>
            <a:endParaRPr lang="en-US" altLang="zh-CN" sz="3200" spc="300">
              <a:solidFill>
                <a:schemeClr val="tx1">
                  <a:lumMod val="75000"/>
                  <a:lumOff val="25000"/>
                </a:schemeClr>
              </a:solidFill>
              <a:latin typeface="方正行楷简体" panose="02010601030101010101" charset="-122"/>
              <a:ea typeface="方正行楷简体" panose="02010601030101010101" charset="-122"/>
            </a:endParaRPr>
          </a:p>
        </p:txBody>
      </p:sp>
      <p:sp>
        <p:nvSpPr>
          <p:cNvPr id="38" name="文本框 37"/>
          <p:cNvSpPr txBox="1"/>
          <p:nvPr/>
        </p:nvSpPr>
        <p:spPr>
          <a:xfrm>
            <a:off x="6694805" y="380682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03</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0" name="文本框 39"/>
          <p:cNvSpPr txBox="1"/>
          <p:nvPr/>
        </p:nvSpPr>
        <p:spPr>
          <a:xfrm>
            <a:off x="6694805" y="249110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02</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sp>
        <p:nvSpPr>
          <p:cNvPr id="42" name="文本框 41"/>
          <p:cNvSpPr txBox="1"/>
          <p:nvPr/>
        </p:nvSpPr>
        <p:spPr>
          <a:xfrm>
            <a:off x="6694805" y="5122545"/>
            <a:ext cx="640080" cy="584835"/>
          </a:xfrm>
          <a:prstGeom prst="rect">
            <a:avLst/>
          </a:prstGeom>
          <a:noFill/>
        </p:spPr>
        <p:txBody>
          <a:bodyPr wrap="none">
            <a:spAutoFit/>
            <a:scene3d>
              <a:camera prst="orthographicFront"/>
              <a:lightRig rig="threePt" dir="t"/>
            </a:scene3d>
            <a:sp3d contourW="12700"/>
          </a:bodyPr>
          <a:lstStyle/>
          <a:p>
            <a:pPr algn="r">
              <a:defRPr/>
            </a:pPr>
            <a:r>
              <a:rPr lang="en-US" altLang="zh-CN" sz="3200">
                <a:solidFill>
                  <a:schemeClr val="tx1">
                    <a:lumMod val="75000"/>
                    <a:lumOff val="25000"/>
                  </a:schemeClr>
                </a:solidFill>
                <a:latin typeface="方正行楷简体" panose="02010601030101010101" charset="-122"/>
                <a:ea typeface="方正行楷简体" panose="02010601030101010101" charset="-122"/>
              </a:rPr>
              <a:t>04</a:t>
            </a:r>
            <a:endParaRPr lang="en-US" altLang="zh-CN" sz="3200">
              <a:solidFill>
                <a:schemeClr val="tx1">
                  <a:lumMod val="75000"/>
                  <a:lumOff val="25000"/>
                </a:schemeClr>
              </a:solidFill>
              <a:latin typeface="方正行楷简体" panose="02010601030101010101" charset="-122"/>
              <a:ea typeface="方正行楷简体" panose="02010601030101010101" charset="-122"/>
            </a:endParaRPr>
          </a:p>
        </p:txBody>
      </p:sp>
      <p:grpSp>
        <p:nvGrpSpPr>
          <p:cNvPr id="9" name="组合 8"/>
          <p:cNvGrpSpPr/>
          <p:nvPr/>
        </p:nvGrpSpPr>
        <p:grpSpPr>
          <a:xfrm rot="10800000">
            <a:off x="3106060" y="-2"/>
            <a:ext cx="3305159" cy="6857997"/>
            <a:chOff x="5177320" y="0"/>
            <a:chExt cx="5470008" cy="6858000"/>
          </a:xfrm>
        </p:grpSpPr>
        <p:pic>
          <p:nvPicPr>
            <p:cNvPr id="43" name="图片 42"/>
            <p:cNvPicPr>
              <a:picLocks noChangeAspect="1"/>
            </p:cNvPicPr>
            <p:nvPr/>
          </p:nvPicPr>
          <p:blipFill>
            <a:blip r:embed="rId4" cstate="email"/>
            <a:srcRect/>
            <a:stretch>
              <a:fillRect/>
            </a:stretch>
          </p:blipFill>
          <p:spPr>
            <a:xfrm rot="5400000">
              <a:off x="5160374" y="1371047"/>
              <a:ext cx="6857999" cy="4115908"/>
            </a:xfrm>
            <a:prstGeom prst="rect">
              <a:avLst/>
            </a:prstGeom>
            <a:ln>
              <a:solidFill>
                <a:schemeClr val="bg1">
                  <a:lumMod val="85000"/>
                </a:schemeClr>
              </a:solidFill>
            </a:ln>
          </p:spPr>
        </p:pic>
        <p:pic>
          <p:nvPicPr>
            <p:cNvPr id="44" name="图片 43"/>
            <p:cNvPicPr>
              <a:picLocks noChangeAspect="1"/>
            </p:cNvPicPr>
            <p:nvPr/>
          </p:nvPicPr>
          <p:blipFill>
            <a:blip r:embed="rId5" cstate="email">
              <a:extLst>
                <a:ext uri="{BEBA8EAE-BF5A-486C-A8C5-ECC9F3942E4B}">
                  <a14:imgProps xmlns:a14="http://schemas.microsoft.com/office/drawing/2010/main">
                    <a14:imgLayer r:embed="rId6">
                      <a14:imgEffect>
                        <a14:brightnessContrast bright="7000" contrast="-76000"/>
                      </a14:imgEffect>
                    </a14:imgLayer>
                  </a14:imgProps>
                </a:ext>
              </a:extLst>
            </a:blip>
            <a:stretch>
              <a:fillRect/>
            </a:stretch>
          </p:blipFill>
          <p:spPr>
            <a:xfrm rot="10800000" flipH="1">
              <a:off x="5177320" y="0"/>
              <a:ext cx="1821611" cy="6858000"/>
            </a:xfrm>
            <a:prstGeom prst="rect">
              <a:avLst/>
            </a:prstGeom>
          </p:spPr>
        </p:pic>
      </p:grpSp>
      <p:grpSp>
        <p:nvGrpSpPr>
          <p:cNvPr id="15" name="组合 14"/>
          <p:cNvGrpSpPr/>
          <p:nvPr/>
        </p:nvGrpSpPr>
        <p:grpSpPr>
          <a:xfrm>
            <a:off x="3814224" y="2049774"/>
            <a:ext cx="1184940" cy="2834639"/>
            <a:chOff x="4215383" y="2274837"/>
            <a:chExt cx="1184940" cy="2834639"/>
          </a:xfrm>
        </p:grpSpPr>
        <p:sp>
          <p:nvSpPr>
            <p:cNvPr id="33" name="文本框 32"/>
            <p:cNvSpPr txBox="1"/>
            <p:nvPr/>
          </p:nvSpPr>
          <p:spPr>
            <a:xfrm>
              <a:off x="4215383" y="2274837"/>
              <a:ext cx="1184940" cy="1200329"/>
            </a:xfrm>
            <a:prstGeom prst="rect">
              <a:avLst/>
            </a:prstGeom>
            <a:noFill/>
            <a:effectLst>
              <a:outerShdw blurRad="50800" dist="50800" dir="5400000" sx="1000" sy="1000" algn="ctr" rotWithShape="0">
                <a:srgbClr val="2B7D1E"/>
              </a:outerShdw>
            </a:effectLst>
          </p:spPr>
          <p:txBody>
            <a:bodyPr wrap="none" rtlCol="0">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目</a:t>
              </a:r>
              <a:endParaRPr lang="en-US" altLang="zh-CN"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矩形 13"/>
            <p:cNvSpPr/>
            <p:nvPr/>
          </p:nvSpPr>
          <p:spPr>
            <a:xfrm>
              <a:off x="4215383" y="3909147"/>
              <a:ext cx="1184940" cy="1200329"/>
            </a:xfrm>
            <a:prstGeom prst="rect">
              <a:avLst/>
            </a:prstGeom>
          </p:spPr>
          <p:txBody>
            <a:bodyPr wrap="none">
              <a:spAutoFit/>
            </a:bodyPr>
            <a:lstStyle/>
            <a:p>
              <a:pPr algn="ctr"/>
              <a:r>
                <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rPr>
                <a:t>录</a:t>
              </a:r>
              <a:endParaRPr lang="zh-CN" altLang="en-US" sz="7200" spc="600">
                <a:ln w="38100">
                  <a:solidFill>
                    <a:srgbClr val="F9F9F9"/>
                  </a:solidFill>
                </a:ln>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pic>
        <p:nvPicPr>
          <p:cNvPr id="45" name="图片 44"/>
          <p:cNvPicPr>
            <a:picLocks noChangeAspect="1"/>
          </p:cNvPicPr>
          <p:nvPr/>
        </p:nvPicPr>
        <p:blipFill>
          <a:blip r:embed="rId7" cstate="email">
            <a:duotone>
              <a:schemeClr val="accent5">
                <a:shade val="45000"/>
                <a:satMod val="135000"/>
              </a:schemeClr>
              <a:prstClr val="white"/>
            </a:duotone>
          </a:blip>
          <a:srcRect/>
          <a:stretch>
            <a:fillRect/>
          </a:stretch>
        </p:blipFill>
        <p:spPr>
          <a:xfrm rot="3180802" flipH="1">
            <a:off x="2460560" y="2732355"/>
            <a:ext cx="1796312" cy="1497385"/>
          </a:xfrm>
          <a:prstGeom prst="rect">
            <a:avLst/>
          </a:prstGeom>
        </p:spPr>
      </p:pic>
      <p:sp>
        <p:nvSpPr>
          <p:cNvPr id="7" name="文本框 6"/>
          <p:cNvSpPr txBox="1"/>
          <p:nvPr/>
        </p:nvSpPr>
        <p:spPr>
          <a:xfrm>
            <a:off x="7414895" y="1153478"/>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预习古诗</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0" name="文本框 9"/>
          <p:cNvSpPr txBox="1"/>
          <p:nvPr/>
        </p:nvSpPr>
        <p:spPr>
          <a:xfrm>
            <a:off x="7414895" y="246856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rPr>
              <a:t>初步感知</a:t>
            </a:r>
            <a:endParaRPr lang="zh-CN" altLang="en-US" sz="3500" b="1">
              <a:solidFill>
                <a:srgbClr val="FF0000"/>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1" name="文本框 10"/>
          <p:cNvSpPr txBox="1"/>
          <p:nvPr/>
        </p:nvSpPr>
        <p:spPr>
          <a:xfrm>
            <a:off x="7414895" y="378428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品词赏句</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
        <p:nvSpPr>
          <p:cNvPr id="12" name="文本框 11"/>
          <p:cNvSpPr txBox="1"/>
          <p:nvPr/>
        </p:nvSpPr>
        <p:spPr>
          <a:xfrm>
            <a:off x="7414895" y="5100003"/>
            <a:ext cx="2392680" cy="629920"/>
          </a:xfrm>
          <a:prstGeom prst="rect">
            <a:avLst/>
          </a:prstGeom>
          <a:noFill/>
        </p:spPr>
        <p:txBody>
          <a:bodyPr wrap="square">
            <a:spAutoFit/>
            <a:scene3d>
              <a:camera prst="orthographicFront"/>
              <a:lightRig rig="threePt" dir="t"/>
            </a:scene3d>
            <a:sp3d contourW="12700"/>
          </a:bodyPr>
          <a:lstStyle/>
          <a:p>
            <a:pPr>
              <a:defRPr/>
            </a:pPr>
            <a:r>
              <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rPr>
              <a:t>书写指导</a:t>
            </a:r>
            <a:endParaRPr lang="zh-CN" altLang="en-US" sz="3500">
              <a:solidFill>
                <a:schemeClr val="tx1">
                  <a:lumMod val="75000"/>
                  <a:lumOff val="25000"/>
                </a:schemeClr>
              </a:solidFill>
              <a:latin typeface="方正行楷简体" panose="02010601030101010101" charset="-122"/>
              <a:ea typeface="方正行楷简体" panose="02010601030101010101" charset="-122"/>
              <a:cs typeface="经典细圆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372747" y="-2631341"/>
            <a:ext cx="15136630" cy="11715086"/>
            <a:chOff x="-1372747" y="-2638961"/>
            <a:chExt cx="15136630" cy="11715086"/>
          </a:xfrm>
        </p:grpSpPr>
        <p:pic>
          <p:nvPicPr>
            <p:cNvPr id="29" name="图片 28"/>
            <p:cNvPicPr>
              <a:picLocks noChangeAspect="1"/>
            </p:cNvPicPr>
            <p:nvPr/>
          </p:nvPicPr>
          <p:blipFill>
            <a:blip r:embed="rId1" cstate="email"/>
            <a:srcRect l="16345" t="15028" r="16343" b="15180"/>
            <a:stretch>
              <a:fillRect/>
            </a:stretch>
          </p:blipFill>
          <p:spPr>
            <a:xfrm>
              <a:off x="0" y="-15045"/>
              <a:ext cx="12192000" cy="6873045"/>
            </a:xfrm>
            <a:prstGeom prst="rect">
              <a:avLst/>
            </a:prstGeom>
          </p:spPr>
        </p:pic>
        <p:sp>
          <p:nvSpPr>
            <p:cNvPr id="30" name="矩形 29"/>
            <p:cNvSpPr/>
            <p:nvPr/>
          </p:nvSpPr>
          <p:spPr>
            <a:xfrm rot="2008943">
              <a:off x="-1372747" y="-2638961"/>
              <a:ext cx="2328894" cy="5277922"/>
            </a:xfrm>
            <a:prstGeom prst="rect">
              <a:avLst/>
            </a:prstGeom>
            <a:blipFill>
              <a:blip r:embed="rId2" cstate="email"/>
              <a:stretch>
                <a:fillRect/>
              </a:stretch>
            </a:blipFill>
            <a:ln>
              <a:noFill/>
            </a:ln>
            <a:effectLst>
              <a:outerShdw blurRad="50800" dist="508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1" name="矩形 30"/>
            <p:cNvSpPr/>
            <p:nvPr/>
          </p:nvSpPr>
          <p:spPr>
            <a:xfrm rot="2008943">
              <a:off x="11434989" y="3798203"/>
              <a:ext cx="2328894" cy="5277922"/>
            </a:xfrm>
            <a:prstGeom prst="rect">
              <a:avLst/>
            </a:prstGeom>
            <a:blipFill>
              <a:blip r:embed="rId2" cstate="email"/>
              <a:stretch>
                <a:fillRect/>
              </a:stretch>
            </a:blipFill>
            <a:ln>
              <a:noFill/>
            </a:ln>
            <a:effectLst>
              <a:outerShdw blurRad="50800" dist="50800" dir="99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2400"/>
            </a:p>
          </p:txBody>
        </p:sp>
        <p:sp>
          <p:nvSpPr>
            <p:cNvPr id="32" name="文本框 31"/>
            <p:cNvSpPr txBox="1"/>
            <p:nvPr/>
          </p:nvSpPr>
          <p:spPr>
            <a:xfrm>
              <a:off x="3800598" y="542389"/>
              <a:ext cx="4591050" cy="1106805"/>
            </a:xfrm>
            <a:prstGeom prst="rect">
              <a:avLst/>
            </a:prstGeom>
            <a:noFill/>
          </p:spPr>
          <p:txBody>
            <a:bodyPr wrap="square">
              <a:spAutoFit/>
              <a:scene3d>
                <a:camera prst="orthographicFront"/>
                <a:lightRig rig="threePt" dir="t"/>
              </a:scene3d>
            </a:bodyPr>
            <a:lstStyle/>
            <a:p>
              <a:pPr algn="dist">
                <a:defRPr/>
              </a:pPr>
              <a:r>
                <a:rPr lang="zh-CN" altLang="en-US" sz="6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彩云简体" panose="03000509000000000000" charset="-122"/>
                  <a:ea typeface="方正彩云简体" panose="03000509000000000000" charset="-122"/>
                  <a:cs typeface="经典细圆简" panose="02010609000101010101" pitchFamily="49" charset="-122"/>
                </a:rPr>
                <a:t>初步感知</a:t>
              </a:r>
              <a:endParaRPr lang="zh-CN" altLang="en-US" sz="6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彩云简体" panose="03000509000000000000" charset="-122"/>
                <a:ea typeface="方正彩云简体" panose="03000509000000000000" charset="-122"/>
                <a:cs typeface="经典细圆简" panose="02010609000101010101" pitchFamily="49" charset="-122"/>
              </a:endParaRPr>
            </a:p>
          </p:txBody>
        </p:sp>
      </p:grpSp>
      <p:sp>
        <p:nvSpPr>
          <p:cNvPr id="52" name="矩形 51"/>
          <p:cNvSpPr/>
          <p:nvPr/>
        </p:nvSpPr>
        <p:spPr>
          <a:xfrm>
            <a:off x="479425" y="2332990"/>
            <a:ext cx="11233785" cy="4069080"/>
          </a:xfrm>
          <a:prstGeom prst="rect">
            <a:avLst/>
          </a:prstGeom>
        </p:spPr>
        <p:txBody>
          <a:bodyPr wrap="square">
            <a:spAutoFit/>
            <a:scene3d>
              <a:camera prst="orthographicFront"/>
              <a:lightRig rig="threePt" dir="t"/>
            </a:scene3d>
            <a:sp3d contourW="12700"/>
          </a:bodyPr>
          <a:lstStyle/>
          <a:p>
            <a:pPr algn="ctr">
              <a:lnSpc>
                <a:spcPct val="130000"/>
              </a:lnSpc>
            </a:pPr>
            <a:r>
              <a:rPr sz="5500" b="1">
                <a:solidFill>
                  <a:schemeClr val="tx1">
                    <a:lumMod val="75000"/>
                    <a:lumOff val="25000"/>
                  </a:schemeClr>
                </a:solidFill>
                <a:latin typeface="楷体" panose="02010609060101010101" charset="-122"/>
                <a:ea typeface="楷体" panose="02010609060101010101" charset="-122"/>
                <a:cs typeface="楷体" panose="02010609060101010101" charset="-122"/>
              </a:rPr>
              <a:t>稚子金盆脱晓冰，彩丝穿取当银铮。</a:t>
            </a:r>
            <a:endParaRPr sz="5500" b="1">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ctr">
              <a:lnSpc>
                <a:spcPct val="80000"/>
              </a:lnSpc>
            </a:pPr>
            <a:endParaRPr sz="5500" b="1">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ctr">
              <a:lnSpc>
                <a:spcPct val="130000"/>
              </a:lnSpc>
            </a:pPr>
            <a:r>
              <a:rPr sz="5500" b="1">
                <a:solidFill>
                  <a:schemeClr val="tx1">
                    <a:lumMod val="75000"/>
                    <a:lumOff val="25000"/>
                  </a:schemeClr>
                </a:solidFill>
                <a:latin typeface="楷体" panose="02010609060101010101" charset="-122"/>
                <a:ea typeface="楷体" panose="02010609060101010101" charset="-122"/>
                <a:cs typeface="楷体" panose="02010609060101010101" charset="-122"/>
              </a:rPr>
              <a:t>敲成玉磬穿林响，忽作玻璃碎地声。</a:t>
            </a:r>
            <a:endParaRPr sz="5500" b="1">
              <a:solidFill>
                <a:schemeClr val="tx1">
                  <a:lumMod val="75000"/>
                  <a:lumOff val="25000"/>
                </a:schemeClr>
              </a:solidFill>
              <a:latin typeface="楷体" panose="02010609060101010101" charset="-122"/>
              <a:ea typeface="楷体" panose="02010609060101010101" charset="-122"/>
              <a:cs typeface="楷体" panose="02010609060101010101" charset="-122"/>
            </a:endParaRPr>
          </a:p>
          <a:p>
            <a:pPr algn="ctr">
              <a:lnSpc>
                <a:spcPct val="130000"/>
              </a:lnSpc>
            </a:pPr>
            <a:r>
              <a:rPr sz="5500" b="1">
                <a:solidFill>
                  <a:schemeClr val="tx1">
                    <a:lumMod val="75000"/>
                    <a:lumOff val="25000"/>
                  </a:schemeClr>
                </a:solidFill>
                <a:latin typeface="楷体" panose="02010609060101010101" charset="-122"/>
                <a:ea typeface="楷体" panose="02010609060101010101" charset="-122"/>
                <a:cs typeface="楷体" panose="02010609060101010101" charset="-122"/>
              </a:rPr>
              <a:t> </a:t>
            </a:r>
            <a:endParaRPr sz="5500" b="1">
              <a:solidFill>
                <a:schemeClr val="tx1">
                  <a:lumMod val="75000"/>
                  <a:lumOff val="2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KSO_WPP_MARK_KEY" val="e1b0bc0f-ecbe-4ea6-9347-9babed43996b"/>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4464</Words>
  <Application>WPS 演示</Application>
  <PresentationFormat>自定义</PresentationFormat>
  <Paragraphs>215</Paragraphs>
  <Slides>21</Slides>
  <Notes>20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微软雅黑</vt:lpstr>
      <vt:lpstr>方正行楷简体</vt:lpstr>
      <vt:lpstr>方正尚酷简体</vt:lpstr>
      <vt:lpstr>经典细圆简</vt:lpstr>
      <vt:lpstr>Segoe UI</vt:lpstr>
      <vt:lpstr>方正彩云简体</vt:lpstr>
      <vt:lpstr>楷体</vt:lpstr>
      <vt:lpstr>等线</vt:lpstr>
      <vt:lpstr>Arial Unicode MS</vt:lpstr>
      <vt:lpstr>等线 Light</vt:lpstr>
      <vt:lpstr>Century Gothic</vt:lpstr>
      <vt:lpstr>Arial</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2021-02-13T08:29:00Z</cp:lastPrinted>
  <dcterms:created xsi:type="dcterms:W3CDTF">2021-02-13T08:29:00Z</dcterms:created>
  <dcterms:modified xsi:type="dcterms:W3CDTF">2023-01-18T00:49:08Z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65340B7278BF40F3BF2576C014144D0A</vt:lpwstr>
  </property>
  <property fmtid="{D5CDD505-2E9C-101B-9397-08002B2CF9AE}" pid="7" name="KSOProductBuildVer">
    <vt:lpwstr>2052-11.1.0.13703</vt:lpwstr>
  </property>
</Properties>
</file>