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594" r:id="rId3"/>
    <p:sldId id="397" r:id="rId4"/>
    <p:sldId id="443" r:id="rId5"/>
    <p:sldId id="385" r:id="rId6"/>
    <p:sldId id="386" r:id="rId7"/>
    <p:sldId id="395" r:id="rId8"/>
    <p:sldId id="598" r:id="rId9"/>
    <p:sldId id="600" r:id="rId10"/>
    <p:sldId id="552" r:id="rId11"/>
    <p:sldId id="553" r:id="rId12"/>
    <p:sldId id="602" r:id="rId13"/>
    <p:sldId id="519" r:id="rId14"/>
    <p:sldId id="603" r:id="rId15"/>
    <p:sldId id="604" r:id="rId16"/>
    <p:sldId id="605" r:id="rId17"/>
    <p:sldId id="545" r:id="rId18"/>
    <p:sldId id="606" r:id="rId19"/>
    <p:sldId id="547" r:id="rId20"/>
    <p:sldId id="608" r:id="rId21"/>
    <p:sldId id="609" r:id="rId22"/>
    <p:sldId id="610" r:id="rId23"/>
    <p:sldId id="612" r:id="rId24"/>
    <p:sldId id="611" r:id="rId25"/>
    <p:sldId id="438" r:id="rId26"/>
  </p:sldIdLst>
  <p:sldSz cx="9144000" cy="5143500" type="screen16x9"/>
  <p:notesSz cx="6858000" cy="9144000"/>
  <p:embeddedFontLst>
    <p:embeddedFont>
      <p:font typeface="微软雅黑" panose="020B0503020204020204" charset="-122"/>
      <p:regular r:id="rId32"/>
    </p:embeddedFont>
    <p:embeddedFont>
      <p:font typeface="黑体" panose="02010609060101010101" charset="-122"/>
      <p:regular r:id="rId33"/>
    </p:embeddedFont>
    <p:embeddedFont>
      <p:font typeface="楷体" panose="02010609060101010101" charset="-122"/>
      <p:regular r:id="rId34"/>
    </p:embeddedFont>
    <p:embeddedFont>
      <p:font typeface="Open Sans" panose="020B0606030504020204" charset="0"/>
      <p:regular r:id="rId35"/>
    </p:embeddedFont>
    <p:embeddedFont>
      <p:font typeface="Calibri" panose="020F0502020204030204"/>
      <p:regular r:id="rId36"/>
      <p:bold r:id="rId37"/>
      <p:italic r:id="rId38"/>
      <p:boldItalic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2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40" d="100"/>
          <a:sy n="140" d="100"/>
        </p:scale>
        <p:origin x="-882" y="-330"/>
      </p:cViewPr>
      <p:guideLst>
        <p:guide orient="horz" pos="3240"/>
        <p:guide pos="2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55.xml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tags" Target="../tags/tag6.xml"/><Relationship Id="rId33" Type="http://schemas.openxmlformats.org/officeDocument/2006/relationships/tags" Target="../tags/tag5.xml"/><Relationship Id="rId32" Type="http://schemas.openxmlformats.org/officeDocument/2006/relationships/tags" Target="../tags/tag4.xml"/><Relationship Id="rId31" Type="http://schemas.openxmlformats.org/officeDocument/2006/relationships/tags" Target="../tags/tag3.xml"/><Relationship Id="rId30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1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9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67628" tIns="35243" rIns="67628" bIns="35243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0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67500" tIns="35100" rIns="67500" bIns="351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1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2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3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3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sz="14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charset="0"/>
        <a:buChar char=""/>
        <a:defRPr sz="11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defRPr sz="11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4.jpeg"/><Relationship Id="rId1" Type="http://schemas.openxmlformats.org/officeDocument/2006/relationships/tags" Target="../tags/tag5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4.jpeg"/><Relationship Id="rId1" Type="http://schemas.openxmlformats.org/officeDocument/2006/relationships/tags" Target="../tags/tag5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5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7" Type="http://schemas.openxmlformats.org/officeDocument/2006/relationships/slideLayout" Target="../slideLayouts/slideLayout10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2" Type="http://schemas.openxmlformats.org/officeDocument/2006/relationships/slideLayout" Target="../slideLayouts/slideLayout11.xml"/><Relationship Id="rId21" Type="http://schemas.openxmlformats.org/officeDocument/2006/relationships/tags" Target="../tags/tag45.xml"/><Relationship Id="rId20" Type="http://schemas.openxmlformats.org/officeDocument/2006/relationships/tags" Target="../tags/tag44.xml"/><Relationship Id="rId2" Type="http://schemas.openxmlformats.org/officeDocument/2006/relationships/tags" Target="../tags/tag26.xml"/><Relationship Id="rId19" Type="http://schemas.openxmlformats.org/officeDocument/2006/relationships/tags" Target="../tags/tag43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7"/>
          <p:cNvSpPr/>
          <p:nvPr/>
        </p:nvSpPr>
        <p:spPr>
          <a:xfrm>
            <a:off x="-190500" y="1734503"/>
            <a:ext cx="9778841" cy="1607344"/>
          </a:xfrm>
          <a:prstGeom prst="roundRect">
            <a:avLst>
              <a:gd name="adj" fmla="val 3071"/>
            </a:avLst>
          </a:prstGeom>
          <a:solidFill>
            <a:srgbClr val="C91B23"/>
          </a:solidFill>
          <a:ln>
            <a:noFill/>
          </a:ln>
          <a:effectLst>
            <a:outerShdw blurRad="381000" dist="127000" dir="2700000" algn="tl" rotWithShape="0">
              <a:srgbClr val="C9C9C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41" name="椭圆 7"/>
          <p:cNvSpPr/>
          <p:nvPr/>
        </p:nvSpPr>
        <p:spPr>
          <a:xfrm>
            <a:off x="-190500" y="1734503"/>
            <a:ext cx="9778841" cy="1607344"/>
          </a:xfrm>
          <a:prstGeom prst="roundRect">
            <a:avLst>
              <a:gd name="adj" fmla="val 4047"/>
            </a:avLst>
          </a:prstGeom>
          <a:solidFill>
            <a:srgbClr val="466366"/>
          </a:solidFill>
          <a:ln>
            <a:noFill/>
          </a:ln>
          <a:effectLst>
            <a:outerShdw blurRad="381000" dist="190500" dir="13500000" algn="br" rotWithShape="0">
              <a:srgbClr val="C9C9C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27350" y="2065574"/>
            <a:ext cx="4816316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+mn-ea"/>
                <a:cs typeface="阿里巴巴普惠体 M" panose="00020600040101010101" charset="-122"/>
              </a:rPr>
              <a:t>3  </a:t>
            </a:r>
            <a:r>
              <a:rPr lang="zh-CN" altLang="en-US" sz="5400" b="1" dirty="0">
                <a:solidFill>
                  <a:schemeClr val="bg1"/>
                </a:solidFill>
                <a:latin typeface="+mn-ea"/>
                <a:cs typeface="阿里巴巴普惠体 M" panose="00020600040101010101" charset="-122"/>
              </a:rPr>
              <a:t>月是故乡明</a:t>
            </a:r>
            <a:endParaRPr lang="zh-CN" altLang="en-US" sz="5400" b="1" dirty="0">
              <a:solidFill>
                <a:schemeClr val="bg1"/>
              </a:solidFill>
              <a:latin typeface="+mn-ea"/>
              <a:cs typeface="阿里巴巴普惠体 M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0084" y="2080736"/>
            <a:ext cx="426244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chemeClr val="bg1"/>
                </a:solidFill>
              </a:rPr>
              <a:t>*</a:t>
            </a:r>
            <a:endParaRPr lang="en-US" altLang="zh-CN" sz="3300">
              <a:solidFill>
                <a:schemeClr val="bg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836545" y="944404"/>
            <a:ext cx="510300" cy="511493"/>
          </a:xfrm>
          <a:prstGeom prst="ellipse">
            <a:avLst/>
          </a:prstGeom>
          <a:solidFill>
            <a:srgbClr val="005654"/>
          </a:solidFill>
          <a:ln>
            <a:noFill/>
          </a:ln>
          <a:effectLst>
            <a:innerShdw blurRad="88900" dist="101600" dir="18900000">
              <a:srgbClr val="263636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9088" y="509569"/>
            <a:ext cx="738365" cy="738365"/>
            <a:chOff x="304800" y="673100"/>
            <a:chExt cx="4000500" cy="4000500"/>
          </a:xfrm>
          <a:effectLst>
            <a:outerShdw blurRad="317500" dist="1143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061618" y="426181"/>
            <a:ext cx="257806" cy="257806"/>
            <a:chOff x="304800" y="673100"/>
            <a:chExt cx="4000500" cy="4000500"/>
          </a:xfrm>
          <a:effectLst>
            <a:outerShdw blurRad="381000" dist="1143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1702118" y="1027748"/>
            <a:ext cx="412909" cy="412909"/>
          </a:xfrm>
          <a:prstGeom prst="ellipse">
            <a:avLst/>
          </a:prstGeom>
          <a:solidFill>
            <a:srgbClr val="005654"/>
          </a:solidFill>
          <a:ln>
            <a:noFill/>
          </a:ln>
          <a:effectLst>
            <a:innerShdw blurRad="88900" dist="101600" dir="18900000">
              <a:srgbClr val="263636">
                <a:alpha val="52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21043" y="1964531"/>
            <a:ext cx="430530" cy="430530"/>
            <a:chOff x="304800" y="673100"/>
            <a:chExt cx="4000500" cy="4000500"/>
          </a:xfrm>
          <a:effectLst>
            <a:outerShdw blurRad="317500" dist="1143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07995" y="3747135"/>
            <a:ext cx="430530" cy="430530"/>
            <a:chOff x="304800" y="673100"/>
            <a:chExt cx="4000500" cy="4000500"/>
          </a:xfrm>
          <a:effectLst>
            <a:outerShdw blurRad="317500" dist="1143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989172" y="3421857"/>
            <a:ext cx="416719" cy="416719"/>
          </a:xfrm>
          <a:prstGeom prst="ellipse">
            <a:avLst/>
          </a:prstGeom>
          <a:solidFill>
            <a:srgbClr val="005654"/>
          </a:solidFill>
          <a:ln>
            <a:noFill/>
          </a:ln>
          <a:effectLst>
            <a:innerShdw blurRad="63500" dist="101600" dir="18900000">
              <a:srgbClr val="263636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048283" y="3611341"/>
            <a:ext cx="257806" cy="257806"/>
            <a:chOff x="304800" y="673100"/>
            <a:chExt cx="4000500" cy="4000500"/>
          </a:xfrm>
          <a:effectLst>
            <a:outerShdw blurRad="381000" dist="1143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66374" y="1640205"/>
            <a:ext cx="1670209" cy="1752124"/>
            <a:chOff x="3079" y="3444"/>
            <a:chExt cx="3507" cy="3679"/>
          </a:xfrm>
        </p:grpSpPr>
        <p:grpSp>
          <p:nvGrpSpPr>
            <p:cNvPr id="53" name="组合 52"/>
            <p:cNvGrpSpPr/>
            <p:nvPr/>
          </p:nvGrpSpPr>
          <p:grpSpPr>
            <a:xfrm>
              <a:off x="3079" y="3444"/>
              <a:ext cx="3507" cy="3679"/>
              <a:chOff x="304800" y="673100"/>
              <a:chExt cx="4000500" cy="4000500"/>
            </a:xfrm>
            <a:effectLst>
              <a:outerShdw blurRad="444500" dist="1143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5654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5654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</p:grpSp>
        <p:sp>
          <p:nvSpPr>
            <p:cNvPr id="54" name="文本框 25"/>
            <p:cNvSpPr txBox="1"/>
            <p:nvPr/>
          </p:nvSpPr>
          <p:spPr>
            <a:xfrm>
              <a:off x="3515" y="5313"/>
              <a:ext cx="2607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 dirty="0">
                  <a:solidFill>
                    <a:srgbClr val="005654"/>
                  </a:solidFill>
                  <a:latin typeface="百度综艺简体" panose="02010601030101010101" charset="-122"/>
                  <a:ea typeface="百度综艺简体" panose="02010601030101010101" charset="-122"/>
                </a:rPr>
                <a:t>五语上</a:t>
              </a:r>
              <a:endParaRPr lang="zh-CN" altLang="en-US" sz="2400" spc="300" dirty="0">
                <a:solidFill>
                  <a:srgbClr val="005654"/>
                </a:solidFill>
                <a:latin typeface="百度综艺简体" panose="02010601030101010101" charset="-122"/>
                <a:ea typeface="百度综艺简体" panose="02010601030101010101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3270" y="5259"/>
              <a:ext cx="3019" cy="0"/>
            </a:xfrm>
            <a:prstGeom prst="line">
              <a:avLst/>
            </a:prstGeom>
            <a:ln w="19050">
              <a:gradFill>
                <a:gsLst>
                  <a:gs pos="4000">
                    <a:schemeClr val="accent1">
                      <a:lumMod val="14000"/>
                      <a:lumOff val="86000"/>
                      <a:alpha val="40000"/>
                    </a:schemeClr>
                  </a:gs>
                  <a:gs pos="33000">
                    <a:srgbClr val="204066"/>
                  </a:gs>
                  <a:gs pos="69000">
                    <a:srgbClr val="204066"/>
                  </a:gs>
                  <a:gs pos="96000">
                    <a:schemeClr val="bg1">
                      <a:alpha val="4000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27"/>
            <p:cNvSpPr txBox="1"/>
            <p:nvPr/>
          </p:nvSpPr>
          <p:spPr>
            <a:xfrm>
              <a:off x="3867" y="4281"/>
              <a:ext cx="2484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750">
                  <a:solidFill>
                    <a:srgbClr val="005654"/>
                  </a:solidFill>
                </a:rPr>
                <a:t>统编</a:t>
              </a:r>
              <a:endParaRPr lang="zh-CN" altLang="en-US" sz="2400" spc="750">
                <a:solidFill>
                  <a:srgbClr val="005654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" grpId="0"/>
      <p:bldP spid="31" grpId="0" animBg="1"/>
      <p:bldP spid="38" grpId="0" animBg="1"/>
      <p:bldP spid="4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4391" y="1349693"/>
            <a:ext cx="7375208" cy="2983706"/>
            <a:chOff x="1773" y="1610"/>
            <a:chExt cx="15232" cy="6239"/>
          </a:xfrm>
        </p:grpSpPr>
        <p:sp>
          <p:nvSpPr>
            <p:cNvPr id="8" name="任意多边形 7"/>
            <p:cNvSpPr/>
            <p:nvPr/>
          </p:nvSpPr>
          <p:spPr>
            <a:xfrm>
              <a:off x="1773" y="2127"/>
              <a:ext cx="14829" cy="5723"/>
            </a:xfrm>
            <a:custGeom>
              <a:avLst/>
              <a:gdLst>
                <a:gd name="connsiteX0" fmla="*/ 0 w 14555"/>
                <a:gd name="connsiteY0" fmla="*/ 0 h 3620"/>
                <a:gd name="connsiteX1" fmla="*/ 7298 w 14555"/>
                <a:gd name="connsiteY1" fmla="*/ 204 h 3620"/>
                <a:gd name="connsiteX2" fmla="*/ 14248 w 14555"/>
                <a:gd name="connsiteY2" fmla="*/ 119 h 3620"/>
                <a:gd name="connsiteX3" fmla="*/ 14555 w 14555"/>
                <a:gd name="connsiteY3" fmla="*/ 3620 h 3620"/>
                <a:gd name="connsiteX4" fmla="*/ 7204 w 14555"/>
                <a:gd name="connsiteY4" fmla="*/ 3289 h 3620"/>
                <a:gd name="connsiteX5" fmla="*/ 660 w 14555"/>
                <a:gd name="connsiteY5" fmla="*/ 3368 h 3620"/>
                <a:gd name="connsiteX6" fmla="*/ 464 w 14555"/>
                <a:gd name="connsiteY6" fmla="*/ 1714 h 3620"/>
                <a:gd name="connsiteX7" fmla="*/ 0 w 14555"/>
                <a:gd name="connsiteY7" fmla="*/ 0 h 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54" h="3620">
                  <a:moveTo>
                    <a:pt x="0" y="0"/>
                  </a:moveTo>
                  <a:lnTo>
                    <a:pt x="7298" y="204"/>
                  </a:lnTo>
                  <a:lnTo>
                    <a:pt x="14248" y="119"/>
                  </a:lnTo>
                  <a:lnTo>
                    <a:pt x="14555" y="3620"/>
                  </a:lnTo>
                  <a:lnTo>
                    <a:pt x="7204" y="3289"/>
                  </a:lnTo>
                  <a:lnTo>
                    <a:pt x="660" y="3368"/>
                  </a:lnTo>
                  <a:lnTo>
                    <a:pt x="464" y="1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466366"/>
              </a:solidFill>
            </a:ln>
            <a:effectLst>
              <a:innerShdw blurRad="469900" dist="50800" dir="10800000">
                <a:srgbClr val="3D5657">
                  <a:alpha val="1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任意多边形 1"/>
            <p:cNvSpPr/>
            <p:nvPr/>
          </p:nvSpPr>
          <p:spPr>
            <a:xfrm>
              <a:off x="2177" y="1610"/>
              <a:ext cx="14829" cy="5723"/>
            </a:xfrm>
            <a:custGeom>
              <a:avLst/>
              <a:gdLst>
                <a:gd name="connsiteX0" fmla="*/ 0 w 14555"/>
                <a:gd name="connsiteY0" fmla="*/ 0 h 3620"/>
                <a:gd name="connsiteX1" fmla="*/ 7298 w 14555"/>
                <a:gd name="connsiteY1" fmla="*/ 204 h 3620"/>
                <a:gd name="connsiteX2" fmla="*/ 14248 w 14555"/>
                <a:gd name="connsiteY2" fmla="*/ 119 h 3620"/>
                <a:gd name="connsiteX3" fmla="*/ 14156 w 14555"/>
                <a:gd name="connsiteY3" fmla="*/ 1810 h 3620"/>
                <a:gd name="connsiteX4" fmla="*/ 14555 w 14555"/>
                <a:gd name="connsiteY4" fmla="*/ 3620 h 3620"/>
                <a:gd name="connsiteX5" fmla="*/ 7204 w 14555"/>
                <a:gd name="connsiteY5" fmla="*/ 3289 h 3620"/>
                <a:gd name="connsiteX6" fmla="*/ 660 w 14555"/>
                <a:gd name="connsiteY6" fmla="*/ 3368 h 3620"/>
                <a:gd name="connsiteX7" fmla="*/ 0 w 14555"/>
                <a:gd name="connsiteY7" fmla="*/ 0 h 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54" h="3620">
                  <a:moveTo>
                    <a:pt x="0" y="0"/>
                  </a:moveTo>
                  <a:lnTo>
                    <a:pt x="7298" y="204"/>
                  </a:lnTo>
                  <a:lnTo>
                    <a:pt x="14248" y="119"/>
                  </a:lnTo>
                  <a:lnTo>
                    <a:pt x="14156" y="1810"/>
                  </a:lnTo>
                  <a:lnTo>
                    <a:pt x="14555" y="3620"/>
                  </a:lnTo>
                  <a:lnTo>
                    <a:pt x="7204" y="3289"/>
                  </a:lnTo>
                  <a:lnTo>
                    <a:pt x="660" y="3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466366"/>
              </a:solidFill>
            </a:ln>
            <a:effectLst>
              <a:outerShdw blurRad="50800" dist="38100" dir="8100000" algn="tr" rotWithShape="0">
                <a:srgbClr val="3D5657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3983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整体感知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1666399" y="1739266"/>
            <a:ext cx="6030754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400" dirty="0" err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作者由月亮想到了小时候在场院上数星星、古柳下点篝火、坑边望月等美好的往事，以及离开故乡后在各地望月的经历</a:t>
            </a:r>
            <a:r>
              <a:rPr sz="2400" dirty="0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400" dirty="0">
              <a:solidFill>
                <a:srgbClr val="45636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5249" y="962978"/>
            <a:ext cx="3337084" cy="438626"/>
          </a:xfrm>
          <a:prstGeom prst="rect">
            <a:avLst/>
          </a:prstGeom>
          <a:ln w="12700">
            <a:solidFill>
              <a:srgbClr val="466366"/>
            </a:solidFill>
            <a:prstDash val="sysDash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</a:rPr>
              <a:t>小时候在场院上数星星</a:t>
            </a:r>
            <a:endParaRPr lang="zh-CN" altLang="en-US" sz="2400" b="1" dirty="0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5249" y="1466851"/>
            <a:ext cx="1998345" cy="438626"/>
          </a:xfrm>
          <a:prstGeom prst="rect">
            <a:avLst/>
          </a:prstGeom>
          <a:ln w="12700">
            <a:solidFill>
              <a:srgbClr val="466366"/>
            </a:solidFill>
            <a:prstDash val="sysDash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</a:rPr>
              <a:t>古柳下点篝火</a:t>
            </a:r>
            <a:endParaRPr lang="zh-CN" altLang="en-US" sz="2400" b="1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5249" y="1970723"/>
            <a:ext cx="1374458" cy="438626"/>
          </a:xfrm>
          <a:prstGeom prst="rect">
            <a:avLst/>
          </a:prstGeom>
          <a:ln w="12700">
            <a:solidFill>
              <a:srgbClr val="466366"/>
            </a:solidFill>
            <a:prstDash val="sysDash"/>
          </a:ln>
          <a:effectLst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</a:rPr>
              <a:t>坑边望月</a:t>
            </a:r>
            <a:endParaRPr lang="zh-CN" altLang="en-US" sz="2400" b="1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02869" y="2747487"/>
            <a:ext cx="1782128" cy="438626"/>
          </a:xfrm>
          <a:prstGeom prst="rect">
            <a:avLst/>
          </a:prstGeom>
          <a:ln w="12700">
            <a:solidFill>
              <a:srgbClr val="466366"/>
            </a:solidFill>
            <a:prstDash val="sysDash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</a:rPr>
              <a:t>瑞士莱芒湖</a:t>
            </a:r>
            <a:endParaRPr lang="zh-CN" altLang="en-US" sz="2400" b="1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47398" y="2747487"/>
            <a:ext cx="1683544" cy="438626"/>
          </a:xfrm>
          <a:prstGeom prst="rect">
            <a:avLst/>
          </a:prstGeom>
          <a:ln w="12700">
            <a:solidFill>
              <a:srgbClr val="466366"/>
            </a:solidFill>
            <a:prstDash val="sysDash"/>
          </a:ln>
          <a:effectLst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</a:rPr>
              <a:t>非洲大沙漠</a:t>
            </a:r>
            <a:endParaRPr lang="zh-CN" altLang="en-US" sz="2400" b="1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02869" y="3256122"/>
            <a:ext cx="756285" cy="438626"/>
          </a:xfrm>
          <a:prstGeom prst="rect">
            <a:avLst/>
          </a:prstGeom>
          <a:ln w="12700">
            <a:solidFill>
              <a:srgbClr val="466366"/>
            </a:solidFill>
            <a:prstDash val="sysDash"/>
          </a:ln>
          <a:effectLst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</a:rPr>
              <a:t>大海</a:t>
            </a:r>
            <a:endParaRPr lang="zh-CN" altLang="en-US" sz="2400" b="1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47398" y="3256122"/>
            <a:ext cx="756285" cy="438626"/>
          </a:xfrm>
          <a:prstGeom prst="rect">
            <a:avLst/>
          </a:prstGeom>
          <a:ln w="12700">
            <a:solidFill>
              <a:srgbClr val="466366"/>
            </a:solidFill>
            <a:prstDash val="sysDash"/>
          </a:ln>
          <a:effectLst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</a:rPr>
              <a:t>高山</a:t>
            </a:r>
            <a:endParaRPr lang="zh-CN" altLang="en-US" sz="2400" b="1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02869" y="3764757"/>
            <a:ext cx="1065371" cy="438626"/>
          </a:xfrm>
          <a:prstGeom prst="rect">
            <a:avLst/>
          </a:prstGeom>
          <a:ln w="12700">
            <a:solidFill>
              <a:srgbClr val="466366"/>
            </a:solidFill>
            <a:prstDash val="sysDash"/>
          </a:ln>
          <a:effectLst/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zh-CN" altLang="en-US" sz="2400" b="1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</a:rPr>
              <a:t>朗润园</a:t>
            </a:r>
            <a:endParaRPr lang="zh-CN" altLang="en-US" sz="2400" b="1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74420" y="1053465"/>
            <a:ext cx="1143000" cy="1143000"/>
            <a:chOff x="2256" y="2212"/>
            <a:chExt cx="2400" cy="2400"/>
          </a:xfrm>
        </p:grpSpPr>
        <p:sp>
          <p:nvSpPr>
            <p:cNvPr id="4" name="椭圆 3"/>
            <p:cNvSpPr/>
            <p:nvPr/>
          </p:nvSpPr>
          <p:spPr>
            <a:xfrm>
              <a:off x="2256" y="2212"/>
              <a:ext cx="2400" cy="2400"/>
            </a:xfrm>
            <a:prstGeom prst="ellipse">
              <a:avLst/>
            </a:prstGeom>
            <a:solidFill>
              <a:srgbClr val="456365"/>
            </a:solidFill>
            <a:ln>
              <a:solidFill>
                <a:srgbClr val="466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656" y="2554"/>
              <a:ext cx="1782" cy="1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dirty="0">
                  <a:solidFill>
                    <a:schemeClr val="bg1"/>
                  </a:solidFill>
                </a:rPr>
                <a:t>童年趣事</a:t>
              </a:r>
              <a:endParaRPr lang="zh-CN" altLang="zh-CN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62038" y="2841784"/>
            <a:ext cx="1143000" cy="1143000"/>
            <a:chOff x="2256" y="2212"/>
            <a:chExt cx="2400" cy="2400"/>
          </a:xfrm>
        </p:grpSpPr>
        <p:sp>
          <p:nvSpPr>
            <p:cNvPr id="18" name="椭圆 17"/>
            <p:cNvSpPr/>
            <p:nvPr/>
          </p:nvSpPr>
          <p:spPr>
            <a:xfrm>
              <a:off x="2256" y="2212"/>
              <a:ext cx="2400" cy="2400"/>
            </a:xfrm>
            <a:prstGeom prst="ellipse">
              <a:avLst/>
            </a:prstGeom>
            <a:solidFill>
              <a:srgbClr val="456365"/>
            </a:solidFill>
            <a:ln>
              <a:solidFill>
                <a:srgbClr val="466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56" y="2554"/>
              <a:ext cx="1782" cy="1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>
                  <a:solidFill>
                    <a:schemeClr val="bg1"/>
                  </a:solidFill>
                </a:rPr>
                <a:t>成年经历</a:t>
              </a:r>
              <a:endParaRPr lang="zh-CN" altLang="zh-CN" sz="2400">
                <a:solidFill>
                  <a:schemeClr val="bg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6971" y="1434465"/>
            <a:ext cx="119634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456365"/>
                </a:solidFill>
              </a:rPr>
              <a:t>（</a:t>
            </a:r>
            <a:r>
              <a:rPr lang="en-US" altLang="zh-CN" sz="2400" dirty="0">
                <a:solidFill>
                  <a:srgbClr val="456365"/>
                </a:solidFill>
              </a:rPr>
              <a:t>2～4</a:t>
            </a:r>
            <a:r>
              <a:rPr lang="zh-CN" altLang="en-US" sz="2400" dirty="0">
                <a:solidFill>
                  <a:srgbClr val="456365"/>
                </a:solidFill>
              </a:rPr>
              <a:t>）</a:t>
            </a:r>
            <a:endParaRPr lang="zh-CN" altLang="en-US" sz="2400" dirty="0">
              <a:solidFill>
                <a:srgbClr val="456365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26970" y="3219927"/>
            <a:ext cx="119634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>
                <a:solidFill>
                  <a:srgbClr val="456365"/>
                </a:solidFill>
              </a:rPr>
              <a:t>（</a:t>
            </a:r>
            <a:r>
              <a:rPr lang="en-US" altLang="zh-CN" sz="2400">
                <a:solidFill>
                  <a:srgbClr val="456365"/>
                </a:solidFill>
              </a:rPr>
              <a:t>5～6</a:t>
            </a:r>
            <a:r>
              <a:rPr lang="zh-CN" altLang="en-US" sz="2400">
                <a:solidFill>
                  <a:srgbClr val="456365"/>
                </a:solidFill>
              </a:rPr>
              <a:t>）</a:t>
            </a:r>
            <a:endParaRPr lang="zh-CN" altLang="en-US" sz="2400">
              <a:solidFill>
                <a:srgbClr val="45636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2" grpId="0" animBg="1"/>
      <p:bldP spid="7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3997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自主探究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202532" y="1320165"/>
            <a:ext cx="6754654" cy="2485073"/>
            <a:chOff x="2525" y="2708"/>
            <a:chExt cx="14183" cy="5218"/>
          </a:xfrm>
        </p:grpSpPr>
        <p:sp>
          <p:nvSpPr>
            <p:cNvPr id="8" name="文本框 7"/>
            <p:cNvSpPr txBox="1"/>
            <p:nvPr/>
          </p:nvSpPr>
          <p:spPr>
            <a:xfrm>
              <a:off x="3550" y="3428"/>
              <a:ext cx="12348" cy="36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 defTabSz="3429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400" dirty="0">
                  <a:solidFill>
                    <a:srgbClr val="466366"/>
                  </a:solidFill>
                  <a:sym typeface="Calibri" panose="020F0502020204030204"/>
                </a:rPr>
                <a:t>       </a:t>
              </a:r>
              <a:r>
                <a:rPr sz="2400" dirty="0">
                  <a:solidFill>
                    <a:srgbClr val="466366"/>
                  </a:solidFill>
                  <a:sym typeface="Calibri" panose="020F0502020204030204"/>
                </a:rPr>
                <a:t>默读第2～4自然段，想一想：如果你是作者，在回忆这些童年生活的时候，内心会有怎样的感受？</a:t>
              </a:r>
              <a:r>
                <a:rPr lang="en-US" sz="2400" dirty="0">
                  <a:solidFill>
                    <a:srgbClr val="466366"/>
                  </a:solidFill>
                  <a:sym typeface="Calibri" panose="020F0502020204030204"/>
                </a:rPr>
                <a:t>    </a:t>
              </a:r>
              <a:endParaRPr lang="en-US" sz="2400" dirty="0">
                <a:solidFill>
                  <a:srgbClr val="466366"/>
                </a:solidFill>
                <a:sym typeface="Calibri" panose="020F0502020204030204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5400000">
              <a:off x="2904" y="2329"/>
              <a:ext cx="1311" cy="2070"/>
            </a:xfrm>
            <a:custGeom>
              <a:avLst/>
              <a:gdLst>
                <a:gd name="connsiteX0" fmla="*/ 0 w 2118"/>
                <a:gd name="connsiteY0" fmla="*/ 2118 h 2118"/>
                <a:gd name="connsiteX1" fmla="*/ 0 w 2118"/>
                <a:gd name="connsiteY1" fmla="*/ 0 h 2118"/>
                <a:gd name="connsiteX2" fmla="*/ 461 w 2118"/>
                <a:gd name="connsiteY2" fmla="*/ 1691 h 2118"/>
                <a:gd name="connsiteX3" fmla="*/ 2118 w 2118"/>
                <a:gd name="connsiteY3" fmla="*/ 2118 h 2118"/>
                <a:gd name="connsiteX4" fmla="*/ 0 w 2118"/>
                <a:gd name="connsiteY4" fmla="*/ 2118 h 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8" h="2118">
                  <a:moveTo>
                    <a:pt x="0" y="2118"/>
                  </a:moveTo>
                  <a:lnTo>
                    <a:pt x="0" y="0"/>
                  </a:lnTo>
                  <a:lnTo>
                    <a:pt x="461" y="1691"/>
                  </a:lnTo>
                  <a:lnTo>
                    <a:pt x="2118" y="2118"/>
                  </a:lnTo>
                  <a:lnTo>
                    <a:pt x="0" y="2118"/>
                  </a:lnTo>
                  <a:close/>
                </a:path>
              </a:pathLst>
            </a:custGeom>
            <a:solidFill>
              <a:srgbClr val="466366"/>
            </a:solidFill>
            <a:ln>
              <a:solidFill>
                <a:srgbClr val="466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5400000" flipH="1" flipV="1">
              <a:off x="15017" y="6236"/>
              <a:ext cx="1311" cy="2070"/>
            </a:xfrm>
            <a:custGeom>
              <a:avLst/>
              <a:gdLst>
                <a:gd name="connsiteX0" fmla="*/ 0 w 2118"/>
                <a:gd name="connsiteY0" fmla="*/ 2118 h 2118"/>
                <a:gd name="connsiteX1" fmla="*/ 0 w 2118"/>
                <a:gd name="connsiteY1" fmla="*/ 0 h 2118"/>
                <a:gd name="connsiteX2" fmla="*/ 461 w 2118"/>
                <a:gd name="connsiteY2" fmla="*/ 1691 h 2118"/>
                <a:gd name="connsiteX3" fmla="*/ 2118 w 2118"/>
                <a:gd name="connsiteY3" fmla="*/ 2118 h 2118"/>
                <a:gd name="connsiteX4" fmla="*/ 0 w 2118"/>
                <a:gd name="connsiteY4" fmla="*/ 2118 h 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8" h="2118">
                  <a:moveTo>
                    <a:pt x="0" y="2118"/>
                  </a:moveTo>
                  <a:lnTo>
                    <a:pt x="0" y="0"/>
                  </a:lnTo>
                  <a:lnTo>
                    <a:pt x="461" y="1691"/>
                  </a:lnTo>
                  <a:lnTo>
                    <a:pt x="2118" y="2118"/>
                  </a:lnTo>
                  <a:lnTo>
                    <a:pt x="0" y="2118"/>
                  </a:lnTo>
                  <a:close/>
                </a:path>
              </a:pathLst>
            </a:custGeom>
            <a:solidFill>
              <a:srgbClr val="466366"/>
            </a:solidFill>
            <a:ln>
              <a:solidFill>
                <a:srgbClr val="466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文本框 4"/>
          <p:cNvSpPr txBox="1"/>
          <p:nvPr/>
        </p:nvSpPr>
        <p:spPr>
          <a:xfrm>
            <a:off x="945356" y="729615"/>
            <a:ext cx="7247573" cy="24679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zh-CN" altLang="en-US" sz="2400" b="1" dirty="0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到了夏天，黄昏后，我躺在坑边场院的地上，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数天上的星星</a:t>
            </a:r>
            <a:r>
              <a:rPr lang="zh-CN" altLang="en-US" sz="2400" b="1" dirty="0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。有时候在古柳下面点起篝火，然后上树一摇，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成群的知了飞落下来，比白天用嚼烂的麦粒去粘要容易得多</a:t>
            </a:r>
            <a:r>
              <a:rPr lang="zh-CN" altLang="en-US" sz="2400" b="1" dirty="0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。我天天晚上乐此不疲，天天盼望黄昏早点来临。</a:t>
            </a:r>
            <a:endParaRPr lang="zh-CN" altLang="en-US" sz="2400" b="1" dirty="0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3368" y="3237547"/>
            <a:ext cx="8572024" cy="1652783"/>
            <a:chOff x="574" y="7821"/>
            <a:chExt cx="17999" cy="2463"/>
          </a:xfrm>
        </p:grpSpPr>
        <p:sp>
          <p:nvSpPr>
            <p:cNvPr id="11" name="矩形 10"/>
            <p:cNvSpPr/>
            <p:nvPr/>
          </p:nvSpPr>
          <p:spPr>
            <a:xfrm>
              <a:off x="574" y="7821"/>
              <a:ext cx="17999" cy="2463"/>
            </a:xfrm>
            <a:prstGeom prst="rect">
              <a:avLst/>
            </a:prstGeom>
            <a:solidFill>
              <a:srgbClr val="46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93" y="7984"/>
              <a:ext cx="14400" cy="2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en-US" altLang="zh-CN" sz="2100">
                  <a:solidFill>
                    <a:schemeClr val="bg1"/>
                  </a:solidFill>
                </a:rPr>
                <a:t>       </a:t>
              </a:r>
              <a:r>
                <a:rPr lang="zh-CN" altLang="en-US" sz="2100">
                  <a:solidFill>
                    <a:schemeClr val="bg1"/>
                  </a:solidFill>
                </a:rPr>
                <a:t>数星星、捉知了的儿时趣事，正是</a:t>
              </a:r>
              <a:r>
                <a:rPr lang="en-US" altLang="zh-CN" sz="2100">
                  <a:solidFill>
                    <a:schemeClr val="bg1"/>
                  </a:solidFill>
                </a:rPr>
                <a:t>“</a:t>
              </a:r>
              <a:r>
                <a:rPr lang="zh-CN" altLang="en-US" sz="2100">
                  <a:solidFill>
                    <a:schemeClr val="bg1"/>
                  </a:solidFill>
                </a:rPr>
                <a:t>我</a:t>
              </a:r>
              <a:r>
                <a:rPr lang="en-US" altLang="zh-CN" sz="2100">
                  <a:solidFill>
                    <a:schemeClr val="bg1"/>
                  </a:solidFill>
                </a:rPr>
                <a:t>”</a:t>
              </a:r>
              <a:r>
                <a:rPr lang="zh-CN" altLang="en-US" sz="2100">
                  <a:solidFill>
                    <a:schemeClr val="bg1"/>
                  </a:solidFill>
                </a:rPr>
                <a:t>记忆中在故乡的乐趣。童年生活充满快乐，令人留恋，同时也容易让人想念带给自己快乐童年的故乡。</a:t>
              </a:r>
              <a:endParaRPr lang="zh-CN" altLang="en-US" sz="21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文本框 4"/>
          <p:cNvSpPr txBox="1"/>
          <p:nvPr/>
        </p:nvSpPr>
        <p:spPr>
          <a:xfrm>
            <a:off x="825341" y="686753"/>
            <a:ext cx="6209348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 b="1" dirty="0">
                <a:solidFill>
                  <a:srgbClr val="45636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到了更晚的时候，我走到坑边，抬头看到晴空一轮明月，清光四溢，与水里的那个月亮相映成趣。我当时虽然还不懂什么叫诗兴，可觉得心中油然有什么东西在萌动。有时候在坑边玩很久，才回家睡觉。在梦中见到两个月亮叠在一起，清光更加晶莹澄澈。</a:t>
            </a:r>
            <a:endParaRPr lang="zh-CN" altLang="en-US" sz="2400" b="1" dirty="0">
              <a:solidFill>
                <a:srgbClr val="456365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66134" y="1409224"/>
            <a:ext cx="1212533" cy="432435"/>
            <a:chOff x="2354" y="7396"/>
            <a:chExt cx="3593" cy="908"/>
          </a:xfrm>
        </p:grpSpPr>
        <p:sp>
          <p:nvSpPr>
            <p:cNvPr id="40" name="圆角矩形 39"/>
            <p:cNvSpPr/>
            <p:nvPr/>
          </p:nvSpPr>
          <p:spPr>
            <a:xfrm>
              <a:off x="2354" y="7396"/>
              <a:ext cx="3565" cy="9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1A5A7"/>
                </a:gs>
                <a:gs pos="46000">
                  <a:srgbClr val="5E8588"/>
                </a:gs>
                <a:gs pos="96000">
                  <a:srgbClr val="5E8588"/>
                </a:gs>
                <a:gs pos="75000">
                  <a:srgbClr val="8DAEB0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effectLst>
              <a:innerShdw blurRad="241300" dist="50800" dir="18900000">
                <a:prstClr val="black">
                  <a:alpha val="10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622" y="7431"/>
              <a:ext cx="3325" cy="8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15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看月亮</a:t>
              </a:r>
              <a:endParaRPr lang="zh-CN" altLang="en-US" sz="2100" b="1" spc="15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66134" y="2305526"/>
            <a:ext cx="1212533" cy="432435"/>
            <a:chOff x="2354" y="7396"/>
            <a:chExt cx="3593" cy="908"/>
          </a:xfrm>
        </p:grpSpPr>
        <p:sp>
          <p:nvSpPr>
            <p:cNvPr id="5" name="圆角矩形 4"/>
            <p:cNvSpPr/>
            <p:nvPr/>
          </p:nvSpPr>
          <p:spPr>
            <a:xfrm>
              <a:off x="2354" y="7396"/>
              <a:ext cx="3565" cy="9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1A5A7"/>
                </a:gs>
                <a:gs pos="46000">
                  <a:srgbClr val="5E8588"/>
                </a:gs>
                <a:gs pos="96000">
                  <a:srgbClr val="5E8588"/>
                </a:gs>
                <a:gs pos="75000">
                  <a:srgbClr val="8DAEB0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effectLst>
              <a:innerShdw blurRad="241300" dist="50800" dir="18900000">
                <a:prstClr val="black">
                  <a:alpha val="10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622" y="7431"/>
              <a:ext cx="3325" cy="8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15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梦月亮</a:t>
              </a:r>
              <a:endParaRPr lang="zh-CN" altLang="en-US" sz="2100" b="1" spc="15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0984" y="3612833"/>
            <a:ext cx="8572024" cy="1272064"/>
            <a:chOff x="574" y="8380"/>
            <a:chExt cx="17999" cy="1896"/>
          </a:xfrm>
        </p:grpSpPr>
        <p:sp>
          <p:nvSpPr>
            <p:cNvPr id="11" name="矩形 10"/>
            <p:cNvSpPr/>
            <p:nvPr/>
          </p:nvSpPr>
          <p:spPr>
            <a:xfrm>
              <a:off x="574" y="8380"/>
              <a:ext cx="17999" cy="1896"/>
            </a:xfrm>
            <a:prstGeom prst="rect">
              <a:avLst/>
            </a:prstGeom>
            <a:solidFill>
              <a:srgbClr val="46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946" y="8569"/>
              <a:ext cx="15037" cy="1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en-US" altLang="zh-CN" sz="2100">
                  <a:solidFill>
                    <a:schemeClr val="bg1"/>
                  </a:solidFill>
                </a:rPr>
                <a:t>       </a:t>
              </a:r>
              <a:r>
                <a:rPr lang="zh-CN" altLang="en-US" sz="2100">
                  <a:solidFill>
                    <a:schemeClr val="bg1"/>
                  </a:solidFill>
                </a:rPr>
                <a:t>故乡的明月让一个连诗兴都不懂的孩子有了心灵的触动，反映出故乡月亮的美以及</a:t>
              </a:r>
              <a:r>
                <a:rPr lang="en-US" altLang="zh-CN" sz="2100">
                  <a:solidFill>
                    <a:schemeClr val="bg1"/>
                  </a:solidFill>
                </a:rPr>
                <a:t>“</a:t>
              </a:r>
              <a:r>
                <a:rPr lang="zh-CN" altLang="en-US" sz="2100">
                  <a:solidFill>
                    <a:schemeClr val="bg1"/>
                  </a:solidFill>
                </a:rPr>
                <a:t>我</a:t>
              </a:r>
              <a:r>
                <a:rPr lang="en-US" altLang="zh-CN" sz="2100">
                  <a:solidFill>
                    <a:schemeClr val="bg1"/>
                  </a:solidFill>
                </a:rPr>
                <a:t>”</a:t>
              </a:r>
              <a:r>
                <a:rPr lang="zh-CN" altLang="en-US" sz="2100">
                  <a:solidFill>
                    <a:schemeClr val="bg1"/>
                  </a:solidFill>
                </a:rPr>
                <a:t>对故乡月亮的喜爱。</a:t>
              </a:r>
              <a:endParaRPr lang="zh-CN" altLang="en-US" sz="21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3997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合作探究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161573" y="1020128"/>
            <a:ext cx="6866573" cy="10282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作者要写的是故乡的月，为什么又写童年趣事？这是不是多余？</a:t>
            </a:r>
            <a:endParaRPr lang="zh-CN" altLang="en-US" sz="2400" dirty="0">
              <a:solidFill>
                <a:srgbClr val="45636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42098" y="2213610"/>
            <a:ext cx="6537484" cy="2320766"/>
            <a:chOff x="3238" y="4648"/>
            <a:chExt cx="13727" cy="4873"/>
          </a:xfrm>
        </p:grpSpPr>
        <p:sp>
          <p:nvSpPr>
            <p:cNvPr id="5" name="文本框 4"/>
            <p:cNvSpPr txBox="1"/>
            <p:nvPr/>
          </p:nvSpPr>
          <p:spPr>
            <a:xfrm>
              <a:off x="3880" y="4791"/>
              <a:ext cx="12420" cy="46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不多余。作者虽早年离家，但对故乡的记忆颇深，那些童年趣事都深深地留在他的记忆中。而这些趣事，都是围绕着月亮来写的，都跟月亮有关。因此这样写不仅不多余，反而更能表现作者对故乡的思念之情。</a:t>
              </a:r>
              <a:endPara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38" y="4648"/>
              <a:ext cx="13727" cy="4873"/>
            </a:xfrm>
            <a:prstGeom prst="rect">
              <a:avLst/>
            </a:prstGeom>
            <a:noFill/>
            <a:ln w="19050">
              <a:solidFill>
                <a:srgbClr val="46636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8608" y="257175"/>
            <a:ext cx="8566785" cy="4629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50645" y="1858328"/>
            <a:ext cx="6434138" cy="11025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40000"/>
              </a:lnSpc>
            </a:pPr>
            <a:r>
              <a:rPr lang="en-US" altLang="zh-CN" sz="2400">
                <a:solidFill>
                  <a:srgbClr val="456365"/>
                </a:solidFill>
              </a:rPr>
              <a:t>       </a:t>
            </a:r>
            <a:r>
              <a:rPr lang="zh-CN" altLang="en-US" sz="2400">
                <a:solidFill>
                  <a:srgbClr val="456365"/>
                </a:solidFill>
              </a:rPr>
              <a:t>有感情的朗读课文第</a:t>
            </a:r>
            <a:r>
              <a:rPr lang="en-US" altLang="zh-CN" sz="2400">
                <a:solidFill>
                  <a:srgbClr val="456365"/>
                </a:solidFill>
              </a:rPr>
              <a:t>2～4</a:t>
            </a:r>
            <a:r>
              <a:rPr lang="zh-CN" altLang="en-US" sz="2400">
                <a:solidFill>
                  <a:srgbClr val="456365"/>
                </a:solidFill>
              </a:rPr>
              <a:t>自然段，读出作者童年生活的美好与快乐。</a:t>
            </a:r>
            <a:endParaRPr lang="zh-CN" altLang="en-US" sz="2400">
              <a:solidFill>
                <a:srgbClr val="45636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4011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自主探究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202532" y="1320165"/>
            <a:ext cx="6754654" cy="2485073"/>
            <a:chOff x="2525" y="2708"/>
            <a:chExt cx="14183" cy="5218"/>
          </a:xfrm>
        </p:grpSpPr>
        <p:sp>
          <p:nvSpPr>
            <p:cNvPr id="8" name="文本框 7"/>
            <p:cNvSpPr txBox="1"/>
            <p:nvPr/>
          </p:nvSpPr>
          <p:spPr>
            <a:xfrm>
              <a:off x="3550" y="3263"/>
              <a:ext cx="12348" cy="36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 defTabSz="3429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400" dirty="0">
                  <a:solidFill>
                    <a:srgbClr val="466366"/>
                  </a:solidFill>
                  <a:sym typeface="Calibri" panose="020F0502020204030204"/>
                </a:rPr>
                <a:t>       </a:t>
              </a:r>
              <a:r>
                <a:rPr sz="2400" dirty="0">
                  <a:solidFill>
                    <a:srgbClr val="466366"/>
                  </a:solidFill>
                  <a:sym typeface="Calibri" panose="020F0502020204030204"/>
                </a:rPr>
                <a:t>默读第</a:t>
              </a:r>
              <a:r>
                <a:rPr lang="en-US" sz="2400" dirty="0">
                  <a:solidFill>
                    <a:srgbClr val="466366"/>
                  </a:solidFill>
                  <a:sym typeface="Calibri" panose="020F0502020204030204"/>
                </a:rPr>
                <a:t>5</a:t>
              </a:r>
              <a:r>
                <a:rPr sz="2400" dirty="0">
                  <a:solidFill>
                    <a:srgbClr val="466366"/>
                  </a:solidFill>
                  <a:sym typeface="Calibri" panose="020F0502020204030204"/>
                </a:rPr>
                <a:t>～</a:t>
              </a:r>
              <a:r>
                <a:rPr lang="en-US" sz="2400" dirty="0">
                  <a:solidFill>
                    <a:srgbClr val="466366"/>
                  </a:solidFill>
                  <a:sym typeface="Calibri" panose="020F0502020204030204"/>
                </a:rPr>
                <a:t>6</a:t>
              </a:r>
              <a:r>
                <a:rPr sz="2400" dirty="0">
                  <a:solidFill>
                    <a:srgbClr val="466366"/>
                  </a:solidFill>
                  <a:sym typeface="Calibri" panose="020F0502020204030204"/>
                </a:rPr>
                <a:t>自然段，想一想：</a:t>
              </a:r>
              <a:r>
                <a:rPr lang="zh-CN" altLang="en-US" sz="2400" dirty="0">
                  <a:solidFill>
                    <a:srgbClr val="466366"/>
                  </a:solidFill>
                  <a:sym typeface="Calibri" panose="020F0502020204030204"/>
                </a:rPr>
                <a:t>这两个自然段在内容上有什么特点？作者先写了什么？后写了什么？这样写有什么好处？</a:t>
              </a:r>
              <a:r>
                <a:rPr lang="en-US" sz="2400" dirty="0">
                  <a:solidFill>
                    <a:srgbClr val="466366"/>
                  </a:solidFill>
                  <a:sym typeface="Calibri" panose="020F0502020204030204"/>
                </a:rPr>
                <a:t>   </a:t>
              </a:r>
              <a:endParaRPr lang="en-US" sz="2400" dirty="0">
                <a:solidFill>
                  <a:srgbClr val="466366"/>
                </a:solidFill>
                <a:sym typeface="Calibri" panose="020F0502020204030204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5400000">
              <a:off x="2904" y="2329"/>
              <a:ext cx="1311" cy="2070"/>
            </a:xfrm>
            <a:custGeom>
              <a:avLst/>
              <a:gdLst>
                <a:gd name="connsiteX0" fmla="*/ 0 w 2118"/>
                <a:gd name="connsiteY0" fmla="*/ 2118 h 2118"/>
                <a:gd name="connsiteX1" fmla="*/ 0 w 2118"/>
                <a:gd name="connsiteY1" fmla="*/ 0 h 2118"/>
                <a:gd name="connsiteX2" fmla="*/ 461 w 2118"/>
                <a:gd name="connsiteY2" fmla="*/ 1691 h 2118"/>
                <a:gd name="connsiteX3" fmla="*/ 2118 w 2118"/>
                <a:gd name="connsiteY3" fmla="*/ 2118 h 2118"/>
                <a:gd name="connsiteX4" fmla="*/ 0 w 2118"/>
                <a:gd name="connsiteY4" fmla="*/ 2118 h 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8" h="2118">
                  <a:moveTo>
                    <a:pt x="0" y="2118"/>
                  </a:moveTo>
                  <a:lnTo>
                    <a:pt x="0" y="0"/>
                  </a:lnTo>
                  <a:lnTo>
                    <a:pt x="461" y="1691"/>
                  </a:lnTo>
                  <a:lnTo>
                    <a:pt x="2118" y="2118"/>
                  </a:lnTo>
                  <a:lnTo>
                    <a:pt x="0" y="2118"/>
                  </a:lnTo>
                  <a:close/>
                </a:path>
              </a:pathLst>
            </a:custGeom>
            <a:solidFill>
              <a:srgbClr val="466366"/>
            </a:solidFill>
            <a:ln>
              <a:solidFill>
                <a:srgbClr val="466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5400000" flipH="1" flipV="1">
              <a:off x="15017" y="6236"/>
              <a:ext cx="1311" cy="2070"/>
            </a:xfrm>
            <a:custGeom>
              <a:avLst/>
              <a:gdLst>
                <a:gd name="connsiteX0" fmla="*/ 0 w 2118"/>
                <a:gd name="connsiteY0" fmla="*/ 2118 h 2118"/>
                <a:gd name="connsiteX1" fmla="*/ 0 w 2118"/>
                <a:gd name="connsiteY1" fmla="*/ 0 h 2118"/>
                <a:gd name="connsiteX2" fmla="*/ 461 w 2118"/>
                <a:gd name="connsiteY2" fmla="*/ 1691 h 2118"/>
                <a:gd name="connsiteX3" fmla="*/ 2118 w 2118"/>
                <a:gd name="connsiteY3" fmla="*/ 2118 h 2118"/>
                <a:gd name="connsiteX4" fmla="*/ 0 w 2118"/>
                <a:gd name="connsiteY4" fmla="*/ 2118 h 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8" h="2118">
                  <a:moveTo>
                    <a:pt x="0" y="2118"/>
                  </a:moveTo>
                  <a:lnTo>
                    <a:pt x="0" y="0"/>
                  </a:lnTo>
                  <a:lnTo>
                    <a:pt x="461" y="1691"/>
                  </a:lnTo>
                  <a:lnTo>
                    <a:pt x="2118" y="2118"/>
                  </a:lnTo>
                  <a:lnTo>
                    <a:pt x="0" y="2118"/>
                  </a:lnTo>
                  <a:close/>
                </a:path>
              </a:pathLst>
            </a:custGeom>
            <a:solidFill>
              <a:srgbClr val="466366"/>
            </a:solidFill>
            <a:ln>
              <a:solidFill>
                <a:srgbClr val="466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44391" y="766762"/>
            <a:ext cx="7254240" cy="3407093"/>
            <a:chOff x="1773" y="1610"/>
            <a:chExt cx="15232" cy="6239"/>
          </a:xfrm>
        </p:grpSpPr>
        <p:sp>
          <p:nvSpPr>
            <p:cNvPr id="10" name="任意多边形 9"/>
            <p:cNvSpPr/>
            <p:nvPr/>
          </p:nvSpPr>
          <p:spPr>
            <a:xfrm>
              <a:off x="1773" y="2127"/>
              <a:ext cx="14829" cy="5723"/>
            </a:xfrm>
            <a:custGeom>
              <a:avLst/>
              <a:gdLst>
                <a:gd name="connsiteX0" fmla="*/ 0 w 14555"/>
                <a:gd name="connsiteY0" fmla="*/ 0 h 3620"/>
                <a:gd name="connsiteX1" fmla="*/ 7298 w 14555"/>
                <a:gd name="connsiteY1" fmla="*/ 204 h 3620"/>
                <a:gd name="connsiteX2" fmla="*/ 14248 w 14555"/>
                <a:gd name="connsiteY2" fmla="*/ 119 h 3620"/>
                <a:gd name="connsiteX3" fmla="*/ 14555 w 14555"/>
                <a:gd name="connsiteY3" fmla="*/ 3620 h 3620"/>
                <a:gd name="connsiteX4" fmla="*/ 7204 w 14555"/>
                <a:gd name="connsiteY4" fmla="*/ 3289 h 3620"/>
                <a:gd name="connsiteX5" fmla="*/ 660 w 14555"/>
                <a:gd name="connsiteY5" fmla="*/ 3368 h 3620"/>
                <a:gd name="connsiteX6" fmla="*/ 464 w 14555"/>
                <a:gd name="connsiteY6" fmla="*/ 1714 h 3620"/>
                <a:gd name="connsiteX7" fmla="*/ 0 w 14555"/>
                <a:gd name="connsiteY7" fmla="*/ 0 h 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54" h="3620">
                  <a:moveTo>
                    <a:pt x="0" y="0"/>
                  </a:moveTo>
                  <a:lnTo>
                    <a:pt x="7298" y="204"/>
                  </a:lnTo>
                  <a:lnTo>
                    <a:pt x="14248" y="119"/>
                  </a:lnTo>
                  <a:lnTo>
                    <a:pt x="14555" y="3620"/>
                  </a:lnTo>
                  <a:lnTo>
                    <a:pt x="7204" y="3289"/>
                  </a:lnTo>
                  <a:lnTo>
                    <a:pt x="660" y="3368"/>
                  </a:lnTo>
                  <a:lnTo>
                    <a:pt x="464" y="1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466366"/>
              </a:solidFill>
            </a:ln>
            <a:effectLst>
              <a:innerShdw blurRad="469900" dist="50800" dir="10800000">
                <a:srgbClr val="3D5657">
                  <a:alpha val="1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177" y="1610"/>
              <a:ext cx="14829" cy="5723"/>
            </a:xfrm>
            <a:custGeom>
              <a:avLst/>
              <a:gdLst>
                <a:gd name="connsiteX0" fmla="*/ 0 w 14555"/>
                <a:gd name="connsiteY0" fmla="*/ 0 h 3620"/>
                <a:gd name="connsiteX1" fmla="*/ 7298 w 14555"/>
                <a:gd name="connsiteY1" fmla="*/ 204 h 3620"/>
                <a:gd name="connsiteX2" fmla="*/ 14248 w 14555"/>
                <a:gd name="connsiteY2" fmla="*/ 119 h 3620"/>
                <a:gd name="connsiteX3" fmla="*/ 14156 w 14555"/>
                <a:gd name="connsiteY3" fmla="*/ 1810 h 3620"/>
                <a:gd name="connsiteX4" fmla="*/ 14555 w 14555"/>
                <a:gd name="connsiteY4" fmla="*/ 3620 h 3620"/>
                <a:gd name="connsiteX5" fmla="*/ 7204 w 14555"/>
                <a:gd name="connsiteY5" fmla="*/ 3289 h 3620"/>
                <a:gd name="connsiteX6" fmla="*/ 660 w 14555"/>
                <a:gd name="connsiteY6" fmla="*/ 3368 h 3620"/>
                <a:gd name="connsiteX7" fmla="*/ 0 w 14555"/>
                <a:gd name="connsiteY7" fmla="*/ 0 h 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54" h="3620">
                  <a:moveTo>
                    <a:pt x="0" y="0"/>
                  </a:moveTo>
                  <a:lnTo>
                    <a:pt x="7298" y="204"/>
                  </a:lnTo>
                  <a:lnTo>
                    <a:pt x="14248" y="119"/>
                  </a:lnTo>
                  <a:lnTo>
                    <a:pt x="14156" y="1810"/>
                  </a:lnTo>
                  <a:lnTo>
                    <a:pt x="14555" y="3620"/>
                  </a:lnTo>
                  <a:lnTo>
                    <a:pt x="7204" y="3289"/>
                  </a:lnTo>
                  <a:lnTo>
                    <a:pt x="660" y="3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466366"/>
              </a:solidFill>
            </a:ln>
            <a:effectLst>
              <a:outerShdw blurRad="50800" dist="38100" dir="8100000" algn="tr" rotWithShape="0">
                <a:srgbClr val="3D5657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15265" y="1878330"/>
            <a:ext cx="1824990" cy="35775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30718" y="1162050"/>
            <a:ext cx="5446395" cy="21364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sz="2400" dirty="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       </a:t>
            </a:r>
            <a:r>
              <a:rPr lang="zh-CN" altLang="en-US" sz="2400" dirty="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这两个自然段中，</a:t>
            </a:r>
            <a:r>
              <a:rPr sz="2400" dirty="0" err="1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作者</a:t>
            </a:r>
            <a:r>
              <a:rPr lang="zh-CN" altLang="en-US" sz="2400" dirty="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分别</a:t>
            </a:r>
            <a:r>
              <a:rPr sz="2400" dirty="0" err="1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先写了自己在异乡看月亮的感受，再写自己对故乡月亮的感情。这样对比，衬托出了故乡月亮在作者心中的地位</a:t>
            </a:r>
            <a:r>
              <a:rPr sz="2400" dirty="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。</a:t>
            </a:r>
            <a:endParaRPr sz="2400" dirty="0">
              <a:solidFill>
                <a:srgbClr val="456365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文本框 4"/>
          <p:cNvSpPr txBox="1"/>
          <p:nvPr/>
        </p:nvSpPr>
        <p:spPr>
          <a:xfrm>
            <a:off x="911066" y="932498"/>
            <a:ext cx="7247573" cy="19883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400" b="1">
                <a:solidFill>
                  <a:srgbClr val="3A6E7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在这期间，我曾到过将近三十个国家，看到过许许多多的月亮。在风光旖旎的瑞士莱芒湖上，在无边无垠</a:t>
            </a:r>
            <a:r>
              <a:rPr lang="zh-CN" altLang="en-US" sz="2400" b="1" spc="75">
                <a:solidFill>
                  <a:srgbClr val="3A6E7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的非洲大沙漠中，在碧波万顷的大海中，</a:t>
            </a:r>
            <a:r>
              <a:rPr lang="zh-CN" altLang="en-US" sz="2400" b="1">
                <a:solidFill>
                  <a:srgbClr val="3A6E7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在巍峨雄奇的高山上，我都看到过月亮。</a:t>
            </a:r>
            <a:endParaRPr lang="zh-CN" altLang="en-US" sz="2400" b="1">
              <a:solidFill>
                <a:srgbClr val="3A6E78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3368" y="3237547"/>
            <a:ext cx="8572024" cy="1652783"/>
            <a:chOff x="574" y="7821"/>
            <a:chExt cx="17999" cy="2463"/>
          </a:xfrm>
        </p:grpSpPr>
        <p:sp>
          <p:nvSpPr>
            <p:cNvPr id="11" name="矩形 10"/>
            <p:cNvSpPr/>
            <p:nvPr/>
          </p:nvSpPr>
          <p:spPr>
            <a:xfrm>
              <a:off x="574" y="7821"/>
              <a:ext cx="17999" cy="2463"/>
            </a:xfrm>
            <a:prstGeom prst="rect">
              <a:avLst/>
            </a:prstGeom>
            <a:solidFill>
              <a:srgbClr val="46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93" y="8252"/>
              <a:ext cx="14400" cy="1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40000"/>
                </a:lnSpc>
              </a:pPr>
              <a:r>
                <a:rPr lang="en-US" altLang="zh-CN" sz="2100">
                  <a:solidFill>
                    <a:schemeClr val="bg1"/>
                  </a:solidFill>
                </a:rPr>
                <a:t>       </a:t>
              </a:r>
              <a:r>
                <a:rPr lang="zh-CN" altLang="en-US" sz="2100">
                  <a:solidFill>
                    <a:schemeClr val="bg1"/>
                  </a:solidFill>
                </a:rPr>
                <a:t>作者运用排比的手法，列举湖上、大沙漠中、大海中、高山上等不同的地方，说明</a:t>
              </a:r>
              <a:r>
                <a:rPr lang="en-US" altLang="zh-CN" sz="2100">
                  <a:solidFill>
                    <a:schemeClr val="bg1"/>
                  </a:solidFill>
                </a:rPr>
                <a:t>“</a:t>
              </a:r>
              <a:r>
                <a:rPr lang="zh-CN" altLang="en-US" sz="2100">
                  <a:solidFill>
                    <a:schemeClr val="bg1"/>
                  </a:solidFill>
                </a:rPr>
                <a:t>我</a:t>
              </a:r>
              <a:r>
                <a:rPr lang="en-US" altLang="zh-CN" sz="2100">
                  <a:solidFill>
                    <a:schemeClr val="bg1"/>
                  </a:solidFill>
                </a:rPr>
                <a:t>”</a:t>
              </a:r>
              <a:r>
                <a:rPr lang="zh-CN" altLang="en-US" sz="2100">
                  <a:solidFill>
                    <a:schemeClr val="bg1"/>
                  </a:solidFill>
                </a:rPr>
                <a:t>见到过很多地方的月亮。</a:t>
              </a:r>
              <a:endParaRPr lang="zh-CN" altLang="en-US" sz="21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-56198"/>
            <a:ext cx="9144000" cy="5229225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3634740" y="-71914"/>
            <a:ext cx="5547360" cy="5280184"/>
          </a:xfrm>
          <a:custGeom>
            <a:avLst/>
            <a:gdLst>
              <a:gd name="connisteX0" fmla="*/ 0 w 7396480"/>
              <a:gd name="connsiteY0" fmla="*/ 7040245 h 7040245"/>
              <a:gd name="connisteX1" fmla="*/ 7396480 w 7396480"/>
              <a:gd name="connsiteY1" fmla="*/ 7040245 h 7040245"/>
              <a:gd name="connisteX2" fmla="*/ 7396480 w 7396480"/>
              <a:gd name="connsiteY2" fmla="*/ 0 h 7040245"/>
              <a:gd name="connisteX3" fmla="*/ 1869440 w 7396480"/>
              <a:gd name="connsiteY3" fmla="*/ 0 h 7040245"/>
              <a:gd name="connisteX4" fmla="*/ 0 w 7396480"/>
              <a:gd name="connsiteY4" fmla="*/ 7040245 h 70402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7396480" h="7040245">
                <a:moveTo>
                  <a:pt x="0" y="7040245"/>
                </a:moveTo>
                <a:lnTo>
                  <a:pt x="7396480" y="7040245"/>
                </a:lnTo>
                <a:lnTo>
                  <a:pt x="7396480" y="0"/>
                </a:lnTo>
                <a:lnTo>
                  <a:pt x="1869440" y="0"/>
                </a:lnTo>
                <a:lnTo>
                  <a:pt x="0" y="7040245"/>
                </a:lnTo>
                <a:close/>
              </a:path>
            </a:pathLst>
          </a:custGeom>
          <a:solidFill>
            <a:srgbClr val="46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02531" y="1075373"/>
            <a:ext cx="3536156" cy="23535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zh-CN" altLang="en-US" sz="1800" b="1" dirty="0">
                <a:solidFill>
                  <a:schemeClr val="bg1"/>
                </a:solidFill>
                <a:cs typeface="+mn-lt"/>
              </a:rPr>
              <a:t>课时目标：</a:t>
            </a:r>
            <a:endParaRPr lang="zh-CN" altLang="en-US" sz="1800" b="1" dirty="0">
              <a:solidFill>
                <a:schemeClr val="bg1"/>
              </a:solidFill>
              <a:cs typeface="+mn-lt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1800" dirty="0">
                <a:solidFill>
                  <a:schemeClr val="bg1"/>
                </a:solidFill>
                <a:cs typeface="+mn-lt"/>
              </a:rPr>
              <a:t>1.</a:t>
            </a:r>
            <a:r>
              <a:rPr sz="1800" dirty="0">
                <a:solidFill>
                  <a:schemeClr val="bg1"/>
                </a:solidFill>
                <a:cs typeface="+mn-lt"/>
              </a:rPr>
              <a:t>会认</a:t>
            </a:r>
            <a:r>
              <a:rPr lang="en-US" sz="1800" dirty="0">
                <a:solidFill>
                  <a:schemeClr val="bg1"/>
                </a:solidFill>
                <a:cs typeface="+mn-lt"/>
              </a:rPr>
              <a:t>“</a:t>
            </a:r>
            <a:r>
              <a:rPr lang="zh-CN" altLang="en-US" sz="1800" dirty="0">
                <a:solidFill>
                  <a:schemeClr val="bg1"/>
                </a:solidFill>
                <a:cs typeface="+mn-lt"/>
              </a:rPr>
              <a:t>徘、徊</a:t>
            </a:r>
            <a:r>
              <a:rPr lang="en-US" sz="1800" dirty="0">
                <a:solidFill>
                  <a:schemeClr val="bg1"/>
                </a:solidFill>
                <a:cs typeface="+mn-lt"/>
              </a:rPr>
              <a:t>”</a:t>
            </a:r>
            <a:r>
              <a:rPr lang="zh-CN" altLang="en-US" sz="1800" dirty="0">
                <a:solidFill>
                  <a:schemeClr val="bg1"/>
                </a:solidFill>
                <a:cs typeface="+mn-lt"/>
              </a:rPr>
              <a:t>等</a:t>
            </a:r>
            <a:r>
              <a:rPr lang="en-US" altLang="zh-CN" sz="1800" dirty="0">
                <a:solidFill>
                  <a:schemeClr val="bg1"/>
                </a:solidFill>
                <a:cs typeface="+mn-lt"/>
              </a:rPr>
              <a:t>15</a:t>
            </a:r>
            <a:r>
              <a:rPr lang="zh-CN" altLang="en-US" sz="1800" dirty="0">
                <a:solidFill>
                  <a:schemeClr val="bg1"/>
                </a:solidFill>
                <a:cs typeface="+mn-lt"/>
              </a:rPr>
              <a:t>个</a:t>
            </a:r>
            <a:r>
              <a:rPr sz="1800" dirty="0" err="1">
                <a:solidFill>
                  <a:schemeClr val="bg1"/>
                </a:solidFill>
                <a:cs typeface="+mn-lt"/>
              </a:rPr>
              <a:t>生字</a:t>
            </a:r>
            <a:r>
              <a:rPr sz="1800" dirty="0">
                <a:solidFill>
                  <a:schemeClr val="bg1"/>
                </a:solidFill>
                <a:cs typeface="+mn-lt"/>
              </a:rPr>
              <a:t>，</a:t>
            </a:r>
            <a:r>
              <a:rPr lang="zh-CN" altLang="en-US" sz="1800" dirty="0">
                <a:solidFill>
                  <a:schemeClr val="bg1"/>
                </a:solidFill>
                <a:cs typeface="+mn-lt"/>
              </a:rPr>
              <a:t>读准多音字</a:t>
            </a:r>
            <a:r>
              <a:rPr lang="en-US" altLang="zh-CN" sz="1800" dirty="0">
                <a:solidFill>
                  <a:schemeClr val="bg1"/>
                </a:solidFill>
                <a:cs typeface="+mn-lt"/>
              </a:rPr>
              <a:t>“</a:t>
            </a:r>
            <a:r>
              <a:rPr lang="zh-CN" altLang="en-US" sz="1800" dirty="0">
                <a:solidFill>
                  <a:schemeClr val="bg1"/>
                </a:solidFill>
                <a:cs typeface="+mn-lt"/>
              </a:rPr>
              <a:t>燕</a:t>
            </a:r>
            <a:r>
              <a:rPr lang="en-US" altLang="zh-CN" sz="1800" dirty="0">
                <a:solidFill>
                  <a:schemeClr val="bg1"/>
                </a:solidFill>
                <a:cs typeface="+mn-lt"/>
              </a:rPr>
              <a:t>”</a:t>
            </a:r>
            <a:r>
              <a:rPr sz="1800" dirty="0">
                <a:solidFill>
                  <a:schemeClr val="bg1"/>
                </a:solidFill>
                <a:cs typeface="+mn-lt"/>
              </a:rPr>
              <a:t>。</a:t>
            </a:r>
            <a:endParaRPr sz="1800" dirty="0">
              <a:solidFill>
                <a:schemeClr val="bg1"/>
              </a:solidFill>
              <a:cs typeface="+mn-lt"/>
            </a:endParaRPr>
          </a:p>
          <a:p>
            <a:pPr algn="just" fontAlgn="auto">
              <a:lnSpc>
                <a:spcPct val="140000"/>
              </a:lnSpc>
            </a:pPr>
            <a:r>
              <a:rPr lang="en-US" altLang="zh-CN" sz="1800" dirty="0">
                <a:solidFill>
                  <a:schemeClr val="bg1"/>
                </a:solidFill>
                <a:cs typeface="+mn-lt"/>
              </a:rPr>
              <a:t>2.</a:t>
            </a:r>
            <a:r>
              <a:rPr lang="zh-CN" altLang="en-US" sz="1800" dirty="0">
                <a:solidFill>
                  <a:schemeClr val="bg1"/>
                </a:solidFill>
                <a:cs typeface="+mn-lt"/>
              </a:rPr>
              <a:t>默读课文，能说出作者由月亮想到的往事和经历，并能体会作者对故乡深深的怀念之情</a:t>
            </a:r>
            <a:r>
              <a:rPr lang="zh-CN" altLang="en-US" sz="1800" dirty="0" smtClean="0">
                <a:solidFill>
                  <a:schemeClr val="bg1"/>
                </a:solidFill>
                <a:cs typeface="+mn-lt"/>
              </a:rPr>
              <a:t>。</a:t>
            </a:r>
            <a:endParaRPr sz="1800" b="1" dirty="0">
              <a:solidFill>
                <a:schemeClr val="bg1"/>
              </a:solidFill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文本框 4"/>
          <p:cNvSpPr txBox="1"/>
          <p:nvPr/>
        </p:nvSpPr>
        <p:spPr>
          <a:xfrm>
            <a:off x="945356" y="875348"/>
            <a:ext cx="7247573" cy="217217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14000"/>
              </a:lnSpc>
              <a:spcBef>
                <a:spcPts val="300"/>
              </a:spcBef>
            </a:pPr>
            <a:r>
              <a:rPr lang="zh-CN" altLang="en-US" sz="2400" b="1">
                <a:solidFill>
                  <a:srgbClr val="3A6E7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但是，看到它们，我立刻就会想到故乡苇坑上面和水中的那个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小月亮</a:t>
            </a:r>
            <a:r>
              <a:rPr lang="zh-CN" altLang="en-US" sz="2400" b="1">
                <a:solidFill>
                  <a:srgbClr val="3A6E7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。对比之下，我感到这些广阔世界的大月亮，无论如何比不上我那心爱的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小月亮</a:t>
            </a:r>
            <a:r>
              <a:rPr lang="zh-CN" altLang="en-US" sz="2400" b="1">
                <a:solidFill>
                  <a:srgbClr val="3A6E7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。不管我离开故乡多远，我的心立刻就飞回去了。我的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小月亮</a:t>
            </a:r>
            <a:r>
              <a:rPr lang="zh-CN" altLang="en-US" sz="2400" b="1">
                <a:solidFill>
                  <a:srgbClr val="3A6E7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，我永远忘不掉你！</a:t>
            </a:r>
            <a:endParaRPr lang="zh-CN" altLang="en-US" sz="2400" b="1">
              <a:solidFill>
                <a:srgbClr val="3A6E78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3368" y="3237547"/>
            <a:ext cx="8572024" cy="1652783"/>
            <a:chOff x="574" y="7821"/>
            <a:chExt cx="17999" cy="2463"/>
          </a:xfrm>
        </p:grpSpPr>
        <p:sp>
          <p:nvSpPr>
            <p:cNvPr id="11" name="矩形 10"/>
            <p:cNvSpPr/>
            <p:nvPr/>
          </p:nvSpPr>
          <p:spPr>
            <a:xfrm>
              <a:off x="574" y="7821"/>
              <a:ext cx="17999" cy="2463"/>
            </a:xfrm>
            <a:prstGeom prst="rect">
              <a:avLst/>
            </a:prstGeom>
            <a:solidFill>
              <a:srgbClr val="46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93" y="7984"/>
              <a:ext cx="14400" cy="1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en-US" altLang="zh-CN" sz="2100">
                  <a:solidFill>
                    <a:schemeClr val="bg1"/>
                  </a:solidFill>
                </a:rPr>
                <a:t>       </a:t>
              </a:r>
              <a:r>
                <a:rPr lang="zh-CN" altLang="en-US" sz="2100">
                  <a:solidFill>
                    <a:schemeClr val="bg1"/>
                  </a:solidFill>
                </a:rPr>
                <a:t>将我在世界各地看到的月亮与故乡的小月亮对比，点明自己心里还是最爱故乡的那个小月亮。</a:t>
              </a:r>
              <a:endParaRPr lang="zh-CN" altLang="en-US" sz="2100">
                <a:solidFill>
                  <a:schemeClr val="bg1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457" y="9323"/>
              <a:ext cx="14400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en-US" altLang="zh-CN" sz="2100">
                  <a:solidFill>
                    <a:schemeClr val="bg1"/>
                  </a:solidFill>
                </a:rPr>
                <a:t>       </a:t>
              </a:r>
              <a:r>
                <a:rPr lang="zh-CN" altLang="en-US" sz="2100">
                  <a:solidFill>
                    <a:schemeClr val="bg1"/>
                  </a:solidFill>
                </a:rPr>
                <a:t>句中的一个</a:t>
              </a:r>
              <a:r>
                <a:rPr lang="en-US" altLang="zh-CN" sz="2100">
                  <a:solidFill>
                    <a:schemeClr val="bg1"/>
                  </a:solidFill>
                </a:rPr>
                <a:t>“</a:t>
              </a:r>
              <a:r>
                <a:rPr lang="zh-CN" altLang="en-US" sz="2100">
                  <a:solidFill>
                    <a:schemeClr val="bg1"/>
                  </a:solidFill>
                </a:rPr>
                <a:t>飞</a:t>
              </a:r>
              <a:r>
                <a:rPr lang="en-US" altLang="zh-CN" sz="2100">
                  <a:solidFill>
                    <a:schemeClr val="bg1"/>
                  </a:solidFill>
                </a:rPr>
                <a:t>‘</a:t>
              </a:r>
              <a:r>
                <a:rPr lang="zh-CN" altLang="en-US" sz="2100">
                  <a:solidFill>
                    <a:schemeClr val="bg1"/>
                  </a:solidFill>
                </a:rPr>
                <a:t>字，也写出了</a:t>
              </a:r>
              <a:r>
                <a:rPr lang="en-US" altLang="zh-CN" sz="2100">
                  <a:solidFill>
                    <a:schemeClr val="bg1"/>
                  </a:solidFill>
                </a:rPr>
                <a:t>”</a:t>
              </a:r>
              <a:r>
                <a:rPr lang="zh-CN" altLang="en-US" sz="2100">
                  <a:solidFill>
                    <a:schemeClr val="bg1"/>
                  </a:solidFill>
                </a:rPr>
                <a:t>我</a:t>
              </a:r>
              <a:r>
                <a:rPr lang="en-US" altLang="zh-CN" sz="2100">
                  <a:solidFill>
                    <a:schemeClr val="bg1"/>
                  </a:solidFill>
                </a:rPr>
                <a:t>“</a:t>
              </a:r>
              <a:r>
                <a:rPr lang="zh-CN" altLang="en-US" sz="2100">
                  <a:solidFill>
                    <a:schemeClr val="bg1"/>
                  </a:solidFill>
                </a:rPr>
                <a:t>浓郁的思乡之情。</a:t>
              </a:r>
              <a:endParaRPr lang="zh-CN" altLang="en-US" sz="2100">
                <a:solidFill>
                  <a:schemeClr val="bg1"/>
                </a:solidFill>
              </a:endParaRPr>
            </a:p>
          </p:txBody>
        </p:sp>
      </p:grpSp>
      <p:sp>
        <p:nvSpPr>
          <p:cNvPr id="3" name="等腰三角形 2"/>
          <p:cNvSpPr/>
          <p:nvPr/>
        </p:nvSpPr>
        <p:spPr>
          <a:xfrm>
            <a:off x="5076349" y="2605564"/>
            <a:ext cx="182404" cy="13716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3968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合作探究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161573" y="921068"/>
            <a:ext cx="6866573" cy="10282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作者为什么称故乡的月亮为“小月亮”？读到这样的称呼，你有什么感受？</a:t>
            </a:r>
            <a:endParaRPr lang="zh-CN" altLang="en-US" sz="2400" dirty="0">
              <a:solidFill>
                <a:srgbClr val="45636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42098" y="2091691"/>
            <a:ext cx="6537484" cy="2694146"/>
            <a:chOff x="3238" y="4648"/>
            <a:chExt cx="13727" cy="5657"/>
          </a:xfrm>
        </p:grpSpPr>
        <p:sp>
          <p:nvSpPr>
            <p:cNvPr id="5" name="文本框 4"/>
            <p:cNvSpPr txBox="1"/>
            <p:nvPr/>
          </p:nvSpPr>
          <p:spPr>
            <a:xfrm>
              <a:off x="3832" y="4983"/>
              <a:ext cx="12420" cy="52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just" fontAlgn="base" hangingPunct="0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3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    用“小”字来修饰月亮，使故乡的月亮显得更加平凡、可爱；相比于在世界各地看到的月亮，在故乡苇坑旁看到的月亮自然是“小月亮”。然而，作者深深地爱着故乡的“小月亮”。“小月亮”这个称呼，凝聚的是作者对故乡和童年的深情。</a:t>
              </a:r>
              <a:endPara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38" y="4648"/>
              <a:ext cx="13727" cy="5657"/>
            </a:xfrm>
            <a:prstGeom prst="rect">
              <a:avLst/>
            </a:prstGeom>
            <a:noFill/>
            <a:ln w="19050">
              <a:solidFill>
                <a:srgbClr val="46636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44391" y="827723"/>
            <a:ext cx="7254240" cy="3139916"/>
            <a:chOff x="1773" y="1610"/>
            <a:chExt cx="15232" cy="6239"/>
          </a:xfrm>
        </p:grpSpPr>
        <p:sp>
          <p:nvSpPr>
            <p:cNvPr id="10" name="任意多边形 9"/>
            <p:cNvSpPr/>
            <p:nvPr/>
          </p:nvSpPr>
          <p:spPr>
            <a:xfrm>
              <a:off x="1773" y="2127"/>
              <a:ext cx="14829" cy="5723"/>
            </a:xfrm>
            <a:custGeom>
              <a:avLst/>
              <a:gdLst>
                <a:gd name="connsiteX0" fmla="*/ 0 w 14555"/>
                <a:gd name="connsiteY0" fmla="*/ 0 h 3620"/>
                <a:gd name="connsiteX1" fmla="*/ 7298 w 14555"/>
                <a:gd name="connsiteY1" fmla="*/ 204 h 3620"/>
                <a:gd name="connsiteX2" fmla="*/ 14248 w 14555"/>
                <a:gd name="connsiteY2" fmla="*/ 119 h 3620"/>
                <a:gd name="connsiteX3" fmla="*/ 14555 w 14555"/>
                <a:gd name="connsiteY3" fmla="*/ 3620 h 3620"/>
                <a:gd name="connsiteX4" fmla="*/ 7204 w 14555"/>
                <a:gd name="connsiteY4" fmla="*/ 3289 h 3620"/>
                <a:gd name="connsiteX5" fmla="*/ 660 w 14555"/>
                <a:gd name="connsiteY5" fmla="*/ 3368 h 3620"/>
                <a:gd name="connsiteX6" fmla="*/ 464 w 14555"/>
                <a:gd name="connsiteY6" fmla="*/ 1714 h 3620"/>
                <a:gd name="connsiteX7" fmla="*/ 0 w 14555"/>
                <a:gd name="connsiteY7" fmla="*/ 0 h 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54" h="3620">
                  <a:moveTo>
                    <a:pt x="0" y="0"/>
                  </a:moveTo>
                  <a:lnTo>
                    <a:pt x="7298" y="204"/>
                  </a:lnTo>
                  <a:lnTo>
                    <a:pt x="14248" y="119"/>
                  </a:lnTo>
                  <a:lnTo>
                    <a:pt x="14555" y="3620"/>
                  </a:lnTo>
                  <a:lnTo>
                    <a:pt x="7204" y="3289"/>
                  </a:lnTo>
                  <a:lnTo>
                    <a:pt x="660" y="3368"/>
                  </a:lnTo>
                  <a:lnTo>
                    <a:pt x="464" y="1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466366"/>
              </a:solidFill>
            </a:ln>
            <a:effectLst>
              <a:innerShdw blurRad="469900" dist="50800" dir="10800000">
                <a:srgbClr val="3D5657">
                  <a:alpha val="1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177" y="1610"/>
              <a:ext cx="14829" cy="5723"/>
            </a:xfrm>
            <a:custGeom>
              <a:avLst/>
              <a:gdLst>
                <a:gd name="connsiteX0" fmla="*/ 0 w 14555"/>
                <a:gd name="connsiteY0" fmla="*/ 0 h 3620"/>
                <a:gd name="connsiteX1" fmla="*/ 7298 w 14555"/>
                <a:gd name="connsiteY1" fmla="*/ 204 h 3620"/>
                <a:gd name="connsiteX2" fmla="*/ 14248 w 14555"/>
                <a:gd name="connsiteY2" fmla="*/ 119 h 3620"/>
                <a:gd name="connsiteX3" fmla="*/ 14156 w 14555"/>
                <a:gd name="connsiteY3" fmla="*/ 1810 h 3620"/>
                <a:gd name="connsiteX4" fmla="*/ 14555 w 14555"/>
                <a:gd name="connsiteY4" fmla="*/ 3620 h 3620"/>
                <a:gd name="connsiteX5" fmla="*/ 7204 w 14555"/>
                <a:gd name="connsiteY5" fmla="*/ 3289 h 3620"/>
                <a:gd name="connsiteX6" fmla="*/ 660 w 14555"/>
                <a:gd name="connsiteY6" fmla="*/ 3368 h 3620"/>
                <a:gd name="connsiteX7" fmla="*/ 0 w 14555"/>
                <a:gd name="connsiteY7" fmla="*/ 0 h 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54" h="3620">
                  <a:moveTo>
                    <a:pt x="0" y="0"/>
                  </a:moveTo>
                  <a:lnTo>
                    <a:pt x="7298" y="204"/>
                  </a:lnTo>
                  <a:lnTo>
                    <a:pt x="14248" y="119"/>
                  </a:lnTo>
                  <a:lnTo>
                    <a:pt x="14156" y="1810"/>
                  </a:lnTo>
                  <a:lnTo>
                    <a:pt x="14555" y="3620"/>
                  </a:lnTo>
                  <a:lnTo>
                    <a:pt x="7204" y="3289"/>
                  </a:lnTo>
                  <a:lnTo>
                    <a:pt x="660" y="3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466366"/>
              </a:solidFill>
            </a:ln>
            <a:effectLst>
              <a:outerShdw blurRad="50800" dist="38100" dir="8100000" algn="tr" rotWithShape="0">
                <a:srgbClr val="3D5657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15265" y="1878330"/>
            <a:ext cx="1824990" cy="35775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30242" y="1116330"/>
            <a:ext cx="5241131" cy="21364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40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       </a:t>
            </a:r>
            <a:r>
              <a:rPr lang="zh-CN" altLang="en-US" sz="240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作者以</a:t>
            </a:r>
            <a:r>
              <a:rPr lang="en-US" altLang="zh-CN" sz="240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月</a:t>
            </a:r>
            <a:r>
              <a:rPr lang="en-US" altLang="zh-CN" sz="240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rgbClr val="456365"/>
                </a:solidFill>
                <a:latin typeface="+mj-ea"/>
                <a:ea typeface="+mj-ea"/>
                <a:sym typeface="宋体" panose="02010600030101010101" pitchFamily="2" charset="-122"/>
              </a:rPr>
              <a:t>为线索，回忆了在故乡的童年生活，抒发了离乡后的思念之情。一起有感情地齐读课文，读出作者的思乡之情。</a:t>
            </a:r>
            <a:endParaRPr lang="zh-CN" altLang="en-US" sz="2400">
              <a:solidFill>
                <a:srgbClr val="456365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4011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结构梳理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684259" y="1149668"/>
            <a:ext cx="5906690" cy="2965847"/>
            <a:chOff x="1747838" y="1949450"/>
            <a:chExt cx="7875587" cy="3954463"/>
          </a:xfrm>
        </p:grpSpPr>
        <p:grpSp>
          <p:nvGrpSpPr>
            <p:cNvPr id="5" name="组合 4"/>
            <p:cNvGrpSpPr/>
            <p:nvPr/>
          </p:nvGrpSpPr>
          <p:grpSpPr>
            <a:xfrm>
              <a:off x="1747838" y="1949450"/>
              <a:ext cx="7875587" cy="3954463"/>
              <a:chOff x="1747838" y="1949450"/>
              <a:chExt cx="7875587" cy="3954463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4202113" y="1949450"/>
                <a:ext cx="2725738" cy="842963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4663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solidFill>
                    <a:srgbClr val="3A6E78"/>
                  </a:solidFill>
                </a:endParaRPr>
              </a:p>
            </p:txBody>
          </p:sp>
          <p:grpSp>
            <p:nvGrpSpPr>
              <p:cNvPr id="99332" name="组合 8"/>
              <p:cNvGrpSpPr/>
              <p:nvPr/>
            </p:nvGrpSpPr>
            <p:grpSpPr>
              <a:xfrm>
                <a:off x="1747838" y="2312988"/>
                <a:ext cx="7875587" cy="3590925"/>
                <a:chOff x="3310" y="3193"/>
                <a:chExt cx="12402" cy="5654"/>
              </a:xfrm>
            </p:grpSpPr>
            <p:cxnSp>
              <p:nvCxnSpPr>
                <p:cNvPr id="4" name="直接连接符 3"/>
                <p:cNvCxnSpPr/>
                <p:nvPr/>
              </p:nvCxnSpPr>
              <p:spPr>
                <a:xfrm>
                  <a:off x="3343" y="3247"/>
                  <a:ext cx="3291" cy="0"/>
                </a:xfrm>
                <a:prstGeom prst="line">
                  <a:avLst/>
                </a:prstGeom>
                <a:ln w="28575">
                  <a:solidFill>
                    <a:srgbClr val="466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>
                  <a:off x="3343" y="8812"/>
                  <a:ext cx="3291" cy="0"/>
                </a:xfrm>
                <a:prstGeom prst="line">
                  <a:avLst/>
                </a:prstGeom>
                <a:ln w="28575">
                  <a:solidFill>
                    <a:srgbClr val="466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 flipH="1">
                  <a:off x="3310" y="3193"/>
                  <a:ext cx="0" cy="5654"/>
                </a:xfrm>
                <a:prstGeom prst="line">
                  <a:avLst/>
                </a:prstGeom>
                <a:ln w="19050">
                  <a:solidFill>
                    <a:srgbClr val="466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" name="直接连接符 1"/>
                <p:cNvCxnSpPr/>
                <p:nvPr/>
              </p:nvCxnSpPr>
              <p:spPr>
                <a:xfrm flipH="1">
                  <a:off x="11656" y="3247"/>
                  <a:ext cx="4056" cy="0"/>
                </a:xfrm>
                <a:prstGeom prst="line">
                  <a:avLst/>
                </a:prstGeom>
                <a:ln w="28575">
                  <a:solidFill>
                    <a:srgbClr val="466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" name="直接连接符 2"/>
                <p:cNvCxnSpPr/>
                <p:nvPr/>
              </p:nvCxnSpPr>
              <p:spPr>
                <a:xfrm flipH="1">
                  <a:off x="11547" y="8812"/>
                  <a:ext cx="4165" cy="0"/>
                </a:xfrm>
                <a:prstGeom prst="line">
                  <a:avLst/>
                </a:prstGeom>
                <a:ln w="28575">
                  <a:solidFill>
                    <a:srgbClr val="466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15679" y="3193"/>
                  <a:ext cx="0" cy="5654"/>
                </a:xfrm>
                <a:prstGeom prst="line">
                  <a:avLst/>
                </a:prstGeom>
                <a:ln w="19050">
                  <a:solidFill>
                    <a:srgbClr val="466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" name="文本框 16"/>
            <p:cNvSpPr txBox="1"/>
            <p:nvPr/>
          </p:nvSpPr>
          <p:spPr>
            <a:xfrm>
              <a:off x="4537075" y="2047875"/>
              <a:ext cx="2551113" cy="677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700" noProof="1">
                  <a:solidFill>
                    <a:srgbClr val="3A6E78"/>
                  </a:solidFill>
                  <a:latin typeface="黑体" panose="02010609060101010101" charset="-122"/>
                  <a:ea typeface="黑体" panose="02010609060101010101" charset="-122"/>
                </a:rPr>
                <a:t>开篇点题</a:t>
              </a:r>
              <a:endParaRPr lang="zh-CN" altLang="en-US" sz="2700" noProof="1">
                <a:solidFill>
                  <a:srgbClr val="3A6E78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02105" y="3755947"/>
            <a:ext cx="2156222" cy="632222"/>
            <a:chOff x="4202113" y="5424488"/>
            <a:chExt cx="2874962" cy="842963"/>
          </a:xfrm>
        </p:grpSpPr>
        <p:sp>
          <p:nvSpPr>
            <p:cNvPr id="32" name="圆角矩形 31"/>
            <p:cNvSpPr/>
            <p:nvPr/>
          </p:nvSpPr>
          <p:spPr>
            <a:xfrm>
              <a:off x="4202113" y="5424488"/>
              <a:ext cx="2725738" cy="84296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A6E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solidFill>
                  <a:srgbClr val="3A6E78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524376" y="5524500"/>
              <a:ext cx="255269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noProof="1">
                  <a:solidFill>
                    <a:srgbClr val="3A6E78"/>
                  </a:solidFill>
                  <a:latin typeface="黑体" panose="02010609060101010101" charset="-122"/>
                  <a:ea typeface="黑体" panose="02010609060101010101" charset="-122"/>
                </a:rPr>
                <a:t>照应前文</a:t>
              </a:r>
              <a:endParaRPr lang="zh-CN" altLang="en-US" sz="2700" noProof="1">
                <a:solidFill>
                  <a:srgbClr val="3A6E78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92004" y="1754505"/>
            <a:ext cx="3963114" cy="1447764"/>
            <a:chOff x="3091498" y="2755900"/>
            <a:chExt cx="5284152" cy="1930353"/>
          </a:xfrm>
        </p:grpSpPr>
        <p:grpSp>
          <p:nvGrpSpPr>
            <p:cNvPr id="99341" name="组合 22"/>
            <p:cNvGrpSpPr/>
            <p:nvPr/>
          </p:nvGrpSpPr>
          <p:grpSpPr>
            <a:xfrm>
              <a:off x="4157663" y="2755900"/>
              <a:ext cx="2965450" cy="666750"/>
              <a:chOff x="6457" y="4196"/>
              <a:chExt cx="4671" cy="1050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8656" y="4196"/>
                <a:ext cx="0" cy="964"/>
              </a:xfrm>
              <a:prstGeom prst="line">
                <a:avLst/>
              </a:prstGeom>
              <a:ln w="28575">
                <a:solidFill>
                  <a:srgbClr val="3A6E7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6457" y="4628"/>
                <a:ext cx="0" cy="618"/>
              </a:xfrm>
              <a:prstGeom prst="line">
                <a:avLst/>
              </a:prstGeom>
              <a:ln w="28575">
                <a:solidFill>
                  <a:srgbClr val="3A6E7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474" y="4647"/>
                <a:ext cx="4654" cy="0"/>
              </a:xfrm>
              <a:prstGeom prst="line">
                <a:avLst/>
              </a:prstGeom>
              <a:ln w="19050">
                <a:solidFill>
                  <a:srgbClr val="3A6E7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111" y="4628"/>
                <a:ext cx="0" cy="618"/>
              </a:xfrm>
              <a:prstGeom prst="line">
                <a:avLst/>
              </a:prstGeom>
              <a:ln w="28575">
                <a:solidFill>
                  <a:srgbClr val="3A6E7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347" name="文本框 24"/>
            <p:cNvSpPr txBox="1"/>
            <p:nvPr/>
          </p:nvSpPr>
          <p:spPr>
            <a:xfrm>
              <a:off x="3091498" y="3529013"/>
              <a:ext cx="2192337" cy="1157240"/>
            </a:xfrm>
            <a:prstGeom prst="rect">
              <a:avLst/>
            </a:prstGeom>
            <a:noFill/>
            <a:ln w="9525">
              <a:solidFill>
                <a:srgbClr val="3A6E78"/>
              </a:solidFill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100">
                  <a:solidFill>
                    <a:srgbClr val="3A6E78"/>
                  </a:solidFill>
                  <a:latin typeface="黑体" panose="02010609060101010101" charset="-122"/>
                  <a:ea typeface="黑体" panose="02010609060101010101" charset="-122"/>
                </a:rPr>
                <a:t>对故乡与童</a:t>
              </a:r>
              <a:endParaRPr lang="zh-CN" altLang="en-US" sz="2100">
                <a:solidFill>
                  <a:srgbClr val="3A6E78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100">
                  <a:solidFill>
                    <a:srgbClr val="3A6E78"/>
                  </a:solidFill>
                  <a:latin typeface="黑体" panose="02010609060101010101" charset="-122"/>
                  <a:ea typeface="黑体" panose="02010609060101010101" charset="-122"/>
                </a:rPr>
                <a:t>年的回忆</a:t>
              </a:r>
              <a:endParaRPr lang="zh-CN" altLang="en-US" sz="2100">
                <a:solidFill>
                  <a:srgbClr val="3A6E78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99348" name="文本框 25"/>
            <p:cNvSpPr txBox="1"/>
            <p:nvPr/>
          </p:nvSpPr>
          <p:spPr>
            <a:xfrm>
              <a:off x="6181725" y="3529012"/>
              <a:ext cx="2193925" cy="1157241"/>
            </a:xfrm>
            <a:prstGeom prst="rect">
              <a:avLst/>
            </a:prstGeom>
            <a:noFill/>
            <a:ln w="9525">
              <a:solidFill>
                <a:srgbClr val="3A6E78"/>
              </a:solidFill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100">
                  <a:solidFill>
                    <a:srgbClr val="3A6E78"/>
                  </a:solidFill>
                  <a:latin typeface="黑体" panose="02010609060101010101" charset="-122"/>
                  <a:ea typeface="黑体" panose="02010609060101010101" charset="-122"/>
                </a:rPr>
                <a:t>离开家乡后的生活</a:t>
              </a:r>
              <a:endParaRPr lang="zh-CN" altLang="en-US" sz="2100">
                <a:solidFill>
                  <a:srgbClr val="3A6E78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37774" y="2369584"/>
            <a:ext cx="891779" cy="923330"/>
            <a:chOff x="1152525" y="3576006"/>
            <a:chExt cx="1189038" cy="1231106"/>
          </a:xfrm>
        </p:grpSpPr>
        <p:sp>
          <p:nvSpPr>
            <p:cNvPr id="27" name="椭圆 26"/>
            <p:cNvSpPr/>
            <p:nvPr/>
          </p:nvSpPr>
          <p:spPr>
            <a:xfrm>
              <a:off x="1152525" y="3589338"/>
              <a:ext cx="1189038" cy="118903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A6E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solidFill>
                  <a:srgbClr val="3A6E78"/>
                </a:solidFill>
              </a:endParaRPr>
            </a:p>
          </p:txBody>
        </p:sp>
        <p:sp>
          <p:nvSpPr>
            <p:cNvPr id="99350" name="文本框 27"/>
            <p:cNvSpPr txBox="1"/>
            <p:nvPr/>
          </p:nvSpPr>
          <p:spPr>
            <a:xfrm>
              <a:off x="1420972" y="3576006"/>
              <a:ext cx="738188" cy="12311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solidFill>
                    <a:srgbClr val="3A6E78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月亮</a:t>
              </a:r>
              <a:endParaRPr lang="zh-CN" altLang="en-US" sz="2700" b="1">
                <a:solidFill>
                  <a:srgbClr val="3A6E78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90887" y="2105740"/>
            <a:ext cx="892969" cy="1310879"/>
            <a:chOff x="8956675" y="3224213"/>
            <a:chExt cx="1190625" cy="1747838"/>
          </a:xfrm>
        </p:grpSpPr>
        <p:sp>
          <p:nvSpPr>
            <p:cNvPr id="29" name="椭圆 28"/>
            <p:cNvSpPr/>
            <p:nvPr/>
          </p:nvSpPr>
          <p:spPr>
            <a:xfrm>
              <a:off x="8956675" y="3224213"/>
              <a:ext cx="1190625" cy="174783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A6E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solidFill>
                  <a:srgbClr val="3A6E78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237663" y="3508376"/>
              <a:ext cx="738188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noProof="1">
                  <a:solidFill>
                    <a:srgbClr val="3A6E78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思乡</a:t>
              </a:r>
              <a:endParaRPr lang="zh-CN" altLang="en-US" sz="2700" b="1" noProof="1">
                <a:solidFill>
                  <a:srgbClr val="3A6E78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V="1">
            <a:off x="3479483" y="3232309"/>
            <a:ext cx="2223611" cy="500063"/>
            <a:chOff x="6522" y="7443"/>
            <a:chExt cx="4669" cy="1050"/>
          </a:xfrm>
        </p:grpSpPr>
        <p:cxnSp>
          <p:nvCxnSpPr>
            <p:cNvPr id="36" name="直接连接符 35"/>
            <p:cNvCxnSpPr/>
            <p:nvPr/>
          </p:nvCxnSpPr>
          <p:spPr>
            <a:xfrm flipH="1" flipV="1">
              <a:off x="8720" y="7443"/>
              <a:ext cx="0" cy="964"/>
            </a:xfrm>
            <a:prstGeom prst="line">
              <a:avLst/>
            </a:prstGeom>
            <a:ln w="28575">
              <a:solidFill>
                <a:srgbClr val="3A6E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6522" y="7875"/>
              <a:ext cx="0" cy="618"/>
            </a:xfrm>
            <a:prstGeom prst="line">
              <a:avLst/>
            </a:prstGeom>
            <a:ln w="28575">
              <a:solidFill>
                <a:srgbClr val="3A6E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6539" y="7894"/>
              <a:ext cx="4653" cy="0"/>
            </a:xfrm>
            <a:prstGeom prst="line">
              <a:avLst/>
            </a:prstGeom>
            <a:ln w="19050">
              <a:solidFill>
                <a:srgbClr val="3A6E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11175" y="7875"/>
              <a:ext cx="0" cy="618"/>
            </a:xfrm>
            <a:prstGeom prst="line">
              <a:avLst/>
            </a:prstGeom>
            <a:ln w="28575">
              <a:solidFill>
                <a:srgbClr val="3A6E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553879" y="-942975"/>
            <a:ext cx="3085148" cy="7178516"/>
          </a:xfrm>
          <a:custGeom>
            <a:avLst/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wd2"/>
              <a:gd name="ib" fmla="+- vc wd2 0"/>
            </a:gdLst>
            <a:ahLst/>
            <a:cxnLst>
              <a:cxn ang="3">
                <a:pos x="hc" y="t"/>
              </a:cxn>
              <a:cxn ang="3">
                <a:pos x="hd2" y="hd2"/>
              </a:cxn>
              <a:cxn ang="cd2">
                <a:pos x="l" y="vc"/>
              </a:cxn>
              <a:cxn ang="cd4">
                <a:pos x="hd2" y="idy"/>
              </a:cxn>
              <a:cxn ang="cd4">
                <a:pos x="hc" y="b"/>
              </a:cxn>
              <a:cxn ang="cd4">
                <a:pos x="idx" y="idy"/>
              </a:cxn>
              <a:cxn ang="0">
                <a:pos x="r" y="vc"/>
              </a:cxn>
              <a:cxn ang="3">
                <a:pos x="idx" y="hd2"/>
              </a:cxn>
            </a:cxnLst>
            <a:rect l="l" t="t" r="r" b="b"/>
            <a:pathLst>
              <a:path w="5615" h="15073">
                <a:moveTo>
                  <a:pt x="0" y="0"/>
                </a:moveTo>
                <a:lnTo>
                  <a:pt x="186" y="90"/>
                </a:lnTo>
                <a:lnTo>
                  <a:pt x="436" y="218"/>
                </a:lnTo>
                <a:lnTo>
                  <a:pt x="682" y="350"/>
                </a:lnTo>
                <a:lnTo>
                  <a:pt x="923" y="485"/>
                </a:lnTo>
                <a:lnTo>
                  <a:pt x="1159" y="625"/>
                </a:lnTo>
                <a:lnTo>
                  <a:pt x="1390" y="770"/>
                </a:lnTo>
                <a:lnTo>
                  <a:pt x="1616" y="918"/>
                </a:lnTo>
                <a:lnTo>
                  <a:pt x="1837" y="1070"/>
                </a:lnTo>
                <a:lnTo>
                  <a:pt x="2053" y="1225"/>
                </a:lnTo>
                <a:lnTo>
                  <a:pt x="2264" y="1385"/>
                </a:lnTo>
                <a:lnTo>
                  <a:pt x="2469" y="1548"/>
                </a:lnTo>
                <a:lnTo>
                  <a:pt x="2669" y="1715"/>
                </a:lnTo>
                <a:lnTo>
                  <a:pt x="2863" y="1885"/>
                </a:lnTo>
                <a:lnTo>
                  <a:pt x="3051" y="2058"/>
                </a:lnTo>
                <a:lnTo>
                  <a:pt x="3234" y="2235"/>
                </a:lnTo>
                <a:lnTo>
                  <a:pt x="3411" y="2416"/>
                </a:lnTo>
                <a:lnTo>
                  <a:pt x="3581" y="2599"/>
                </a:lnTo>
                <a:lnTo>
                  <a:pt x="3746" y="2786"/>
                </a:lnTo>
                <a:lnTo>
                  <a:pt x="3905" y="2976"/>
                </a:lnTo>
                <a:lnTo>
                  <a:pt x="4057" y="3168"/>
                </a:lnTo>
                <a:lnTo>
                  <a:pt x="4202" y="3364"/>
                </a:lnTo>
                <a:lnTo>
                  <a:pt x="4342" y="3563"/>
                </a:lnTo>
                <a:lnTo>
                  <a:pt x="4474" y="3764"/>
                </a:lnTo>
                <a:lnTo>
                  <a:pt x="4600" y="3968"/>
                </a:lnTo>
                <a:lnTo>
                  <a:pt x="4719" y="4174"/>
                </a:lnTo>
                <a:lnTo>
                  <a:pt x="4831" y="4383"/>
                </a:lnTo>
                <a:lnTo>
                  <a:pt x="4936" y="4595"/>
                </a:lnTo>
                <a:lnTo>
                  <a:pt x="5034" y="4809"/>
                </a:lnTo>
                <a:lnTo>
                  <a:pt x="5125" y="5025"/>
                </a:lnTo>
                <a:lnTo>
                  <a:pt x="5208" y="5244"/>
                </a:lnTo>
                <a:lnTo>
                  <a:pt x="5284" y="5464"/>
                </a:lnTo>
                <a:lnTo>
                  <a:pt x="5352" y="5687"/>
                </a:lnTo>
                <a:lnTo>
                  <a:pt x="5413" y="5912"/>
                </a:lnTo>
                <a:lnTo>
                  <a:pt x="5466" y="6139"/>
                </a:lnTo>
                <a:lnTo>
                  <a:pt x="5511" y="6368"/>
                </a:lnTo>
                <a:lnTo>
                  <a:pt x="5548" y="6598"/>
                </a:lnTo>
                <a:lnTo>
                  <a:pt x="5577" y="6830"/>
                </a:lnTo>
                <a:lnTo>
                  <a:pt x="5598" y="7064"/>
                </a:lnTo>
                <a:lnTo>
                  <a:pt x="5611" y="7299"/>
                </a:lnTo>
                <a:lnTo>
                  <a:pt x="5615" y="7536"/>
                </a:lnTo>
                <a:lnTo>
                  <a:pt x="5611" y="7773"/>
                </a:lnTo>
                <a:lnTo>
                  <a:pt x="5598" y="8009"/>
                </a:lnTo>
                <a:lnTo>
                  <a:pt x="5577" y="8242"/>
                </a:lnTo>
                <a:lnTo>
                  <a:pt x="5548" y="8475"/>
                </a:lnTo>
                <a:lnTo>
                  <a:pt x="5511" y="8705"/>
                </a:lnTo>
                <a:lnTo>
                  <a:pt x="5466" y="8934"/>
                </a:lnTo>
                <a:lnTo>
                  <a:pt x="5413" y="9161"/>
                </a:lnTo>
                <a:lnTo>
                  <a:pt x="5352" y="9385"/>
                </a:lnTo>
                <a:lnTo>
                  <a:pt x="5284" y="9608"/>
                </a:lnTo>
                <a:lnTo>
                  <a:pt x="5208" y="9829"/>
                </a:lnTo>
                <a:lnTo>
                  <a:pt x="5125" y="10047"/>
                </a:lnTo>
                <a:lnTo>
                  <a:pt x="5034" y="10264"/>
                </a:lnTo>
                <a:lnTo>
                  <a:pt x="4936" y="10478"/>
                </a:lnTo>
                <a:lnTo>
                  <a:pt x="4831" y="10689"/>
                </a:lnTo>
                <a:lnTo>
                  <a:pt x="4719" y="10898"/>
                </a:lnTo>
                <a:lnTo>
                  <a:pt x="4600" y="11105"/>
                </a:lnTo>
                <a:lnTo>
                  <a:pt x="4474" y="11309"/>
                </a:lnTo>
                <a:lnTo>
                  <a:pt x="4342" y="11510"/>
                </a:lnTo>
                <a:lnTo>
                  <a:pt x="4202" y="11709"/>
                </a:lnTo>
                <a:lnTo>
                  <a:pt x="4057" y="11904"/>
                </a:lnTo>
                <a:lnTo>
                  <a:pt x="3905" y="12097"/>
                </a:lnTo>
                <a:lnTo>
                  <a:pt x="3746" y="12287"/>
                </a:lnTo>
                <a:lnTo>
                  <a:pt x="3581" y="12473"/>
                </a:lnTo>
                <a:lnTo>
                  <a:pt x="3411" y="12657"/>
                </a:lnTo>
                <a:lnTo>
                  <a:pt x="3234" y="12837"/>
                </a:lnTo>
                <a:lnTo>
                  <a:pt x="3051" y="13014"/>
                </a:lnTo>
                <a:lnTo>
                  <a:pt x="2863" y="13188"/>
                </a:lnTo>
                <a:lnTo>
                  <a:pt x="2669" y="13358"/>
                </a:lnTo>
                <a:lnTo>
                  <a:pt x="2469" y="13525"/>
                </a:lnTo>
                <a:lnTo>
                  <a:pt x="2264" y="13688"/>
                </a:lnTo>
                <a:lnTo>
                  <a:pt x="2053" y="13847"/>
                </a:lnTo>
                <a:lnTo>
                  <a:pt x="1837" y="14003"/>
                </a:lnTo>
                <a:lnTo>
                  <a:pt x="1616" y="14155"/>
                </a:lnTo>
                <a:lnTo>
                  <a:pt x="1390" y="14303"/>
                </a:lnTo>
                <a:lnTo>
                  <a:pt x="1159" y="14447"/>
                </a:lnTo>
                <a:lnTo>
                  <a:pt x="923" y="14587"/>
                </a:lnTo>
                <a:lnTo>
                  <a:pt x="682" y="14723"/>
                </a:lnTo>
                <a:lnTo>
                  <a:pt x="436" y="14855"/>
                </a:lnTo>
                <a:lnTo>
                  <a:pt x="186" y="14982"/>
                </a:lnTo>
                <a:lnTo>
                  <a:pt x="0" y="15073"/>
                </a:lnTo>
                <a:lnTo>
                  <a:pt x="0" y="0"/>
                </a:lnTo>
                <a:close/>
              </a:path>
            </a:pathLst>
          </a:custGeom>
          <a:solidFill>
            <a:srgbClr val="456365"/>
          </a:solidFill>
          <a:effectLst>
            <a:outerShdw blurRad="482600" dist="63500" sx="101000" sy="101000" algn="l" rotWithShape="0">
              <a:srgbClr val="3D5657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674847" y="1884997"/>
            <a:ext cx="1484161" cy="1516380"/>
            <a:chOff x="3079" y="3444"/>
            <a:chExt cx="3601" cy="3679"/>
          </a:xfrm>
        </p:grpSpPr>
        <p:grpSp>
          <p:nvGrpSpPr>
            <p:cNvPr id="439" name="组合 438"/>
            <p:cNvGrpSpPr/>
            <p:nvPr/>
          </p:nvGrpSpPr>
          <p:grpSpPr>
            <a:xfrm>
              <a:off x="3079" y="3444"/>
              <a:ext cx="3507" cy="3679"/>
              <a:chOff x="304800" y="673100"/>
              <a:chExt cx="4000500" cy="4000500"/>
            </a:xfrm>
            <a:effectLst>
              <a:outerShdw blurRad="444500" dist="1143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0" name="同心圆 4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441" name="椭圆 44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sym typeface="字魂105号-简雅黑" panose="00000500000000000000" pitchFamily="2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237" y="4032"/>
              <a:ext cx="3443" cy="2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10000"/>
                </a:lnSpc>
              </a:pPr>
              <a:r>
                <a:rPr lang="zh-CN" altLang="en-US" sz="3000" spc="900">
                  <a:solidFill>
                    <a:srgbClr val="466366"/>
                  </a:solidFill>
                  <a:latin typeface="+mn-ea"/>
                </a:rPr>
                <a:t>课后</a:t>
              </a:r>
              <a:endParaRPr lang="zh-CN" altLang="en-US" sz="3000" spc="900">
                <a:solidFill>
                  <a:srgbClr val="466366"/>
                </a:solidFill>
                <a:latin typeface="+mn-ea"/>
              </a:endParaRPr>
            </a:p>
            <a:p>
              <a:pPr algn="ctr" fontAlgn="auto">
                <a:lnSpc>
                  <a:spcPct val="110000"/>
                </a:lnSpc>
              </a:pPr>
              <a:r>
                <a:rPr lang="zh-CN" altLang="en-US" sz="3000" spc="900">
                  <a:solidFill>
                    <a:srgbClr val="466366"/>
                  </a:solidFill>
                  <a:latin typeface="+mn-ea"/>
                </a:rPr>
                <a:t>作业</a:t>
              </a:r>
              <a:endParaRPr lang="zh-CN" altLang="en-US" sz="3000" spc="900">
                <a:solidFill>
                  <a:srgbClr val="466366"/>
                </a:solidFill>
                <a:latin typeface="+mn-ea"/>
              </a:endParaRPr>
            </a:p>
          </p:txBody>
        </p:sp>
      </p:grpSp>
      <p:sp>
        <p:nvSpPr>
          <p:cNvPr id="55298" name="内容占位符 1"/>
          <p:cNvSpPr>
            <a:spLocks noGrp="1"/>
          </p:cNvSpPr>
          <p:nvPr/>
        </p:nvSpPr>
        <p:spPr>
          <a:xfrm>
            <a:off x="3326130" y="1779271"/>
            <a:ext cx="5333048" cy="21645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algn="just">
              <a:lnSpc>
                <a:spcPct val="120000"/>
              </a:lnSpc>
              <a:spcAft>
                <a:spcPts val="600"/>
              </a:spcAft>
              <a:buClr>
                <a:srgbClr val="FF00FF"/>
              </a:buClr>
            </a:pPr>
            <a:r>
              <a:rPr lang="en-US" altLang="zh-CN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有兴趣的同学，课外可以搜集一</a:t>
            </a:r>
            <a:endParaRPr lang="zh-CN" altLang="zh-CN" sz="2400" b="1" dirty="0">
              <a:solidFill>
                <a:srgbClr val="3A6E78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  <a:buClr>
                <a:srgbClr val="FF00FF"/>
              </a:buClr>
            </a:pPr>
            <a:r>
              <a:rPr lang="zh-CN" altLang="zh-CN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zh-CN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些有关思乡的诗文，和大家交流。</a:t>
            </a:r>
            <a:endParaRPr lang="zh-CN" altLang="zh-CN" sz="2400" b="1" dirty="0">
              <a:solidFill>
                <a:srgbClr val="3A6E78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</a:pPr>
            <a:r>
              <a:rPr lang="en-US" altLang="zh-CN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课下找一找季羡林的其他文章读</a:t>
            </a:r>
            <a:endParaRPr lang="zh-CN" altLang="en-US" sz="2400" b="1" dirty="0">
              <a:solidFill>
                <a:srgbClr val="3A6E78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</a:pPr>
            <a:r>
              <a:rPr lang="zh-CN" altLang="en-US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3A6E7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一读。</a:t>
            </a:r>
            <a:endParaRPr lang="zh-CN" altLang="en-US" sz="2400" b="1" dirty="0">
              <a:solidFill>
                <a:srgbClr val="3A6E78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529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8143875" y="9363075"/>
            <a:ext cx="238125" cy="17145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419" y="25908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3983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走近作者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94" name="文本框 2"/>
          <p:cNvSpPr txBox="1"/>
          <p:nvPr/>
        </p:nvSpPr>
        <p:spPr>
          <a:xfrm>
            <a:off x="894398" y="1234917"/>
            <a:ext cx="4564856" cy="15540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 eaLnBrk="0" fontAlgn="auto" hangingPunct="0">
              <a:lnSpc>
                <a:spcPct val="140000"/>
              </a:lnSpc>
            </a:pPr>
            <a:r>
              <a:rPr lang="zh-CN" altLang="en-US" sz="2700" b="1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季羡林</a:t>
            </a:r>
            <a:r>
              <a:rPr lang="zh-CN" altLang="en-US" sz="2100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，当代著名的语言学家，散文家，他博古通今，学贯中西，被誉为“</a:t>
            </a:r>
            <a:r>
              <a:rPr lang="zh-CN" altLang="en-US" sz="2100" spc="15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学界泰斗</a:t>
            </a:r>
            <a:r>
              <a:rPr lang="zh-CN" altLang="en-US" sz="2100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</a:t>
            </a:r>
            <a:endParaRPr lang="zh-CN" altLang="en-US" sz="2100" spc="150" noProof="1">
              <a:solidFill>
                <a:srgbClr val="45636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7827" name="组合 4"/>
          <p:cNvGrpSpPr/>
          <p:nvPr/>
        </p:nvGrpSpPr>
        <p:grpSpPr>
          <a:xfrm>
            <a:off x="5623799" y="1882379"/>
            <a:ext cx="2847975" cy="2069306"/>
            <a:chOff x="1435" y="3641"/>
            <a:chExt cx="6840" cy="4968"/>
          </a:xfrm>
        </p:grpSpPr>
        <p:pic>
          <p:nvPicPr>
            <p:cNvPr id="2" name="图片 1" descr="季羡林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658" y="3786"/>
              <a:ext cx="6527" cy="4649"/>
            </a:xfrm>
            <a:prstGeom prst="rect">
              <a:avLst/>
            </a:prstGeom>
            <a:effectLst>
              <a:softEdge rad="152400"/>
            </a:effectLst>
          </p:spPr>
        </p:pic>
        <p:sp>
          <p:nvSpPr>
            <p:cNvPr id="4" name="矩形 3"/>
            <p:cNvSpPr/>
            <p:nvPr/>
          </p:nvSpPr>
          <p:spPr>
            <a:xfrm>
              <a:off x="1435" y="3641"/>
              <a:ext cx="6840" cy="4968"/>
            </a:xfrm>
            <a:prstGeom prst="rect">
              <a:avLst/>
            </a:prstGeom>
            <a:noFill/>
            <a:ln w="28575">
              <a:solidFill>
                <a:srgbClr val="46636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94398" y="2720816"/>
            <a:ext cx="4514850" cy="168306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 eaLnBrk="0" fontAlgn="auto" hangingPunct="0">
              <a:lnSpc>
                <a:spcPct val="140000"/>
              </a:lnSpc>
            </a:pPr>
            <a:r>
              <a:rPr lang="zh-CN" altLang="en-US" sz="2700" b="1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翻译作品</a:t>
            </a:r>
            <a:r>
              <a:rPr lang="zh-CN" altLang="en-US" sz="2700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：</a:t>
            </a:r>
            <a:r>
              <a:rPr lang="zh-CN" altLang="en-US" sz="2100" spc="15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《罗摩衍那》</a:t>
            </a:r>
            <a:r>
              <a:rPr lang="zh-CN" altLang="en-US" sz="2100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。</a:t>
            </a:r>
            <a:endParaRPr lang="zh-CN" altLang="en-US" sz="2100" spc="150" noProof="1">
              <a:solidFill>
                <a:srgbClr val="456365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algn="just" eaLnBrk="0" fontAlgn="auto" hangingPunct="0">
              <a:lnSpc>
                <a:spcPct val="140000"/>
              </a:lnSpc>
            </a:pPr>
            <a:r>
              <a:rPr lang="zh-CN" altLang="en-US" sz="2700" b="1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散文作品集</a:t>
            </a:r>
            <a:r>
              <a:rPr lang="zh-CN" altLang="en-US" sz="2700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：</a:t>
            </a:r>
            <a:r>
              <a:rPr lang="zh-CN" altLang="en-US" sz="2100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《朗润集》</a:t>
            </a:r>
            <a:r>
              <a:rPr lang="zh-CN" altLang="en-US" sz="2100" spc="150" dirty="0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《天竺心影》</a:t>
            </a:r>
            <a:r>
              <a:rPr lang="en-US" altLang="zh-CN" sz="2100" dirty="0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2100" dirty="0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牛棚杂忆</a:t>
            </a:r>
            <a:r>
              <a:rPr lang="en-US" altLang="zh-CN" sz="2100" dirty="0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2100" spc="150" noProof="1">
                <a:solidFill>
                  <a:srgbClr val="456365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等。</a:t>
            </a:r>
            <a:endParaRPr lang="zh-CN" altLang="en-US" sz="2100" spc="150" noProof="1">
              <a:solidFill>
                <a:srgbClr val="456365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1030605" y="1419701"/>
            <a:ext cx="6711315" cy="796290"/>
            <a:chOff x="2164" y="2729"/>
            <a:chExt cx="14092" cy="1672"/>
          </a:xfrm>
        </p:grpSpPr>
        <p:sp>
          <p:nvSpPr>
            <p:cNvPr id="77" name="圆角矩形 76"/>
            <p:cNvSpPr/>
            <p:nvPr/>
          </p:nvSpPr>
          <p:spPr>
            <a:xfrm>
              <a:off x="2164" y="2729"/>
              <a:ext cx="14092" cy="1672"/>
            </a:xfrm>
            <a:prstGeom prst="roundRect">
              <a:avLst>
                <a:gd name="adj" fmla="val 50000"/>
              </a:avLst>
            </a:prstGeom>
            <a:solidFill>
              <a:srgbClr val="4663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370" y="2859"/>
              <a:ext cx="1621" cy="1380"/>
              <a:chOff x="2442" y="2643"/>
              <a:chExt cx="1621" cy="138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442" y="2643"/>
                <a:ext cx="1380" cy="1380"/>
                <a:chOff x="1553015" y="679550"/>
                <a:chExt cx="2894787" cy="2894787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1553015" y="679550"/>
                  <a:ext cx="2894787" cy="289478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 w="1905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279400" dist="152400" dir="2700000" sx="102000" sy="102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>
                  <a:off x="1979691" y="1056252"/>
                  <a:ext cx="2141386" cy="214138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bg1"/>
                    </a:gs>
                    <a:gs pos="0">
                      <a:srgbClr val="B8BBBC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4" name="文本框 63"/>
              <p:cNvSpPr txBox="1"/>
              <p:nvPr/>
            </p:nvSpPr>
            <p:spPr>
              <a:xfrm>
                <a:off x="2607" y="2844"/>
                <a:ext cx="1456" cy="1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700">
                    <a:solidFill>
                      <a:srgbClr val="466366"/>
                    </a:solidFill>
                    <a:ea typeface="黑体" panose="02010609060101010101" charset="-122"/>
                    <a:cs typeface="+mn-lt"/>
                  </a:rPr>
                  <a:t>01</a:t>
                </a:r>
                <a:endParaRPr lang="en-US" altLang="zh-CN" sz="2700">
                  <a:solidFill>
                    <a:srgbClr val="466366"/>
                  </a:solidFill>
                  <a:ea typeface="黑体" panose="02010609060101010101" charset="-122"/>
                  <a:cs typeface="+mn-lt"/>
                </a:endParaRPr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4080" y="3036"/>
              <a:ext cx="10926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>
                  <a:solidFill>
                    <a:schemeClr val="bg1"/>
                  </a:solidFill>
                </a:rPr>
                <a:t>读准字音，读懂词语，读通句子。</a:t>
              </a:r>
              <a:endParaRPr lang="zh-CN" altLang="en-US" sz="2400" spc="30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030605" y="2772728"/>
            <a:ext cx="6711315" cy="796290"/>
            <a:chOff x="2164" y="2729"/>
            <a:chExt cx="14092" cy="1672"/>
          </a:xfrm>
        </p:grpSpPr>
        <p:sp>
          <p:nvSpPr>
            <p:cNvPr id="81" name="圆角矩形 80"/>
            <p:cNvSpPr/>
            <p:nvPr/>
          </p:nvSpPr>
          <p:spPr>
            <a:xfrm>
              <a:off x="2164" y="2729"/>
              <a:ext cx="14092" cy="1672"/>
            </a:xfrm>
            <a:prstGeom prst="roundRect">
              <a:avLst>
                <a:gd name="adj" fmla="val 50000"/>
              </a:avLst>
            </a:prstGeom>
            <a:solidFill>
              <a:srgbClr val="4663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2370" y="2859"/>
              <a:ext cx="1605" cy="1380"/>
              <a:chOff x="2442" y="2643"/>
              <a:chExt cx="1605" cy="1380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442" y="2643"/>
                <a:ext cx="1380" cy="1380"/>
                <a:chOff x="1553015" y="679550"/>
                <a:chExt cx="2894787" cy="2894787"/>
              </a:xfrm>
            </p:grpSpPr>
            <p:sp>
              <p:nvSpPr>
                <p:cNvPr id="84" name="椭圆 83"/>
                <p:cNvSpPr/>
                <p:nvPr/>
              </p:nvSpPr>
              <p:spPr>
                <a:xfrm>
                  <a:off x="1553015" y="679550"/>
                  <a:ext cx="2894787" cy="289478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 w="1905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279400" dist="152400" dir="2700000" sx="102000" sy="102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圆角矩形 84"/>
                <p:cNvSpPr/>
                <p:nvPr/>
              </p:nvSpPr>
              <p:spPr>
                <a:xfrm>
                  <a:off x="1979691" y="1056252"/>
                  <a:ext cx="2141386" cy="214138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bg1"/>
                    </a:gs>
                    <a:gs pos="0">
                      <a:srgbClr val="B8BBBC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6" name="文本框 85"/>
              <p:cNvSpPr txBox="1"/>
              <p:nvPr/>
            </p:nvSpPr>
            <p:spPr>
              <a:xfrm>
                <a:off x="2591" y="2844"/>
                <a:ext cx="1456" cy="1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700">
                    <a:solidFill>
                      <a:srgbClr val="466366"/>
                    </a:solidFill>
                    <a:ea typeface="黑体" panose="02010609060101010101" charset="-122"/>
                    <a:cs typeface="+mn-lt"/>
                  </a:rPr>
                  <a:t>02</a:t>
                </a:r>
                <a:endParaRPr lang="en-US" altLang="zh-CN" sz="2700">
                  <a:solidFill>
                    <a:srgbClr val="466366"/>
                  </a:solidFill>
                  <a:ea typeface="黑体" panose="02010609060101010101" charset="-122"/>
                  <a:cs typeface="+mn-lt"/>
                </a:endParaRPr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4080" y="3090"/>
              <a:ext cx="12093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>
                  <a:solidFill>
                    <a:schemeClr val="bg1"/>
                  </a:solidFill>
                </a:rPr>
                <a:t>作者由月亮想到了哪些往事和经历？</a:t>
              </a:r>
              <a:endParaRPr lang="zh-CN" altLang="en-US" sz="2400" spc="30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3983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初读感知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65359" y="1718786"/>
            <a:ext cx="7218045" cy="3024188"/>
            <a:chOff x="1900" y="3609"/>
            <a:chExt cx="15156" cy="6350"/>
          </a:xfrm>
        </p:grpSpPr>
        <p:sp>
          <p:nvSpPr>
            <p:cNvPr id="12" name="圆角矩形 11"/>
            <p:cNvSpPr/>
            <p:nvPr/>
          </p:nvSpPr>
          <p:spPr>
            <a:xfrm>
              <a:off x="1930" y="3645"/>
              <a:ext cx="15108" cy="628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927100" dist="38100" dir="5400000" algn="t" rotWithShape="0">
                <a:srgbClr val="4C6D6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900" y="3609"/>
              <a:ext cx="15156" cy="6350"/>
              <a:chOff x="1900" y="3609"/>
              <a:chExt cx="15156" cy="6350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900" y="3609"/>
                <a:ext cx="15108" cy="6350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8100000" scaled="0"/>
              </a:gradFill>
              <a:ln>
                <a:noFill/>
              </a:ln>
              <a:effectLst>
                <a:outerShdw blurRad="342900" dist="114300" sx="101000" sy="101000" algn="l" rotWithShape="0">
                  <a:schemeClr val="bg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948" y="3645"/>
                <a:ext cx="15108" cy="6288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8100000" scaled="0"/>
              </a:gradFill>
              <a:ln>
                <a:noFill/>
              </a:ln>
              <a:effectLst>
                <a:innerShdw blurRad="584200">
                  <a:srgbClr val="466366">
                    <a:alpha val="78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</p:grpSp>
      <p:sp>
        <p:nvSpPr>
          <p:cNvPr id="23" name="圆角矩形 22"/>
          <p:cNvSpPr/>
          <p:nvPr/>
        </p:nvSpPr>
        <p:spPr bwMode="auto">
          <a:xfrm flipH="1">
            <a:off x="3008472" y="754856"/>
            <a:ext cx="2849404" cy="6315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</a:gradFill>
          <a:ln>
            <a:solidFill>
              <a:srgbClr val="466366"/>
            </a:solidFill>
          </a:ln>
          <a:effectLst>
            <a:outerShdw blurRad="508000" dist="101600" dir="8100000" algn="tr" rotWithShape="0">
              <a:srgbClr val="4C6D6E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3091816" y="833438"/>
            <a:ext cx="2682716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spc="30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齐读生字词</a:t>
            </a:r>
            <a:endParaRPr lang="zh-CN" altLang="en-US" sz="2700" b="1" spc="300">
              <a:solidFill>
                <a:srgbClr val="466366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2123220" y="1162160"/>
            <a:ext cx="118120" cy="118120"/>
          </a:xfrm>
          <a:prstGeom prst="ellipse">
            <a:avLst/>
          </a:prstGeom>
          <a:solidFill>
            <a:srgbClr val="9EDAE4"/>
          </a:solidFill>
          <a:ln>
            <a:noFill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2132745" y="803941"/>
            <a:ext cx="240773" cy="240773"/>
          </a:xfrm>
          <a:prstGeom prst="ellipse">
            <a:avLst/>
          </a:prstGeom>
          <a:solidFill>
            <a:srgbClr val="4188CE"/>
          </a:solidFill>
          <a:ln>
            <a:noFill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 flipH="1">
            <a:off x="2361869" y="1156712"/>
            <a:ext cx="164852" cy="164852"/>
          </a:xfrm>
          <a:prstGeom prst="ellipse">
            <a:avLst/>
          </a:prstGeom>
          <a:solidFill>
            <a:srgbClr val="FCEC2D"/>
          </a:solidFill>
          <a:ln>
            <a:noFill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 flipH="1">
            <a:off x="1641487" y="1075354"/>
            <a:ext cx="123639" cy="123639"/>
          </a:xfrm>
          <a:prstGeom prst="ellipse">
            <a:avLst/>
          </a:prstGeom>
          <a:solidFill>
            <a:srgbClr val="FF9298"/>
          </a:solidFill>
          <a:ln>
            <a:noFill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545231" y="1154748"/>
            <a:ext cx="118120" cy="118120"/>
          </a:xfrm>
          <a:prstGeom prst="ellipse">
            <a:avLst/>
          </a:prstGeom>
          <a:solidFill>
            <a:srgbClr val="9EDAE4"/>
          </a:solidFill>
          <a:ln>
            <a:noFill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428293" y="796528"/>
            <a:ext cx="240773" cy="240773"/>
          </a:xfrm>
          <a:prstGeom prst="ellipse">
            <a:avLst/>
          </a:prstGeom>
          <a:solidFill>
            <a:srgbClr val="4188CE"/>
          </a:solidFill>
          <a:ln>
            <a:noFill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269375" y="1149300"/>
            <a:ext cx="164852" cy="164852"/>
          </a:xfrm>
          <a:prstGeom prst="ellipse">
            <a:avLst/>
          </a:prstGeom>
          <a:solidFill>
            <a:srgbClr val="FCEC2D"/>
          </a:solidFill>
          <a:ln>
            <a:noFill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030970" y="1067942"/>
            <a:ext cx="123639" cy="123639"/>
          </a:xfrm>
          <a:prstGeom prst="ellipse">
            <a:avLst/>
          </a:prstGeom>
          <a:solidFill>
            <a:srgbClr val="FF9298"/>
          </a:solidFill>
          <a:ln>
            <a:noFill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23073" y="2311242"/>
            <a:ext cx="127301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  <a:sym typeface="+mn-ea"/>
              </a:rPr>
              <a:t>徘徊</a:t>
            </a:r>
            <a:endParaRPr lang="zh-CN" altLang="en-US" sz="2400">
              <a:solidFill>
                <a:srgbClr val="466366"/>
              </a:solidFill>
              <a:latin typeface="+mn-ea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793207" y="2311242"/>
            <a:ext cx="127301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篝火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883343" y="2311242"/>
            <a:ext cx="127301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萌动</a:t>
            </a:r>
            <a:endParaRPr lang="zh-CN" altLang="en-US" sz="2400">
              <a:solidFill>
                <a:srgbClr val="466366"/>
              </a:solidFill>
              <a:latin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956334" y="2311242"/>
            <a:ext cx="127301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澄澈</a:t>
            </a:r>
            <a:endParaRPr lang="zh-CN" altLang="en-US" sz="2400">
              <a:solidFill>
                <a:srgbClr val="466366"/>
              </a:solidFill>
              <a:latin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044565" y="2311242"/>
            <a:ext cx="1697355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  <a:sym typeface="宋体" panose="02010600030101010101" pitchFamily="2" charset="-122"/>
              </a:rPr>
              <a:t>烟波浩渺</a:t>
            </a:r>
            <a:endParaRPr lang="zh-CN" altLang="en-US" sz="2400">
              <a:solidFill>
                <a:srgbClr val="466366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723073" y="3141345"/>
            <a:ext cx="127301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旖旎</a:t>
            </a:r>
            <a:endParaRPr lang="en-US" altLang="zh-CN" sz="2400">
              <a:solidFill>
                <a:srgbClr val="466366"/>
              </a:solidFill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93207" y="3141345"/>
            <a:ext cx="127301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瑞士</a:t>
            </a:r>
            <a:endParaRPr lang="zh-CN" altLang="en-US" sz="2400">
              <a:solidFill>
                <a:srgbClr val="466366"/>
              </a:solidFill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883343" y="3141345"/>
            <a:ext cx="127301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莱芒湖</a:t>
            </a:r>
            <a:endParaRPr lang="zh-CN" altLang="en-US" sz="240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282089" y="3141345"/>
            <a:ext cx="152447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碧波万顷</a:t>
            </a:r>
            <a:endParaRPr lang="zh-CN" altLang="en-US" sz="2400">
              <a:solidFill>
                <a:srgbClr val="466366"/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723072" y="4014312"/>
            <a:ext cx="147161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56365"/>
                </a:solidFill>
                <a:latin typeface="+mn-ea"/>
              </a:rPr>
              <a:t>巍峨雄奇</a:t>
            </a:r>
            <a:endParaRPr lang="zh-CN" altLang="en-US" sz="2400">
              <a:solidFill>
                <a:srgbClr val="456365"/>
              </a:solidFill>
              <a:latin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410427" y="4014312"/>
            <a:ext cx="127301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燕园</a:t>
            </a:r>
            <a:endParaRPr lang="zh-CN" altLang="en-US" sz="2400">
              <a:solidFill>
                <a:srgbClr val="466366"/>
              </a:solidFill>
              <a:latin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500563" y="4014312"/>
            <a:ext cx="127301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点缀</a:t>
            </a:r>
            <a:endParaRPr lang="zh-CN" altLang="en-US" sz="2400">
              <a:solidFill>
                <a:srgbClr val="466366"/>
              </a:solidFill>
              <a:latin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573554" y="4014312"/>
            <a:ext cx="159115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466366"/>
                </a:solidFill>
                <a:latin typeface="+mn-ea"/>
              </a:rPr>
              <a:t>无边无垠</a:t>
            </a:r>
            <a:endParaRPr lang="zh-CN" altLang="en-US" sz="2400">
              <a:solidFill>
                <a:srgbClr val="466366"/>
              </a:solidFill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443513" y="1978819"/>
            <a:ext cx="1422517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/>
            <a:r>
              <a:rPr lang="en-US" altLang="zh-CN" sz="2400" dirty="0" err="1">
                <a:solidFill>
                  <a:srgbClr val="FF0000"/>
                </a:solidFill>
                <a:latin typeface="+mn-ea"/>
              </a:rPr>
              <a:t>pái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+mn-ea"/>
              </a:rPr>
              <a:t>huái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722269" y="1969770"/>
            <a:ext cx="927736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+mn-ea"/>
              </a:rPr>
              <a:t>miǎo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755934" y="3620453"/>
            <a:ext cx="97726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é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646522" y="1978819"/>
            <a:ext cx="812006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gōu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552349" y="1978819"/>
            <a:ext cx="114538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méng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81049" y="1978819"/>
            <a:ext cx="114538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chéng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572102" y="2792730"/>
            <a:ext cx="101965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yǐ nǐ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695224" y="2792730"/>
            <a:ext cx="812006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lái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892641" y="2792730"/>
            <a:ext cx="101917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qǐng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156109" y="3620453"/>
            <a:ext cx="97726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yān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233636" y="3620453"/>
            <a:ext cx="97726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yín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488407" y="2787968"/>
            <a:ext cx="101965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ruì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463891" y="3598069"/>
            <a:ext cx="97726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</a:rPr>
              <a:t>zhuì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3" grpId="0"/>
      <p:bldP spid="44" grpId="0"/>
      <p:bldP spid="45" grpId="0"/>
      <p:bldP spid="47" grpId="0"/>
      <p:bldP spid="50" grpId="0"/>
      <p:bldP spid="51" grpId="0"/>
      <p:bldP spid="52" grpId="0"/>
      <p:bldP spid="55" grpId="0"/>
      <p:bldP spid="56" grpId="0"/>
      <p:bldP spid="57" grpId="0"/>
      <p:bldP spid="58" grpId="0"/>
      <p:bldP spid="60" grpId="0"/>
      <p:bldP spid="61" grpId="0"/>
      <p:bldP spid="64" grpId="0"/>
      <p:bldP spid="66" grpId="0"/>
      <p:bldP spid="75" grpId="0"/>
      <p:bldP spid="76" grpId="0"/>
      <p:bldP spid="78" grpId="0"/>
      <p:bldP spid="79" grpId="0"/>
      <p:bldP spid="80" grpId="0"/>
      <p:bldP spid="82" grpId="0"/>
      <p:bldP spid="83" grpId="0"/>
      <p:bldP spid="85" grpId="0"/>
      <p:bldP spid="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PA-组合 2"/>
          <p:cNvGrpSpPr/>
          <p:nvPr>
            <p:custDataLst>
              <p:tags r:id="rId1"/>
            </p:custDataLst>
          </p:nvPr>
        </p:nvGrpSpPr>
        <p:grpSpPr>
          <a:xfrm>
            <a:off x="1202055" y="1219677"/>
            <a:ext cx="1734026" cy="507831"/>
            <a:chOff x="2299460" y="2974814"/>
            <a:chExt cx="1067216" cy="446429"/>
          </a:xfrm>
        </p:grpSpPr>
        <p:sp>
          <p:nvSpPr>
            <p:cNvPr id="60" name="PA-1"/>
            <p:cNvSpPr/>
            <p:nvPr>
              <p:custDataLst>
                <p:tags r:id="rId2"/>
              </p:custDataLst>
            </p:nvPr>
          </p:nvSpPr>
          <p:spPr>
            <a:xfrm flipH="1" flipV="1">
              <a:off x="2299460" y="2986241"/>
              <a:ext cx="1067216" cy="394140"/>
            </a:xfrm>
            <a:prstGeom prst="roundRect">
              <a:avLst>
                <a:gd name="adj" fmla="val 12745"/>
              </a:avLst>
            </a:prstGeom>
            <a:gradFill>
              <a:gsLst>
                <a:gs pos="0">
                  <a:srgbClr val="81A5A7"/>
                </a:gs>
                <a:gs pos="85000">
                  <a:schemeClr val="bg1"/>
                </a:gs>
                <a:gs pos="97000">
                  <a:srgbClr val="81A5A7"/>
                </a:gs>
                <a:gs pos="15000">
                  <a:schemeClr val="bg1"/>
                </a:gs>
              </a:gsLst>
              <a:lin ang="2700000" scaled="0"/>
            </a:gradFill>
            <a:ln w="25400">
              <a:gradFill>
                <a:gsLst>
                  <a:gs pos="0">
                    <a:srgbClr val="8DAEB0"/>
                  </a:gs>
                  <a:gs pos="100000">
                    <a:srgbClr val="81A5A7"/>
                  </a:gs>
                </a:gsLst>
                <a:lin ang="2700000" scaled="0"/>
              </a:gradFill>
            </a:ln>
            <a:effectLst>
              <a:innerShdw blurRad="127000" dist="63500" dir="2700000">
                <a:srgbClr val="81A5A7">
                  <a:alpha val="7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52" name="PA-文本框 24"/>
            <p:cNvSpPr txBox="1"/>
            <p:nvPr>
              <p:custDataLst>
                <p:tags r:id="rId3"/>
              </p:custDataLst>
            </p:nvPr>
          </p:nvSpPr>
          <p:spPr>
            <a:xfrm>
              <a:off x="2393549" y="2974814"/>
              <a:ext cx="885780" cy="4464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2700" b="1">
                  <a:solidFill>
                    <a:srgbClr val="5E8588"/>
                  </a:solidFill>
                  <a:latin typeface="楷体" panose="02010609060101010101" charset="-122"/>
                  <a:ea typeface="楷体" panose="02010609060101010101" charset="-122"/>
                  <a:cs typeface="Open Sans" panose="020B0606030504020204" charset="0"/>
                </a:rPr>
                <a:t>不可胜数</a:t>
              </a:r>
              <a:endParaRPr lang="zh-CN" altLang="en-US" sz="2700" b="1">
                <a:solidFill>
                  <a:srgbClr val="5E8588"/>
                </a:solidFill>
                <a:latin typeface="楷体" panose="02010609060101010101" charset="-122"/>
                <a:ea typeface="楷体" panose="02010609060101010101" charset="-122"/>
                <a:cs typeface="Open Sans" panose="020B060603050402020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4066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词语解释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6" name="Straight Connector 9"/>
          <p:cNvCxnSpPr/>
          <p:nvPr/>
        </p:nvCxnSpPr>
        <p:spPr>
          <a:xfrm>
            <a:off x="339566" y="1985010"/>
            <a:ext cx="8464868" cy="0"/>
          </a:xfrm>
          <a:prstGeom prst="line">
            <a:avLst/>
          </a:prstGeom>
          <a:ln w="28575">
            <a:solidFill>
              <a:srgbClr val="466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-文本框 21"/>
          <p:cNvSpPr txBox="1"/>
          <p:nvPr>
            <p:custDataLst>
              <p:tags r:id="rId5"/>
            </p:custDataLst>
          </p:nvPr>
        </p:nvSpPr>
        <p:spPr>
          <a:xfrm>
            <a:off x="1310640" y="2172652"/>
            <a:ext cx="1717834" cy="787718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spc="150">
                <a:solidFill>
                  <a:srgbClr val="5E8588"/>
                </a:solidFill>
              </a:rPr>
              <a:t>不能数完，形容数量非常多。</a:t>
            </a:r>
            <a:endParaRPr lang="zh-CN" altLang="en-US" sz="1800" spc="150">
              <a:solidFill>
                <a:srgbClr val="5E8588"/>
              </a:solidFill>
            </a:endParaRPr>
          </a:p>
        </p:txBody>
      </p:sp>
      <p:cxnSp>
        <p:nvCxnSpPr>
          <p:cNvPr id="51" name="PA-直接连接符 23"/>
          <p:cNvCxnSpPr/>
          <p:nvPr>
            <p:custDataLst>
              <p:tags r:id="rId6"/>
            </p:custDataLst>
          </p:nvPr>
        </p:nvCxnSpPr>
        <p:spPr>
          <a:xfrm flipH="1">
            <a:off x="2045894" y="1795714"/>
            <a:ext cx="0" cy="3577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PA-组合 2"/>
          <p:cNvGrpSpPr/>
          <p:nvPr>
            <p:custDataLst>
              <p:tags r:id="rId7"/>
            </p:custDataLst>
          </p:nvPr>
        </p:nvGrpSpPr>
        <p:grpSpPr>
          <a:xfrm>
            <a:off x="3731895" y="1219675"/>
            <a:ext cx="1785938" cy="507831"/>
            <a:chOff x="2299460" y="2974814"/>
            <a:chExt cx="1067216" cy="446430"/>
          </a:xfrm>
        </p:grpSpPr>
        <p:sp>
          <p:nvSpPr>
            <p:cNvPr id="25" name="PA-1"/>
            <p:cNvSpPr/>
            <p:nvPr>
              <p:custDataLst>
                <p:tags r:id="rId8"/>
              </p:custDataLst>
            </p:nvPr>
          </p:nvSpPr>
          <p:spPr>
            <a:xfrm flipH="1" flipV="1">
              <a:off x="2299460" y="2986241"/>
              <a:ext cx="1067216" cy="394140"/>
            </a:xfrm>
            <a:prstGeom prst="roundRect">
              <a:avLst>
                <a:gd name="adj" fmla="val 12745"/>
              </a:avLst>
            </a:prstGeom>
            <a:gradFill>
              <a:gsLst>
                <a:gs pos="0">
                  <a:srgbClr val="81A5A7"/>
                </a:gs>
                <a:gs pos="85000">
                  <a:schemeClr val="bg1"/>
                </a:gs>
                <a:gs pos="97000">
                  <a:srgbClr val="81A5A7"/>
                </a:gs>
                <a:gs pos="15000">
                  <a:schemeClr val="bg1"/>
                </a:gs>
              </a:gsLst>
              <a:lin ang="2700000" scaled="0"/>
            </a:gradFill>
            <a:ln w="25400">
              <a:gradFill>
                <a:gsLst>
                  <a:gs pos="0">
                    <a:srgbClr val="8DAEB0"/>
                  </a:gs>
                  <a:gs pos="100000">
                    <a:srgbClr val="81A5A7"/>
                  </a:gs>
                </a:gsLst>
                <a:lin ang="2700000" scaled="0"/>
              </a:gradFill>
            </a:ln>
            <a:effectLst>
              <a:innerShdw blurRad="127000" dist="63500" dir="2700000">
                <a:srgbClr val="81A5A7">
                  <a:alpha val="7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29" name="PA-文本框 24"/>
            <p:cNvSpPr txBox="1"/>
            <p:nvPr>
              <p:custDataLst>
                <p:tags r:id="rId9"/>
              </p:custDataLst>
            </p:nvPr>
          </p:nvSpPr>
          <p:spPr>
            <a:xfrm>
              <a:off x="2359054" y="2974814"/>
              <a:ext cx="948028" cy="44643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2700" b="1">
                  <a:solidFill>
                    <a:srgbClr val="5E8588"/>
                  </a:solidFill>
                  <a:latin typeface="楷体" panose="02010609060101010101" charset="-122"/>
                  <a:ea typeface="楷体" panose="02010609060101010101" charset="-122"/>
                  <a:cs typeface="Open Sans" panose="020B0606030504020204" charset="0"/>
                </a:rPr>
                <a:t>恍然大悟</a:t>
              </a:r>
              <a:endParaRPr lang="zh-CN" altLang="en-US" sz="2700" b="1">
                <a:solidFill>
                  <a:srgbClr val="5E8588"/>
                </a:solidFill>
                <a:latin typeface="楷体" panose="02010609060101010101" charset="-122"/>
                <a:ea typeface="楷体" panose="02010609060101010101" charset="-122"/>
                <a:cs typeface="Open Sans" panose="020B0606030504020204" charset="0"/>
              </a:endParaRPr>
            </a:p>
          </p:txBody>
        </p:sp>
      </p:grpSp>
      <p:sp>
        <p:nvSpPr>
          <p:cNvPr id="30" name="PA-文本框 21"/>
          <p:cNvSpPr txBox="1"/>
          <p:nvPr>
            <p:custDataLst>
              <p:tags r:id="rId10"/>
            </p:custDataLst>
          </p:nvPr>
        </p:nvSpPr>
        <p:spPr>
          <a:xfrm>
            <a:off x="3911917" y="2172652"/>
            <a:ext cx="1553528" cy="787718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spc="150">
                <a:solidFill>
                  <a:srgbClr val="5E8588"/>
                </a:solidFill>
              </a:rPr>
              <a:t>形容忽然间明白过来</a:t>
            </a:r>
            <a:endParaRPr lang="zh-CN" altLang="en-US" sz="1800" spc="150">
              <a:solidFill>
                <a:srgbClr val="5E8588"/>
              </a:solidFill>
            </a:endParaRPr>
          </a:p>
        </p:txBody>
      </p:sp>
      <p:cxnSp>
        <p:nvCxnSpPr>
          <p:cNvPr id="31" name="PA-直接连接符 23"/>
          <p:cNvCxnSpPr/>
          <p:nvPr>
            <p:custDataLst>
              <p:tags r:id="rId11"/>
            </p:custDataLst>
          </p:nvPr>
        </p:nvCxnSpPr>
        <p:spPr>
          <a:xfrm flipH="1">
            <a:off x="4636694" y="1795714"/>
            <a:ext cx="0" cy="3577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PA-组合 2"/>
          <p:cNvGrpSpPr/>
          <p:nvPr>
            <p:custDataLst>
              <p:tags r:id="rId12"/>
            </p:custDataLst>
          </p:nvPr>
        </p:nvGrpSpPr>
        <p:grpSpPr>
          <a:xfrm>
            <a:off x="6254115" y="1219675"/>
            <a:ext cx="1712119" cy="507831"/>
            <a:chOff x="2299460" y="2974814"/>
            <a:chExt cx="1067216" cy="446429"/>
          </a:xfrm>
        </p:grpSpPr>
        <p:sp>
          <p:nvSpPr>
            <p:cNvPr id="35" name="PA-1"/>
            <p:cNvSpPr/>
            <p:nvPr>
              <p:custDataLst>
                <p:tags r:id="rId13"/>
              </p:custDataLst>
            </p:nvPr>
          </p:nvSpPr>
          <p:spPr>
            <a:xfrm flipH="1" flipV="1">
              <a:off x="2299460" y="2986241"/>
              <a:ext cx="1067216" cy="394140"/>
            </a:xfrm>
            <a:prstGeom prst="roundRect">
              <a:avLst>
                <a:gd name="adj" fmla="val 12745"/>
              </a:avLst>
            </a:prstGeom>
            <a:gradFill>
              <a:gsLst>
                <a:gs pos="0">
                  <a:srgbClr val="81A5A7"/>
                </a:gs>
                <a:gs pos="85000">
                  <a:schemeClr val="bg1"/>
                </a:gs>
                <a:gs pos="97000">
                  <a:srgbClr val="81A5A7"/>
                </a:gs>
                <a:gs pos="15000">
                  <a:schemeClr val="bg1"/>
                </a:gs>
              </a:gsLst>
              <a:lin ang="2700000" scaled="0"/>
            </a:gradFill>
            <a:ln w="25400">
              <a:gradFill>
                <a:gsLst>
                  <a:gs pos="0">
                    <a:srgbClr val="8DAEB0"/>
                  </a:gs>
                  <a:gs pos="100000">
                    <a:srgbClr val="81A5A7"/>
                  </a:gs>
                </a:gsLst>
                <a:lin ang="2700000" scaled="0"/>
              </a:gradFill>
            </a:ln>
            <a:effectLst>
              <a:innerShdw blurRad="127000" dist="63500" dir="2700000">
                <a:srgbClr val="81A5A7">
                  <a:alpha val="7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36" name="PA-文本框 24"/>
            <p:cNvSpPr txBox="1"/>
            <p:nvPr>
              <p:custDataLst>
                <p:tags r:id="rId14"/>
              </p:custDataLst>
            </p:nvPr>
          </p:nvSpPr>
          <p:spPr>
            <a:xfrm>
              <a:off x="2341232" y="2974814"/>
              <a:ext cx="946628" cy="4464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2700" b="1">
                  <a:solidFill>
                    <a:srgbClr val="5E8588"/>
                  </a:solidFill>
                  <a:latin typeface="楷体" panose="02010609060101010101" charset="-122"/>
                  <a:ea typeface="楷体" panose="02010609060101010101" charset="-122"/>
                  <a:cs typeface="Open Sans" panose="020B0606030504020204" charset="0"/>
                </a:rPr>
                <a:t>烟波浩渺</a:t>
              </a:r>
              <a:endParaRPr lang="zh-CN" altLang="en-US" sz="2700" b="1">
                <a:solidFill>
                  <a:srgbClr val="5E8588"/>
                </a:solidFill>
                <a:latin typeface="楷体" panose="02010609060101010101" charset="-122"/>
                <a:ea typeface="楷体" panose="02010609060101010101" charset="-122"/>
                <a:cs typeface="Open Sans" panose="020B0606030504020204" charset="0"/>
              </a:endParaRPr>
            </a:p>
          </p:txBody>
        </p:sp>
      </p:grpSp>
      <p:sp>
        <p:nvSpPr>
          <p:cNvPr id="37" name="PA-文本框 21"/>
          <p:cNvSpPr txBox="1"/>
          <p:nvPr>
            <p:custDataLst>
              <p:tags r:id="rId15"/>
            </p:custDataLst>
          </p:nvPr>
        </p:nvSpPr>
        <p:spPr>
          <a:xfrm>
            <a:off x="6264593" y="2172652"/>
            <a:ext cx="1771174" cy="787718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spc="150">
                <a:solidFill>
                  <a:srgbClr val="5E8588"/>
                </a:solidFill>
              </a:rPr>
              <a:t>形容江或湖的睡眠十分辽阔。</a:t>
            </a:r>
            <a:endParaRPr lang="zh-CN" altLang="en-US" sz="1800" spc="150">
              <a:solidFill>
                <a:srgbClr val="5E8588"/>
              </a:solidFill>
            </a:endParaRPr>
          </a:p>
        </p:txBody>
      </p:sp>
      <p:cxnSp>
        <p:nvCxnSpPr>
          <p:cNvPr id="38" name="PA-直接连接符 23"/>
          <p:cNvCxnSpPr/>
          <p:nvPr>
            <p:custDataLst>
              <p:tags r:id="rId16"/>
            </p:custDataLst>
          </p:nvPr>
        </p:nvCxnSpPr>
        <p:spPr>
          <a:xfrm flipH="1">
            <a:off x="7079857" y="1795714"/>
            <a:ext cx="0" cy="3577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104424" y="4051935"/>
            <a:ext cx="688038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这道题经他一点拨，我恍然大悟，很快就做出来了。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2044" y="3522345"/>
            <a:ext cx="6880860" cy="982980"/>
            <a:chOff x="2335" y="7396"/>
            <a:chExt cx="14448" cy="2064"/>
          </a:xfrm>
        </p:grpSpPr>
        <p:grpSp>
          <p:nvGrpSpPr>
            <p:cNvPr id="3" name="组合 2"/>
            <p:cNvGrpSpPr/>
            <p:nvPr/>
          </p:nvGrpSpPr>
          <p:grpSpPr>
            <a:xfrm>
              <a:off x="2354" y="7396"/>
              <a:ext cx="6904" cy="908"/>
              <a:chOff x="2354" y="7396"/>
              <a:chExt cx="3593" cy="908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354" y="7396"/>
                <a:ext cx="3565" cy="90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81A5A7"/>
                  </a:gs>
                  <a:gs pos="46000">
                    <a:srgbClr val="5E8588"/>
                  </a:gs>
                  <a:gs pos="96000">
                    <a:srgbClr val="5E8588"/>
                  </a:gs>
                  <a:gs pos="75000">
                    <a:srgbClr val="8DAEB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0"/>
              </a:gradFill>
              <a:effectLst>
                <a:innerShdw blurRad="241300" dist="50800" dir="18900000">
                  <a:prstClr val="black">
                    <a:alpha val="10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622" y="7431"/>
                <a:ext cx="3325" cy="8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00" b="1" spc="15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用</a:t>
                </a:r>
                <a:r>
                  <a:rPr lang="en-US" altLang="zh-CN" sz="2100" b="1" spc="15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“</a:t>
                </a:r>
                <a:r>
                  <a:rPr lang="zh-CN" altLang="en-US" sz="2100" b="1" spc="15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恍然大悟</a:t>
                </a:r>
                <a:r>
                  <a:rPr lang="en-US" altLang="zh-CN" sz="2100" b="1" spc="15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”</a:t>
                </a:r>
                <a:r>
                  <a:rPr lang="zh-CN" altLang="en-US" sz="2100" b="1" spc="15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造句：</a:t>
                </a:r>
                <a:endParaRPr lang="zh-CN" altLang="en-US" sz="2100" b="1" spc="15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cxnSp>
          <p:nvCxnSpPr>
            <p:cNvPr id="2" name="直接连接符 1"/>
            <p:cNvCxnSpPr/>
            <p:nvPr/>
          </p:nvCxnSpPr>
          <p:spPr>
            <a:xfrm>
              <a:off x="2335" y="9460"/>
              <a:ext cx="14448" cy="0"/>
            </a:xfrm>
            <a:prstGeom prst="line">
              <a:avLst/>
            </a:prstGeom>
            <a:ln w="28575">
              <a:solidFill>
                <a:srgbClr val="466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08333E-07 -0.04051 L 2.08333E-07 -7.40741E-07" pathEditMode="relative" ptsTypes="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75E-06 0.03912 L 3.75E-06 -4.44444E-06" pathEditMode="relative" ptsTypes="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08333E-07 -0.04051 L 2.08333E-07 -7.40741E-07" pathEditMode="relative" ptsTypes="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75E-06 0.03912 L 3.75E-06 -4.44444E-06" pathEditMode="relative" ptsTypes="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08333E-07 -0.04051 L 2.08333E-07 -7.40741E-07" pathEditMode="relative" ptsTypes="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75E-06 0.03912 L 3.75E-06 -4.44444E-06" pathEditMode="relative" ptsTypes="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30" grpId="0"/>
      <p:bldP spid="30" grpId="1"/>
      <p:bldP spid="37" grpId="0"/>
      <p:bldP spid="37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PA-组合 2"/>
          <p:cNvGrpSpPr/>
          <p:nvPr>
            <p:custDataLst>
              <p:tags r:id="rId1"/>
            </p:custDataLst>
          </p:nvPr>
        </p:nvGrpSpPr>
        <p:grpSpPr>
          <a:xfrm>
            <a:off x="1202055" y="1219677"/>
            <a:ext cx="1112044" cy="507831"/>
            <a:chOff x="2299460" y="2974814"/>
            <a:chExt cx="1067216" cy="446429"/>
          </a:xfrm>
        </p:grpSpPr>
        <p:sp>
          <p:nvSpPr>
            <p:cNvPr id="60" name="PA-1"/>
            <p:cNvSpPr/>
            <p:nvPr>
              <p:custDataLst>
                <p:tags r:id="rId2"/>
              </p:custDataLst>
            </p:nvPr>
          </p:nvSpPr>
          <p:spPr>
            <a:xfrm flipH="1" flipV="1">
              <a:off x="2299460" y="2986241"/>
              <a:ext cx="1067216" cy="394140"/>
            </a:xfrm>
            <a:prstGeom prst="roundRect">
              <a:avLst>
                <a:gd name="adj" fmla="val 12745"/>
              </a:avLst>
            </a:prstGeom>
            <a:gradFill>
              <a:gsLst>
                <a:gs pos="0">
                  <a:srgbClr val="81A5A7"/>
                </a:gs>
                <a:gs pos="85000">
                  <a:schemeClr val="bg1"/>
                </a:gs>
                <a:gs pos="97000">
                  <a:srgbClr val="81A5A7"/>
                </a:gs>
                <a:gs pos="15000">
                  <a:schemeClr val="bg1"/>
                </a:gs>
              </a:gsLst>
              <a:lin ang="2700000" scaled="0"/>
            </a:gradFill>
            <a:ln w="25400">
              <a:gradFill>
                <a:gsLst>
                  <a:gs pos="0">
                    <a:srgbClr val="8DAEB0"/>
                  </a:gs>
                  <a:gs pos="100000">
                    <a:srgbClr val="81A5A7"/>
                  </a:gs>
                </a:gsLst>
                <a:lin ang="2700000" scaled="0"/>
              </a:gradFill>
            </a:ln>
            <a:effectLst>
              <a:innerShdw blurRad="127000" dist="63500" dir="2700000">
                <a:srgbClr val="81A5A7">
                  <a:alpha val="7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52" name="PA-文本框 24"/>
            <p:cNvSpPr txBox="1"/>
            <p:nvPr>
              <p:custDataLst>
                <p:tags r:id="rId3"/>
              </p:custDataLst>
            </p:nvPr>
          </p:nvSpPr>
          <p:spPr>
            <a:xfrm>
              <a:off x="2463643" y="2974814"/>
              <a:ext cx="773593" cy="4464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2700" b="1">
                  <a:solidFill>
                    <a:srgbClr val="5E8588"/>
                  </a:solidFill>
                  <a:latin typeface="楷体" panose="02010609060101010101" charset="-122"/>
                  <a:ea typeface="楷体" panose="02010609060101010101" charset="-122"/>
                  <a:cs typeface="Open Sans" panose="020B0606030504020204" charset="0"/>
                </a:rPr>
                <a:t>旖旎</a:t>
              </a:r>
              <a:endParaRPr lang="zh-CN" altLang="en-US" sz="2700" b="1">
                <a:solidFill>
                  <a:srgbClr val="5E8588"/>
                </a:solidFill>
                <a:latin typeface="楷体" panose="02010609060101010101" charset="-122"/>
                <a:ea typeface="楷体" panose="02010609060101010101" charset="-122"/>
                <a:cs typeface="Open Sans" panose="020B060603050402020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4024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词语解释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6" name="Straight Connector 9"/>
          <p:cNvCxnSpPr/>
          <p:nvPr/>
        </p:nvCxnSpPr>
        <p:spPr>
          <a:xfrm>
            <a:off x="339566" y="1985010"/>
            <a:ext cx="8464868" cy="0"/>
          </a:xfrm>
          <a:prstGeom prst="line">
            <a:avLst/>
          </a:prstGeom>
          <a:ln w="28575">
            <a:solidFill>
              <a:srgbClr val="466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-文本框 21"/>
          <p:cNvSpPr txBox="1"/>
          <p:nvPr>
            <p:custDataLst>
              <p:tags r:id="rId5"/>
            </p:custDataLst>
          </p:nvPr>
        </p:nvSpPr>
        <p:spPr>
          <a:xfrm>
            <a:off x="1173481" y="2172653"/>
            <a:ext cx="1425416" cy="428149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spc="150">
                <a:solidFill>
                  <a:srgbClr val="5E8588"/>
                </a:solidFill>
              </a:rPr>
              <a:t>柔和美好。</a:t>
            </a:r>
            <a:endParaRPr lang="zh-CN" altLang="en-US" sz="1800" spc="150">
              <a:solidFill>
                <a:srgbClr val="5E8588"/>
              </a:solidFill>
            </a:endParaRPr>
          </a:p>
        </p:txBody>
      </p:sp>
      <p:cxnSp>
        <p:nvCxnSpPr>
          <p:cNvPr id="51" name="PA-直接连接符 23"/>
          <p:cNvCxnSpPr/>
          <p:nvPr>
            <p:custDataLst>
              <p:tags r:id="rId6"/>
            </p:custDataLst>
          </p:nvPr>
        </p:nvCxnSpPr>
        <p:spPr>
          <a:xfrm flipH="1">
            <a:off x="1767288" y="1795714"/>
            <a:ext cx="0" cy="3577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PA-组合 2"/>
          <p:cNvGrpSpPr/>
          <p:nvPr>
            <p:custDataLst>
              <p:tags r:id="rId7"/>
            </p:custDataLst>
          </p:nvPr>
        </p:nvGrpSpPr>
        <p:grpSpPr>
          <a:xfrm>
            <a:off x="2896076" y="1219675"/>
            <a:ext cx="1082040" cy="507831"/>
            <a:chOff x="2299460" y="2974814"/>
            <a:chExt cx="1067216" cy="446430"/>
          </a:xfrm>
        </p:grpSpPr>
        <p:sp>
          <p:nvSpPr>
            <p:cNvPr id="19" name="PA-1"/>
            <p:cNvSpPr/>
            <p:nvPr>
              <p:custDataLst>
                <p:tags r:id="rId8"/>
              </p:custDataLst>
            </p:nvPr>
          </p:nvSpPr>
          <p:spPr>
            <a:xfrm flipH="1" flipV="1">
              <a:off x="2299460" y="2986241"/>
              <a:ext cx="1067216" cy="394140"/>
            </a:xfrm>
            <a:prstGeom prst="roundRect">
              <a:avLst>
                <a:gd name="adj" fmla="val 12745"/>
              </a:avLst>
            </a:prstGeom>
            <a:gradFill>
              <a:gsLst>
                <a:gs pos="0">
                  <a:srgbClr val="81A5A7"/>
                </a:gs>
                <a:gs pos="85000">
                  <a:schemeClr val="bg1"/>
                </a:gs>
                <a:gs pos="97000">
                  <a:srgbClr val="81A5A7"/>
                </a:gs>
                <a:gs pos="15000">
                  <a:schemeClr val="bg1"/>
                </a:gs>
              </a:gsLst>
              <a:lin ang="2700000" scaled="0"/>
            </a:gradFill>
            <a:ln w="25400">
              <a:gradFill>
                <a:gsLst>
                  <a:gs pos="0">
                    <a:srgbClr val="8DAEB0"/>
                  </a:gs>
                  <a:gs pos="100000">
                    <a:srgbClr val="81A5A7"/>
                  </a:gs>
                </a:gsLst>
                <a:lin ang="2700000" scaled="0"/>
              </a:gradFill>
            </a:ln>
            <a:effectLst>
              <a:innerShdw blurRad="127000" dist="63500" dir="2700000">
                <a:srgbClr val="81A5A7">
                  <a:alpha val="7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20" name="PA-文本框 24"/>
            <p:cNvSpPr txBox="1"/>
            <p:nvPr>
              <p:custDataLst>
                <p:tags r:id="rId9"/>
              </p:custDataLst>
            </p:nvPr>
          </p:nvSpPr>
          <p:spPr>
            <a:xfrm>
              <a:off x="2410290" y="2974814"/>
              <a:ext cx="872813" cy="44643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2700" b="1">
                  <a:solidFill>
                    <a:srgbClr val="5E8588"/>
                  </a:solidFill>
                  <a:latin typeface="楷体" panose="02010609060101010101" charset="-122"/>
                  <a:ea typeface="楷体" panose="02010609060101010101" charset="-122"/>
                  <a:cs typeface="Open Sans" panose="020B0606030504020204" charset="0"/>
                </a:rPr>
                <a:t>巍峨</a:t>
              </a:r>
              <a:endParaRPr lang="zh-CN" altLang="en-US" sz="2700" b="1">
                <a:solidFill>
                  <a:srgbClr val="5E8588"/>
                </a:solidFill>
                <a:latin typeface="楷体" panose="02010609060101010101" charset="-122"/>
                <a:ea typeface="楷体" panose="02010609060101010101" charset="-122"/>
                <a:cs typeface="Open Sans" panose="020B0606030504020204" charset="0"/>
              </a:endParaRPr>
            </a:p>
          </p:txBody>
        </p:sp>
      </p:grpSp>
      <p:sp>
        <p:nvSpPr>
          <p:cNvPr id="21" name="PA-文本框 21"/>
          <p:cNvSpPr txBox="1"/>
          <p:nvPr>
            <p:custDataLst>
              <p:tags r:id="rId10"/>
            </p:custDataLst>
          </p:nvPr>
        </p:nvSpPr>
        <p:spPr>
          <a:xfrm>
            <a:off x="2697481" y="2172652"/>
            <a:ext cx="1671161" cy="787718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spc="150">
                <a:solidFill>
                  <a:srgbClr val="5E8588"/>
                </a:solidFill>
              </a:rPr>
              <a:t>形容山或建筑物高大雄伟。</a:t>
            </a:r>
            <a:endParaRPr lang="zh-CN" altLang="en-US" sz="1800" spc="150">
              <a:solidFill>
                <a:srgbClr val="5E8588"/>
              </a:solidFill>
            </a:endParaRPr>
          </a:p>
        </p:txBody>
      </p:sp>
      <p:cxnSp>
        <p:nvCxnSpPr>
          <p:cNvPr id="22" name="PA-直接连接符 23"/>
          <p:cNvCxnSpPr/>
          <p:nvPr>
            <p:custDataLst>
              <p:tags r:id="rId11"/>
            </p:custDataLst>
          </p:nvPr>
        </p:nvCxnSpPr>
        <p:spPr>
          <a:xfrm flipH="1">
            <a:off x="3423686" y="1795714"/>
            <a:ext cx="0" cy="3577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PA-组合 2"/>
          <p:cNvGrpSpPr/>
          <p:nvPr>
            <p:custDataLst>
              <p:tags r:id="rId12"/>
            </p:custDataLst>
          </p:nvPr>
        </p:nvGrpSpPr>
        <p:grpSpPr>
          <a:xfrm>
            <a:off x="4732497" y="1219677"/>
            <a:ext cx="1112044" cy="507831"/>
            <a:chOff x="2299460" y="2974814"/>
            <a:chExt cx="1067216" cy="446429"/>
          </a:xfrm>
        </p:grpSpPr>
        <p:sp>
          <p:nvSpPr>
            <p:cNvPr id="25" name="PA-1"/>
            <p:cNvSpPr/>
            <p:nvPr>
              <p:custDataLst>
                <p:tags r:id="rId13"/>
              </p:custDataLst>
            </p:nvPr>
          </p:nvSpPr>
          <p:spPr>
            <a:xfrm flipH="1" flipV="1">
              <a:off x="2299460" y="2986241"/>
              <a:ext cx="1067216" cy="394140"/>
            </a:xfrm>
            <a:prstGeom prst="roundRect">
              <a:avLst>
                <a:gd name="adj" fmla="val 12745"/>
              </a:avLst>
            </a:prstGeom>
            <a:gradFill>
              <a:gsLst>
                <a:gs pos="0">
                  <a:srgbClr val="81A5A7"/>
                </a:gs>
                <a:gs pos="85000">
                  <a:schemeClr val="bg1"/>
                </a:gs>
                <a:gs pos="97000">
                  <a:srgbClr val="81A5A7"/>
                </a:gs>
                <a:gs pos="15000">
                  <a:schemeClr val="bg1"/>
                </a:gs>
              </a:gsLst>
              <a:lin ang="2700000" scaled="0"/>
            </a:gradFill>
            <a:ln w="25400">
              <a:gradFill>
                <a:gsLst>
                  <a:gs pos="0">
                    <a:srgbClr val="8DAEB0"/>
                  </a:gs>
                  <a:gs pos="100000">
                    <a:srgbClr val="81A5A7"/>
                  </a:gs>
                </a:gsLst>
                <a:lin ang="2700000" scaled="0"/>
              </a:gradFill>
            </a:ln>
            <a:effectLst>
              <a:innerShdw blurRad="127000" dist="63500" dir="2700000">
                <a:srgbClr val="81A5A7">
                  <a:alpha val="7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29" name="PA-文本框 24"/>
            <p:cNvSpPr txBox="1"/>
            <p:nvPr>
              <p:custDataLst>
                <p:tags r:id="rId14"/>
              </p:custDataLst>
            </p:nvPr>
          </p:nvSpPr>
          <p:spPr>
            <a:xfrm>
              <a:off x="2463643" y="2974814"/>
              <a:ext cx="773593" cy="4464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2700" b="1">
                  <a:solidFill>
                    <a:srgbClr val="5E8588"/>
                  </a:solidFill>
                  <a:latin typeface="楷体" panose="02010609060101010101" charset="-122"/>
                  <a:ea typeface="楷体" panose="02010609060101010101" charset="-122"/>
                  <a:cs typeface="Open Sans" panose="020B0606030504020204" charset="0"/>
                </a:rPr>
                <a:t>点缀</a:t>
              </a:r>
              <a:endParaRPr lang="zh-CN" altLang="en-US" sz="2700" b="1">
                <a:solidFill>
                  <a:srgbClr val="5E8588"/>
                </a:solidFill>
                <a:latin typeface="楷体" panose="02010609060101010101" charset="-122"/>
                <a:ea typeface="楷体" panose="02010609060101010101" charset="-122"/>
                <a:cs typeface="Open Sans" panose="020B0606030504020204" charset="0"/>
              </a:endParaRPr>
            </a:p>
          </p:txBody>
        </p:sp>
      </p:grpSp>
      <p:sp>
        <p:nvSpPr>
          <p:cNvPr id="30" name="PA-文本框 21"/>
          <p:cNvSpPr txBox="1"/>
          <p:nvPr>
            <p:custDataLst>
              <p:tags r:id="rId15"/>
            </p:custDataLst>
          </p:nvPr>
        </p:nvSpPr>
        <p:spPr>
          <a:xfrm>
            <a:off x="4571524" y="2172653"/>
            <a:ext cx="1676876" cy="1147286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spc="150">
                <a:solidFill>
                  <a:srgbClr val="5E8588"/>
                </a:solidFill>
              </a:rPr>
              <a:t>加以衬托或装饰，使原有事物更加美好。</a:t>
            </a:r>
            <a:endParaRPr lang="zh-CN" altLang="en-US" sz="1800" spc="150">
              <a:solidFill>
                <a:srgbClr val="5E8588"/>
              </a:solidFill>
            </a:endParaRPr>
          </a:p>
        </p:txBody>
      </p:sp>
      <p:cxnSp>
        <p:nvCxnSpPr>
          <p:cNvPr id="31" name="PA-直接连接符 23"/>
          <p:cNvCxnSpPr/>
          <p:nvPr>
            <p:custDataLst>
              <p:tags r:id="rId16"/>
            </p:custDataLst>
          </p:nvPr>
        </p:nvCxnSpPr>
        <p:spPr>
          <a:xfrm flipH="1">
            <a:off x="5297729" y="1795714"/>
            <a:ext cx="0" cy="3577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PA-组合 2"/>
          <p:cNvGrpSpPr/>
          <p:nvPr>
            <p:custDataLst>
              <p:tags r:id="rId17"/>
            </p:custDataLst>
          </p:nvPr>
        </p:nvGrpSpPr>
        <p:grpSpPr>
          <a:xfrm>
            <a:off x="6642259" y="1219675"/>
            <a:ext cx="1704499" cy="507831"/>
            <a:chOff x="2299460" y="2974814"/>
            <a:chExt cx="1067216" cy="446429"/>
          </a:xfrm>
        </p:grpSpPr>
        <p:sp>
          <p:nvSpPr>
            <p:cNvPr id="35" name="PA-1"/>
            <p:cNvSpPr/>
            <p:nvPr>
              <p:custDataLst>
                <p:tags r:id="rId18"/>
              </p:custDataLst>
            </p:nvPr>
          </p:nvSpPr>
          <p:spPr>
            <a:xfrm flipH="1" flipV="1">
              <a:off x="2299460" y="2986241"/>
              <a:ext cx="1067216" cy="394140"/>
            </a:xfrm>
            <a:prstGeom prst="roundRect">
              <a:avLst>
                <a:gd name="adj" fmla="val 12745"/>
              </a:avLst>
            </a:prstGeom>
            <a:gradFill>
              <a:gsLst>
                <a:gs pos="0">
                  <a:srgbClr val="81A5A7"/>
                </a:gs>
                <a:gs pos="85000">
                  <a:schemeClr val="bg1"/>
                </a:gs>
                <a:gs pos="97000">
                  <a:srgbClr val="81A5A7"/>
                </a:gs>
                <a:gs pos="15000">
                  <a:schemeClr val="bg1"/>
                </a:gs>
              </a:gsLst>
              <a:lin ang="2700000" scaled="0"/>
            </a:gradFill>
            <a:ln w="25400">
              <a:gradFill>
                <a:gsLst>
                  <a:gs pos="0">
                    <a:srgbClr val="8DAEB0"/>
                  </a:gs>
                  <a:gs pos="100000">
                    <a:srgbClr val="81A5A7"/>
                  </a:gs>
                </a:gsLst>
                <a:lin ang="2700000" scaled="0"/>
              </a:gradFill>
            </a:ln>
            <a:effectLst>
              <a:innerShdw blurRad="127000" dist="63500" dir="2700000">
                <a:srgbClr val="81A5A7">
                  <a:alpha val="7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36" name="PA-文本框 24"/>
            <p:cNvSpPr txBox="1"/>
            <p:nvPr>
              <p:custDataLst>
                <p:tags r:id="rId19"/>
              </p:custDataLst>
            </p:nvPr>
          </p:nvSpPr>
          <p:spPr>
            <a:xfrm>
              <a:off x="2369858" y="2974814"/>
              <a:ext cx="946628" cy="4464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2700" b="1">
                  <a:solidFill>
                    <a:srgbClr val="5E8588"/>
                  </a:solidFill>
                  <a:latin typeface="楷体" panose="02010609060101010101" charset="-122"/>
                  <a:ea typeface="楷体" panose="02010609060101010101" charset="-122"/>
                  <a:cs typeface="Open Sans" panose="020B0606030504020204" charset="0"/>
                </a:rPr>
                <a:t>乐此不疲</a:t>
              </a:r>
              <a:endParaRPr lang="zh-CN" altLang="en-US" sz="2700" b="1">
                <a:solidFill>
                  <a:srgbClr val="5E8588"/>
                </a:solidFill>
                <a:latin typeface="楷体" panose="02010609060101010101" charset="-122"/>
                <a:ea typeface="楷体" panose="02010609060101010101" charset="-122"/>
                <a:cs typeface="Open Sans" panose="020B0606030504020204" charset="0"/>
              </a:endParaRPr>
            </a:p>
          </p:txBody>
        </p:sp>
      </p:grpSp>
      <p:sp>
        <p:nvSpPr>
          <p:cNvPr id="37" name="PA-文本框 21"/>
          <p:cNvSpPr txBox="1"/>
          <p:nvPr>
            <p:custDataLst>
              <p:tags r:id="rId20"/>
            </p:custDataLst>
          </p:nvPr>
        </p:nvSpPr>
        <p:spPr>
          <a:xfrm>
            <a:off x="6721792" y="2172652"/>
            <a:ext cx="1702118" cy="787718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spc="150">
                <a:solidFill>
                  <a:srgbClr val="5E8588"/>
                </a:solidFill>
              </a:rPr>
              <a:t>因喜欢做某事而不知疲倦。</a:t>
            </a:r>
            <a:endParaRPr lang="zh-CN" altLang="en-US" sz="1800" spc="150">
              <a:solidFill>
                <a:srgbClr val="5E8588"/>
              </a:solidFill>
            </a:endParaRPr>
          </a:p>
        </p:txBody>
      </p:sp>
      <p:cxnSp>
        <p:nvCxnSpPr>
          <p:cNvPr id="38" name="PA-直接连接符 23"/>
          <p:cNvCxnSpPr/>
          <p:nvPr>
            <p:custDataLst>
              <p:tags r:id="rId21"/>
            </p:custDataLst>
          </p:nvPr>
        </p:nvCxnSpPr>
        <p:spPr>
          <a:xfrm flipH="1">
            <a:off x="7483717" y="1795714"/>
            <a:ext cx="0" cy="3577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28713" y="3522346"/>
            <a:ext cx="7609999" cy="1004412"/>
            <a:chOff x="2370" y="7396"/>
            <a:chExt cx="15979" cy="2109"/>
          </a:xfrm>
        </p:grpSpPr>
        <p:sp>
          <p:nvSpPr>
            <p:cNvPr id="67" name="文本框 66"/>
            <p:cNvSpPr txBox="1"/>
            <p:nvPr/>
          </p:nvSpPr>
          <p:spPr>
            <a:xfrm>
              <a:off x="2977" y="8536"/>
              <a:ext cx="15372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466366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巍峨</a:t>
              </a:r>
              <a:r>
                <a:rPr lang="en-US" altLang="zh-CN" sz="2400" b="1">
                  <a:solidFill>
                    <a:srgbClr val="466366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2400" b="1">
                  <a:solidFill>
                    <a:srgbClr val="466366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      ）  乐此不疲</a:t>
              </a:r>
              <a:r>
                <a:rPr lang="en-US" altLang="zh-CN" sz="2400" b="1">
                  <a:solidFill>
                    <a:srgbClr val="466366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2400" b="1">
                  <a:solidFill>
                    <a:srgbClr val="466366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    </a:t>
              </a:r>
              <a:r>
                <a:rPr lang="en-US" altLang="zh-CN" sz="2400" b="1">
                  <a:solidFill>
                    <a:srgbClr val="466366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400" b="1">
                  <a:solidFill>
                    <a:srgbClr val="466366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）</a:t>
              </a:r>
              <a:endParaRPr lang="zh-CN" altLang="en-US" sz="2400" b="1">
                <a:solidFill>
                  <a:srgbClr val="4663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370" y="7396"/>
              <a:ext cx="3593" cy="908"/>
              <a:chOff x="2354" y="7396"/>
              <a:chExt cx="3593" cy="908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354" y="7396"/>
                <a:ext cx="3565" cy="90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81A5A7"/>
                  </a:gs>
                  <a:gs pos="46000">
                    <a:srgbClr val="5E8588"/>
                  </a:gs>
                  <a:gs pos="96000">
                    <a:srgbClr val="5E8588"/>
                  </a:gs>
                  <a:gs pos="75000">
                    <a:srgbClr val="8DAEB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0"/>
              </a:gradFill>
              <a:effectLst>
                <a:innerShdw blurRad="241300" dist="50800" dir="18900000">
                  <a:prstClr val="black">
                    <a:alpha val="10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622" y="7431"/>
                <a:ext cx="3325" cy="8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00" b="1" spc="15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写近义词：</a:t>
                </a:r>
                <a:endParaRPr lang="zh-CN" altLang="en-US" sz="2100" b="1" spc="15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3085148" y="4051935"/>
            <a:ext cx="82296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雄伟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7503" y="4051935"/>
            <a:ext cx="155448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乐在其中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08333E-07 -0.04051 L 2.08333E-07 -7.40741E-07" pathEditMode="relative" ptsTypes="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75E-06 0.03912 L 3.75E-06 -4.44444E-06" pathEditMode="relative" ptsTypes="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08333E-07 -0.04051 L 2.08333E-07 -7.40741E-07" pathEditMode="relative" ptsTypes="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75E-06 0.03912 L 3.75E-06 -4.44444E-06" pathEditMode="relative" ptsTypes="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08333E-07 -0.04051 L 2.08333E-07 -7.40741E-07" pathEditMode="relative" ptsTypes="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75E-06 0.03912 L 3.75E-06 -4.44444E-06" pathEditMode="relative" ptsTypes="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08333E-07 -0.04051 L 2.08333E-07 -7.40741E-07" pathEditMode="relative" ptsTypes="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4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75E-06 0.03912 L 3.75E-06 -4.44444E-06" pathEditMode="relative" ptsTypes="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21" grpId="0"/>
      <p:bldP spid="21" grpId="1"/>
      <p:bldP spid="30" grpId="0"/>
      <p:bldP spid="30" grpId="1"/>
      <p:bldP spid="37" grpId="0"/>
      <p:bldP spid="37" grpId="1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419" y="270510"/>
            <a:ext cx="2830830" cy="633889"/>
            <a:chOff x="616" y="693"/>
            <a:chExt cx="5944" cy="1331"/>
          </a:xfrm>
        </p:grpSpPr>
        <p:sp>
          <p:nvSpPr>
            <p:cNvPr id="9" name="圆角矩形 8"/>
            <p:cNvSpPr/>
            <p:nvPr/>
          </p:nvSpPr>
          <p:spPr>
            <a:xfrm>
              <a:off x="616" y="693"/>
              <a:ext cx="5944" cy="13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66366"/>
              </a:solidFill>
            </a:ln>
            <a:effectLst>
              <a:innerShdw blurRad="393700" dist="114300">
                <a:srgbClr val="657E80">
                  <a:alpha val="4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74" y="815"/>
              <a:ext cx="3997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spc="600" dirty="0">
                  <a:solidFill>
                    <a:srgbClr val="466366"/>
                  </a:solidFill>
                  <a:latin typeface="微软雅黑" panose="020B0503020204020204" charset="-122"/>
                  <a:ea typeface="微软雅黑" panose="020B0503020204020204" charset="-122"/>
                </a:rPr>
                <a:t>自学提示</a:t>
              </a:r>
              <a:endParaRPr lang="zh-CN" altLang="en-US" sz="2700" b="1" spc="600" dirty="0">
                <a:solidFill>
                  <a:srgbClr val="4663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1" y="701"/>
              <a:ext cx="1323" cy="1323"/>
              <a:chOff x="4070" y="4701"/>
              <a:chExt cx="1244" cy="1244"/>
            </a:xfrm>
          </p:grpSpPr>
          <p:sp>
            <p:nvSpPr>
              <p:cNvPr id="13" name="MH_Other_4" descr="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 rot="16200000">
                <a:off x="4192" y="4796"/>
                <a:ext cx="1001" cy="1001"/>
              </a:xfrm>
              <a:prstGeom prst="ellipse">
                <a:avLst/>
              </a:prstGeom>
              <a:solidFill>
                <a:srgbClr val="466366"/>
              </a:solidFill>
              <a:ln w="19050">
                <a:solidFill>
                  <a:srgbClr val="AAC3C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70" y="4701"/>
                <a:ext cx="1245" cy="1245"/>
              </a:xfrm>
              <a:prstGeom prst="ellipse">
                <a:avLst/>
              </a:prstGeom>
              <a:solidFill>
                <a:srgbClr val="C1D3D4"/>
              </a:soli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3" y="4963"/>
                <a:ext cx="298" cy="2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84898" y="1466850"/>
            <a:ext cx="7028974" cy="2537460"/>
            <a:chOff x="2278" y="3080"/>
            <a:chExt cx="14759" cy="5328"/>
          </a:xfrm>
        </p:grpSpPr>
        <p:sp>
          <p:nvSpPr>
            <p:cNvPr id="3" name="圆角矩形 2"/>
            <p:cNvSpPr/>
            <p:nvPr/>
          </p:nvSpPr>
          <p:spPr>
            <a:xfrm>
              <a:off x="2278" y="3080"/>
              <a:ext cx="815" cy="5328"/>
            </a:xfrm>
            <a:prstGeom prst="roundRect">
              <a:avLst/>
            </a:prstGeom>
            <a:solidFill>
              <a:srgbClr val="45636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6222" y="3080"/>
              <a:ext cx="815" cy="5328"/>
            </a:xfrm>
            <a:prstGeom prst="roundRect">
              <a:avLst/>
            </a:prstGeom>
            <a:solidFill>
              <a:srgbClr val="45636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384" y="3349"/>
              <a:ext cx="12720" cy="4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40000"/>
                </a:lnSpc>
              </a:pPr>
              <a:r>
                <a:rPr lang="en-US" altLang="zh-CN" sz="2400" dirty="0">
                  <a:solidFill>
                    <a:srgbClr val="456365"/>
                  </a:solidFill>
                </a:rPr>
                <a:t>       </a:t>
              </a:r>
              <a:r>
                <a:rPr lang="zh-CN" altLang="en-US" sz="2400" dirty="0">
                  <a:solidFill>
                    <a:srgbClr val="456365"/>
                  </a:solidFill>
                </a:rPr>
                <a:t>自古以来，月亮就寄托了中国人的思乡之情。默读课文，说说作者由月亮想到了哪些往事和经历，产生了哪些内心感受。再搜集一些思乡的诗文，和同学交流。</a:t>
              </a:r>
              <a:endParaRPr lang="zh-CN" altLang="en-US" sz="2400" dirty="0">
                <a:solidFill>
                  <a:srgbClr val="456365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8608" y="257175"/>
            <a:ext cx="8566785" cy="4629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19225" y="1858328"/>
            <a:ext cx="6269355" cy="11025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40000"/>
              </a:lnSpc>
            </a:pPr>
            <a:r>
              <a:rPr lang="en-US" altLang="zh-CN" sz="2400" dirty="0">
                <a:solidFill>
                  <a:srgbClr val="456365"/>
                </a:solidFill>
              </a:rPr>
              <a:t>       </a:t>
            </a:r>
            <a:r>
              <a:rPr lang="zh-CN" altLang="en-US" sz="2400" dirty="0">
                <a:solidFill>
                  <a:srgbClr val="456365"/>
                </a:solidFill>
              </a:rPr>
              <a:t>默读课文并思考：作者由月亮想到了哪些往事和经历呢？</a:t>
            </a:r>
            <a:endParaRPr lang="zh-CN" altLang="en-US" sz="2400" dirty="0">
              <a:solidFill>
                <a:srgbClr val="45636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9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PA" val="v5.2.9"/>
</p:tagLst>
</file>

<file path=ppt/tags/tag31.xml><?xml version="1.0" encoding="utf-8"?>
<p:tagLst xmlns:p="http://schemas.openxmlformats.org/presentationml/2006/main">
  <p:tag name="PA" val="v5.2.9"/>
</p:tagLst>
</file>

<file path=ppt/tags/tag32.xml><?xml version="1.0" encoding="utf-8"?>
<p:tagLst xmlns:p="http://schemas.openxmlformats.org/presentationml/2006/main">
  <p:tag name="PA" val="v5.2.9"/>
</p:tagLst>
</file>

<file path=ppt/tags/tag33.xml><?xml version="1.0" encoding="utf-8"?>
<p:tagLst xmlns:p="http://schemas.openxmlformats.org/presentationml/2006/main">
  <p:tag name="PA" val="v5.2.9"/>
</p:tagLst>
</file>

<file path=ppt/tags/tag34.xml><?xml version="1.0" encoding="utf-8"?>
<p:tagLst xmlns:p="http://schemas.openxmlformats.org/presentationml/2006/main">
  <p:tag name="PA" val="v5.2.9"/>
</p:tagLst>
</file>

<file path=ppt/tags/tag35.xml><?xml version="1.0" encoding="utf-8"?>
<p:tagLst xmlns:p="http://schemas.openxmlformats.org/presentationml/2006/main">
  <p:tag name="PA" val="v5.2.9"/>
</p:tagLst>
</file>

<file path=ppt/tags/tag36.xml><?xml version="1.0" encoding="utf-8"?>
<p:tagLst xmlns:p="http://schemas.openxmlformats.org/presentationml/2006/main">
  <p:tag name="PA" val="v5.2.9"/>
</p:tagLst>
</file>

<file path=ppt/tags/tag37.xml><?xml version="1.0" encoding="utf-8"?>
<p:tagLst xmlns:p="http://schemas.openxmlformats.org/presentationml/2006/main">
  <p:tag name="PA" val="v5.2.9"/>
</p:tagLst>
</file>

<file path=ppt/tags/tag38.xml><?xml version="1.0" encoding="utf-8"?>
<p:tagLst xmlns:p="http://schemas.openxmlformats.org/presentationml/2006/main">
  <p:tag name="PA" val="v5.2.9"/>
</p:tagLst>
</file>

<file path=ppt/tags/tag39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PA" val="v5.2.9"/>
</p:tagLst>
</file>

<file path=ppt/tags/tag41.xml><?xml version="1.0" encoding="utf-8"?>
<p:tagLst xmlns:p="http://schemas.openxmlformats.org/presentationml/2006/main">
  <p:tag name="PA" val="v5.2.9"/>
</p:tagLst>
</file>

<file path=ppt/tags/tag42.xml><?xml version="1.0" encoding="utf-8"?>
<p:tagLst xmlns:p="http://schemas.openxmlformats.org/presentationml/2006/main">
  <p:tag name="PA" val="v5.2.9"/>
</p:tagLst>
</file>

<file path=ppt/tags/tag43.xml><?xml version="1.0" encoding="utf-8"?>
<p:tagLst xmlns:p="http://schemas.openxmlformats.org/presentationml/2006/main">
  <p:tag name="PA" val="v5.2.9"/>
</p:tagLst>
</file>

<file path=ppt/tags/tag44.xml><?xml version="1.0" encoding="utf-8"?>
<p:tagLst xmlns:p="http://schemas.openxmlformats.org/presentationml/2006/main">
  <p:tag name="PA" val="v5.2.9"/>
</p:tagLst>
</file>

<file path=ppt/tags/tag45.xml><?xml version="1.0" encoding="utf-8"?>
<p:tagLst xmlns:p="http://schemas.openxmlformats.org/presentationml/2006/main">
  <p:tag name="PA" val="v5.2.9"/>
</p:tagLst>
</file>

<file path=ppt/tags/tag4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4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4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4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1.xml><?xml version="1.0" encoding="utf-8"?>
<p:tagLst xmlns:p="http://schemas.openxmlformats.org/presentationml/2006/main">
  <p:tag name="KSO_WM_UNIT_PLACING_PICTURE_USER_VIEWPORT" val="{&quot;height&quot;:7512,&quot;width&quot;:3832}"/>
</p:tagLst>
</file>

<file path=ppt/tags/tag5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3.xml><?xml version="1.0" encoding="utf-8"?>
<p:tagLst xmlns:p="http://schemas.openxmlformats.org/presentationml/2006/main">
  <p:tag name="KSO_WM_UNIT_PLACING_PICTURE_USER_VIEWPORT" val="{&quot;height&quot;:7512,&quot;width&quot;:3832}"/>
</p:tagLst>
</file>

<file path=ppt/tags/tag5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1dd1f1e1-c5a5-4242-a80f-bd1909fee9f9"/>
  <p:tag name="COMMONDATA" val="eyJoZGlkIjoiNTEwZDYwYjA4ODUyYzA2MmI0M2EzZjhhMWY0NWI4YWEifQ==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2038</Words>
  <Application>WPS 演示</Application>
  <PresentationFormat>全屏显示(16:9)</PresentationFormat>
  <Paragraphs>232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Wingdings</vt:lpstr>
      <vt:lpstr>微软雅黑</vt:lpstr>
      <vt:lpstr>思源黑体 CN Bold</vt:lpstr>
      <vt:lpstr>阿里巴巴普惠体 M</vt:lpstr>
      <vt:lpstr>字魂105号-简雅黑</vt:lpstr>
      <vt:lpstr>百度综艺简体</vt:lpstr>
      <vt:lpstr>黑体</vt:lpstr>
      <vt:lpstr>楷体</vt:lpstr>
      <vt:lpstr>Open Sans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2022-01-13T20:42:00Z</cp:lastPrinted>
  <dcterms:created xsi:type="dcterms:W3CDTF">2022-01-13T20:42:00Z</dcterms:created>
  <dcterms:modified xsi:type="dcterms:W3CDTF">2023-01-18T00:52:45Z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26C6DDD42BA548DF9907297B77B096B5</vt:lpwstr>
  </property>
  <property fmtid="{D5CDD505-2E9C-101B-9397-08002B2CF9AE}" pid="7" name="KSOProductBuildVer">
    <vt:lpwstr>2052-11.1.0.13703</vt:lpwstr>
  </property>
</Properties>
</file>