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9"/>
  </p:handoutMasterIdLst>
  <p:sldIdLst>
    <p:sldId id="457" r:id="rId3"/>
    <p:sldId id="455" r:id="rId4"/>
    <p:sldId id="424" r:id="rId5"/>
    <p:sldId id="456" r:id="rId7"/>
    <p:sldId id="397" r:id="rId8"/>
    <p:sldId id="403" r:id="rId9"/>
    <p:sldId id="425" r:id="rId10"/>
    <p:sldId id="426" r:id="rId11"/>
    <p:sldId id="427" r:id="rId12"/>
    <p:sldId id="428" r:id="rId13"/>
    <p:sldId id="429" r:id="rId14"/>
    <p:sldId id="431" r:id="rId15"/>
    <p:sldId id="432" r:id="rId16"/>
    <p:sldId id="398" r:id="rId17"/>
    <p:sldId id="405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36"/>
    <p:restoredTop sz="94631"/>
  </p:normalViewPr>
  <p:slideViewPr>
    <p:cSldViewPr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018C0D-9C16-4773-8A10-CF6E09C86A9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59793E-9D19-48C1-95D2-DA6713AF10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D8E74F-6D9E-4AC9-9DB0-06E2B512208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2A5D887-1E29-4A63-B8C9-0FEC66579E3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20484" name="页眉占位符 3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  <p:sp>
        <p:nvSpPr>
          <p:cNvPr id="20485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52" name="组合 5"/>
          <p:cNvGrpSpPr/>
          <p:nvPr userDrawn="1"/>
        </p:nvGrpSpPr>
        <p:grpSpPr>
          <a:xfrm>
            <a:off x="-11112" y="4227513"/>
            <a:ext cx="9178925" cy="925512"/>
            <a:chOff x="-11736" y="4433689"/>
            <a:chExt cx="8734328" cy="7200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>
              <a:off x="-11736" y="4433689"/>
              <a:ext cx="4367164" cy="720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 flipH="1">
              <a:off x="4355428" y="4433689"/>
              <a:ext cx="4367164" cy="720080"/>
            </a:xfrm>
            <a:prstGeom prst="rect">
              <a:avLst/>
            </a:prstGeom>
          </p:spPr>
        </p:pic>
      </p:grpSp>
      <p:pic>
        <p:nvPicPr>
          <p:cNvPr id="2053" name="图片 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34448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3850" y="692150"/>
            <a:ext cx="8496300" cy="3817938"/>
          </a:xfrm>
          <a:prstGeom prst="rect">
            <a:avLst/>
          </a:prstGeom>
          <a:solidFill>
            <a:srgbClr val="FFFFFF"/>
          </a:solidFill>
          <a:ln w="38100">
            <a:solidFill>
              <a:srgbClr val="2364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6" name="组合 3"/>
          <p:cNvGrpSpPr/>
          <p:nvPr userDrawn="1"/>
        </p:nvGrpSpPr>
        <p:grpSpPr>
          <a:xfrm>
            <a:off x="0" y="0"/>
            <a:ext cx="9144000" cy="722313"/>
            <a:chOff x="-114626" y="-2"/>
            <a:chExt cx="12421250" cy="9635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-114626" y="0"/>
              <a:ext cx="1774464" cy="96356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1659838" y="-1"/>
              <a:ext cx="1774464" cy="96356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3434303" y="0"/>
              <a:ext cx="1774464" cy="96356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5208768" y="0"/>
              <a:ext cx="1774464" cy="9635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6983232" y="0"/>
              <a:ext cx="1774464" cy="9635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8757696" y="-2"/>
              <a:ext cx="1774464" cy="9635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0800000">
              <a:off x="10532160" y="0"/>
              <a:ext cx="1774464" cy="963562"/>
            </a:xfrm>
            <a:prstGeom prst="rect">
              <a:avLst/>
            </a:prstGeom>
          </p:spPr>
        </p:pic>
      </p:grpSp>
      <p:pic>
        <p:nvPicPr>
          <p:cNvPr id="3077" name="图片 12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0" y="-20637"/>
            <a:ext cx="2963863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12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2613025" y="4763"/>
            <a:ext cx="3930650" cy="71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100" name="组合 5"/>
          <p:cNvGrpSpPr/>
          <p:nvPr userDrawn="1"/>
        </p:nvGrpSpPr>
        <p:grpSpPr>
          <a:xfrm>
            <a:off x="-11112" y="4227513"/>
            <a:ext cx="9178925" cy="925512"/>
            <a:chOff x="-11736" y="4433689"/>
            <a:chExt cx="8734328" cy="7200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>
              <a:off x="-11736" y="4433689"/>
              <a:ext cx="4367164" cy="72008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/>
            <a:stretch>
              <a:fillRect/>
            </a:stretch>
          </p:blipFill>
          <p:spPr>
            <a:xfrm flipH="1">
              <a:off x="4355428" y="4433689"/>
              <a:ext cx="4367164" cy="720080"/>
            </a:xfrm>
            <a:prstGeom prst="rect">
              <a:avLst/>
            </a:prstGeom>
          </p:spPr>
        </p:pic>
      </p:grpSp>
      <p:pic>
        <p:nvPicPr>
          <p:cNvPr id="4101" name="图片 12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0" y="-20637"/>
            <a:ext cx="19177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3175" y="0"/>
            <a:ext cx="582613" cy="518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566150" y="-7937"/>
            <a:ext cx="581025" cy="518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7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5875" y="-7937"/>
            <a:ext cx="9144000" cy="518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46075" y="-123825"/>
            <a:ext cx="9928225" cy="5492750"/>
          </a:xfrm>
          <a:prstGeom prst="rect">
            <a:avLst/>
          </a:prstGeom>
          <a:noFill/>
          <a:ln>
            <a:noFill/>
          </a:ln>
          <a:effectLst>
            <a:outerShdw blurRad="101600" dist="88900" dir="2700000" algn="tl" rotWithShape="0">
              <a:srgbClr val="000000">
                <a:alpha val="34999"/>
              </a:srgbClr>
            </a:outerShdw>
          </a:effectLst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7937" y="-7937"/>
            <a:ext cx="1539875" cy="144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7937" y="3189288"/>
            <a:ext cx="1566862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-346075" y="-123825"/>
            <a:ext cx="9928225" cy="5492750"/>
          </a:xfrm>
          <a:prstGeom prst="rect">
            <a:avLst/>
          </a:prstGeom>
          <a:noFill/>
          <a:ln>
            <a:noFill/>
          </a:ln>
          <a:effectLst>
            <a:outerShdw blurRad="101600" dist="88900" dir="2700000" algn="tl" rotWithShape="0">
              <a:srgbClr val="000000">
                <a:alpha val="34999"/>
              </a:srgbClr>
            </a:outerShdw>
          </a:effectLst>
        </p:spPr>
      </p:pic>
      <p:pic>
        <p:nvPicPr>
          <p:cNvPr id="9221" name="图片 5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0" y="3176588"/>
            <a:ext cx="1303338" cy="198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7937" y="-7937"/>
            <a:ext cx="1539875" cy="1441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7"/>
          <p:cNvGrpSpPr/>
          <p:nvPr userDrawn="1"/>
        </p:nvGrpSpPr>
        <p:grpSpPr>
          <a:xfrm rot="-295955">
            <a:off x="2547938" y="-569912"/>
            <a:ext cx="3817937" cy="1717675"/>
            <a:chOff x="2842413" y="-189427"/>
            <a:chExt cx="3154700" cy="1419200"/>
          </a:xfrm>
        </p:grpSpPr>
        <p:pic>
          <p:nvPicPr>
            <p:cNvPr id="9224" name="图片 8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 rot="347966">
              <a:off x="2842413" y="-189427"/>
              <a:ext cx="2358265" cy="1313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8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4331619" y="280905"/>
              <a:ext cx="1665494" cy="948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7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3850" y="1131888"/>
            <a:ext cx="8496300" cy="3816350"/>
          </a:xfrm>
          <a:prstGeom prst="rect">
            <a:avLst/>
          </a:prstGeom>
          <a:solidFill>
            <a:srgbClr val="FFFFFF"/>
          </a:solidFill>
          <a:ln w="38100">
            <a:solidFill>
              <a:srgbClr val="2364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7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B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52242" y="1672159"/>
            <a:ext cx="720725" cy="720725"/>
          </a:xfrm>
          <a:prstGeom prst="ellipse">
            <a:avLst/>
          </a:prstGeom>
          <a:solidFill>
            <a:srgbClr val="01A0E9"/>
          </a:solidFill>
          <a:ln>
            <a:solidFill>
              <a:srgbClr val="01A0E9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 bwMode="auto">
          <a:xfrm>
            <a:off x="3491880" y="1635646"/>
            <a:ext cx="3983038" cy="7572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50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 </a:t>
            </a:r>
            <a:r>
              <a:rPr kumimoji="0" lang="en-US" altLang="zh-CN" sz="4400" b="1" i="0" u="none" strike="noStrike" kern="1200" cap="none" spc="0" normalizeH="0" baseline="300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梅花魂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 cstate="email"/>
          <a:srcRect t="-102"/>
          <a:stretch>
            <a:fillRect/>
          </a:stretch>
        </p:blipFill>
        <p:spPr>
          <a:xfrm>
            <a:off x="6423704" y="339502"/>
            <a:ext cx="2366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088" y="627063"/>
            <a:ext cx="7559675" cy="2087563"/>
          </a:xfrm>
          <a:prstGeom prst="round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7700" y="2735263"/>
            <a:ext cx="5581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这三句诗是写什么的诗？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6113" y="3455988"/>
            <a:ext cx="80772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每当读到这类诗词，外祖父总会泪雨纷纷，这是为什么？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4850" y="2735263"/>
            <a:ext cx="12017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思乡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3325" y="4046538"/>
            <a:ext cx="39385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外祖父非常思念家乡。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矩形 1"/>
          <p:cNvSpPr>
            <a:spLocks noChangeArrowheads="1"/>
          </p:cNvSpPr>
          <p:nvPr/>
        </p:nvSpPr>
        <p:spPr bwMode="auto">
          <a:xfrm>
            <a:off x="1042988" y="771525"/>
            <a:ext cx="7380288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独在异乡为异客，每逢佳节倍思亲。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春草明年绿，王孙归不归？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circleNumDbPlai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自在飞花轻似梦，无边丝雨细如愁。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/>
          <p:nvPr/>
        </p:nvSpPr>
        <p:spPr>
          <a:xfrm>
            <a:off x="647700" y="915988"/>
            <a:ext cx="7848600" cy="3044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诗句里不绝的乡思、无边的愁绪，勾起外祖父满腔的乡愁，怎能不潸然泪下呢？课文中一共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次写到了外祖父的眼泪，在什么情况下落泪的？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请同学们找出来并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画上波浪线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"/>
          <p:cNvSpPr/>
          <p:nvPr/>
        </p:nvSpPr>
        <p:spPr>
          <a:xfrm>
            <a:off x="1043623" y="1935480"/>
            <a:ext cx="78486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外祖父的三次落泪，表达了外祖父怎样的思想感情？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/>
          <p:nvPr/>
        </p:nvSpPr>
        <p:spPr>
          <a:xfrm>
            <a:off x="250825" y="1563053"/>
            <a:ext cx="86423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hangingPunct="1"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课文中几次写到梅花？在外祖父眼中梅花代表了什么？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6013" y="133350"/>
            <a:ext cx="669607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质疑课文题目，感悟爱国之心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3796" name="组合 7"/>
          <p:cNvGrpSpPr/>
          <p:nvPr/>
        </p:nvGrpSpPr>
        <p:grpSpPr>
          <a:xfrm>
            <a:off x="3027363" y="962025"/>
            <a:ext cx="2873375" cy="1111250"/>
            <a:chOff x="2633390" y="1404492"/>
            <a:chExt cx="2874714" cy="1111203"/>
          </a:xfrm>
        </p:grpSpPr>
        <p:pic>
          <p:nvPicPr>
            <p:cNvPr id="33798" name="图片 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61582" y="1404492"/>
              <a:ext cx="1074514" cy="10062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633390" y="1510716"/>
              <a:ext cx="1074514" cy="10049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标题 1"/>
            <p:cNvSpPr txBox="1"/>
            <p:nvPr/>
          </p:nvSpPr>
          <p:spPr>
            <a:xfrm>
              <a:off x="3094138" y="1548892"/>
              <a:ext cx="2413966" cy="75723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850900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梅花魂</a:t>
              </a:r>
              <a:endParaRPr lang="zh-CN" altLang="en-US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0860" y="2167573"/>
            <a:ext cx="53276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“梅花魂”到底是指什么呢？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/>
          <p:nvPr/>
        </p:nvSpPr>
        <p:spPr>
          <a:xfrm>
            <a:off x="684213" y="2066925"/>
            <a:ext cx="79914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   细读课文，找到课文中能解释“梅花魂”的句子。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938" y="19050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细读课文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481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280900" y="10566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47328" y="1563271"/>
            <a:ext cx="7902241" cy="3044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陈慧瑛，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著名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作家、</a:t>
            </a:r>
            <a:r>
              <a:rPr lang="zh-CN" altLang="en-US" sz="3200" b="1" u="sng" dirty="0" smtClean="0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sym typeface="+mn-ea"/>
              </a:rPr>
              <a:t>诗人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1946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年出生于新加坡，归侨，祖籍福建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厦门。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+mj-ea"/>
                <a:ea typeface="+mj-ea"/>
                <a:cs typeface="+mj-ea"/>
              </a:rPr>
              <a:t> </a:t>
            </a:r>
            <a:r>
              <a:rPr lang="zh-CN" altLang="en-US" sz="3200" b="1" dirty="0" smtClean="0">
                <a:latin typeface="+mj-ea"/>
                <a:ea typeface="+mj-ea"/>
                <a:cs typeface="+mj-ea"/>
              </a:rPr>
              <a:t>陈慧瑛</a:t>
            </a:r>
            <a:r>
              <a:rPr lang="zh-CN" altLang="en-US" sz="3200" b="1" dirty="0">
                <a:latin typeface="+mj-ea"/>
                <a:ea typeface="+mj-ea"/>
                <a:cs typeface="+mj-ea"/>
              </a:rPr>
              <a:t>出身于书香世家</a:t>
            </a:r>
            <a:r>
              <a:rPr lang="zh-CN" altLang="en-US" sz="3200" b="1" dirty="0" smtClean="0">
                <a:latin typeface="+mj-ea"/>
                <a:ea typeface="+mj-ea"/>
                <a:cs typeface="+mj-ea"/>
              </a:rPr>
              <a:t>，自</a:t>
            </a:r>
            <a:r>
              <a:rPr lang="zh-CN" altLang="en-US" sz="3200" b="1" dirty="0">
                <a:latin typeface="+mj-ea"/>
                <a:ea typeface="+mj-ea"/>
                <a:cs typeface="+mj-ea"/>
              </a:rPr>
              <a:t>祖父</a:t>
            </a:r>
            <a:r>
              <a:rPr lang="zh-CN" altLang="en-US" sz="3200" b="1" dirty="0" smtClean="0">
                <a:latin typeface="+mj-ea"/>
                <a:ea typeface="+mj-ea"/>
                <a:cs typeface="+mj-ea"/>
              </a:rPr>
              <a:t>这一代</a:t>
            </a:r>
            <a:r>
              <a:rPr lang="zh-CN" altLang="en-US" sz="3200" b="1" dirty="0">
                <a:latin typeface="+mj-ea"/>
                <a:ea typeface="+mj-ea"/>
                <a:cs typeface="+mj-ea"/>
              </a:rPr>
              <a:t>开始出洋到新加坡</a:t>
            </a:r>
            <a:r>
              <a:rPr lang="en-US" altLang="zh-CN" sz="3200" b="1" dirty="0">
                <a:latin typeface="+mj-ea"/>
                <a:ea typeface="+mj-ea"/>
                <a:cs typeface="+mj-ea"/>
              </a:rPr>
              <a:t>,</a:t>
            </a:r>
            <a:r>
              <a:rPr lang="zh-CN" altLang="en-US" sz="3200" b="1" dirty="0">
                <a:latin typeface="+mj-ea"/>
                <a:ea typeface="+mj-ea"/>
                <a:cs typeface="+mj-ea"/>
              </a:rPr>
              <a:t>经过努力与奋斗，陈家已经是新加坡无人不晓的华侨领袖</a:t>
            </a:r>
            <a:r>
              <a:rPr lang="zh-CN" altLang="en-US" sz="3200" b="1" dirty="0" smtClean="0">
                <a:latin typeface="+mj-ea"/>
                <a:ea typeface="+mj-ea"/>
                <a:cs typeface="+mj-ea"/>
              </a:rPr>
              <a:t>。</a:t>
            </a:r>
            <a:endParaRPr lang="zh-CN" altLang="en-US" sz="3200" b="1" dirty="0">
              <a:latin typeface="+mj-ea"/>
              <a:ea typeface="+mj-ea"/>
              <a:cs typeface="+mj-ea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269875" y="686435"/>
            <a:ext cx="3331845" cy="869950"/>
            <a:chOff x="6084413" y="595492"/>
            <a:chExt cx="3068409" cy="869801"/>
          </a:xfrm>
        </p:grpSpPr>
        <p:sp>
          <p:nvSpPr>
            <p:cNvPr id="5" name="矩形 5"/>
            <p:cNvSpPr>
              <a:spLocks noChangeArrowheads="1"/>
            </p:cNvSpPr>
            <p:nvPr/>
          </p:nvSpPr>
          <p:spPr bwMode="auto">
            <a:xfrm>
              <a:off x="6824176" y="725645"/>
              <a:ext cx="2328646" cy="609496"/>
            </a:xfrm>
            <a:prstGeom prst="rect">
              <a:avLst/>
            </a:prstGeom>
            <a:solidFill>
              <a:schemeClr val="bg1">
                <a:alpha val="63921"/>
              </a:schemeClr>
            </a:solidFill>
            <a:ln w="19050">
              <a:solidFill>
                <a:srgbClr val="98D267"/>
              </a:solidFill>
              <a:prstDash val="sysDash"/>
              <a:miter lim="800000"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10000"/>
                </a:lnSpc>
              </a:pPr>
              <a:r>
                <a:rPr lang="zh-CN" altLang="en-US" sz="32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背景介绍</a:t>
              </a:r>
              <a:endParaRPr lang="zh-CN" altLang="en-US" sz="32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 flipH="1">
              <a:off x="6084413" y="595492"/>
              <a:ext cx="739482" cy="86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92475" y="50800"/>
            <a:ext cx="250348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认读生字词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9459" name="矩形 2"/>
          <p:cNvSpPr/>
          <p:nvPr/>
        </p:nvSpPr>
        <p:spPr>
          <a:xfrm>
            <a:off x="539750" y="1492250"/>
            <a:ext cx="8208963" cy="2633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葬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身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腮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边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虬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枝  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玷污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重 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秉性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码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头   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撩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绢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华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侨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4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眷恋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凉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飕飕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2"/>
          <p:cNvSpPr txBox="1">
            <a:spLocks noChangeArrowheads="1"/>
          </p:cNvSpPr>
          <p:nvPr/>
        </p:nvSpPr>
        <p:spPr bwMode="auto">
          <a:xfrm>
            <a:off x="953770" y="1995805"/>
            <a:ext cx="8157845" cy="732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读学习提示，明确本课的学习任务。</a:t>
            </a:r>
            <a:endParaRPr lang="zh-CN" altLang="en-US" sz="3600" kern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44331" y="1779676"/>
            <a:ext cx="10144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0613" y="195263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初读感知，理清结构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395288" y="1300163"/>
            <a:ext cx="84248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带着问题默读课文，边读边思考：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0888" y="2139950"/>
            <a:ext cx="8285162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默读课文。思考：课文写了外祖父的哪几件事，表达了外祖父怎样的思想感情。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/>
        </p:nvSpPr>
        <p:spPr>
          <a:xfrm>
            <a:off x="900113" y="1433513"/>
            <a:ext cx="7848600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课文写了外祖父的哪几件事？能不能用小标题的形式概括出来？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938" y="50800"/>
            <a:ext cx="207168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交流汇报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0200" y="3148013"/>
            <a:ext cx="2036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363" y="3148013"/>
            <a:ext cx="3025775" cy="681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“吟诗落泪”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3794125" y="3306763"/>
            <a:ext cx="1152525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/>
          <p:nvPr/>
        </p:nvSpPr>
        <p:spPr>
          <a:xfrm>
            <a:off x="1979613" y="736600"/>
            <a:ext cx="28797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吟诗落泪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1"/>
          <p:cNvSpPr/>
          <p:nvPr/>
        </p:nvSpPr>
        <p:spPr>
          <a:xfrm>
            <a:off x="5651500" y="736600"/>
            <a:ext cx="316865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4—11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12—13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14—15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箭头: 右 1"/>
          <p:cNvSpPr/>
          <p:nvPr/>
        </p:nvSpPr>
        <p:spPr>
          <a:xfrm>
            <a:off x="4735513" y="1028700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4735513" y="1779588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箭头: 右 5"/>
          <p:cNvSpPr/>
          <p:nvPr/>
        </p:nvSpPr>
        <p:spPr>
          <a:xfrm>
            <a:off x="4735513" y="2503488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箭头: 右 6"/>
          <p:cNvSpPr/>
          <p:nvPr/>
        </p:nvSpPr>
        <p:spPr>
          <a:xfrm>
            <a:off x="4735513" y="3254375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4735513" y="3965575"/>
            <a:ext cx="863600" cy="28733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2411413" y="1393825"/>
            <a:ext cx="2271712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珍爱墨梅图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"/>
          <p:cNvSpPr/>
          <p:nvPr/>
        </p:nvSpPr>
        <p:spPr>
          <a:xfrm>
            <a:off x="2411413" y="2109788"/>
            <a:ext cx="227171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难归国痛哭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/>
          <p:nvPr/>
        </p:nvSpPr>
        <p:spPr>
          <a:xfrm>
            <a:off x="2411413" y="2863850"/>
            <a:ext cx="2271712" cy="715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赠与墨梅图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/>
          <p:nvPr/>
        </p:nvSpPr>
        <p:spPr>
          <a:xfrm>
            <a:off x="2409825" y="3579813"/>
            <a:ext cx="227012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送梅花手绢</a:t>
            </a:r>
            <a:endParaRPr lang="en-US" altLang="zh-CN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/>
          <p:nvPr/>
        </p:nvSpPr>
        <p:spPr>
          <a:xfrm>
            <a:off x="1475423" y="1491298"/>
            <a:ext cx="7058025" cy="12725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表达了外祖父怎样的思想感情？从文中的哪句话可以看出来呢？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F:\Temp\400页超强PPT模板\花PNG\2.png"/>
          <p:cNvPicPr>
            <a:picLocks noChangeAspect="1" noChangeArrowheads="1"/>
          </p:cNvPicPr>
          <p:nvPr/>
        </p:nvPicPr>
        <p:blipFill>
          <a:blip r:embed="rId1" cstate="email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306615" y="3579862"/>
            <a:ext cx="1852193" cy="162731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21000"/>
              </a:prstClr>
            </a:outerShdw>
          </a:effec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/>
          <p:nvPr/>
        </p:nvSpPr>
        <p:spPr>
          <a:xfrm>
            <a:off x="485775" y="1382713"/>
            <a:ext cx="8172450" cy="2453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让时光倒流，我们来一起回顾往昔，追忆外祖父往日的情怀。你瞧，那梨花木大交椅上，外祖父一遍又一遍地教“我”读唐诗宋词。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用横线画出外祖父教“我”读的诗词。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3938" y="50800"/>
            <a:ext cx="2232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情境引入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730ad89-1b8c-46f0-a635-9f772a5f97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WPS 演示</Application>
  <PresentationFormat>全屏显示(16:9)</PresentationFormat>
  <Paragraphs>84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幼圆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《梅花魂》PPT优质教学课件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2022-07-14T15:48:00Z</cp:lastPrinted>
  <dcterms:created xsi:type="dcterms:W3CDTF">2022-07-14T15:48:00Z</dcterms:created>
  <dcterms:modified xsi:type="dcterms:W3CDTF">2023-01-18T02:04:36Z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2899FA6FC3FF44E7B641B3B55A7A17DF</vt:lpwstr>
  </property>
  <property fmtid="{D5CDD505-2E9C-101B-9397-08002B2CF9AE}" pid="3" name="KSOProductBuildVer">
    <vt:lpwstr>2052-11.1.0.13703</vt:lpwstr>
  </property>
</Properties>
</file>