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406" r:id="rId3"/>
    <p:sldId id="392" r:id="rId5"/>
    <p:sldId id="517" r:id="rId6"/>
    <p:sldId id="418" r:id="rId7"/>
    <p:sldId id="551" r:id="rId8"/>
    <p:sldId id="552" r:id="rId9"/>
    <p:sldId id="553" r:id="rId10"/>
    <p:sldId id="400" r:id="rId11"/>
    <p:sldId id="481" r:id="rId12"/>
    <p:sldId id="554" r:id="rId13"/>
    <p:sldId id="545" r:id="rId14"/>
    <p:sldId id="555" r:id="rId15"/>
    <p:sldId id="444" r:id="rId16"/>
    <p:sldId id="534" r:id="rId17"/>
    <p:sldId id="417" r:id="rId18"/>
    <p:sldId id="421" r:id="rId19"/>
    <p:sldId id="518" r:id="rId20"/>
    <p:sldId id="519" r:id="rId21"/>
    <p:sldId id="549" r:id="rId22"/>
    <p:sldId id="359" r:id="rId23"/>
    <p:sldId id="394" r:id="rId24"/>
    <p:sldId id="405" r:id="rId25"/>
  </p:sldIdLst>
  <p:sldSz cx="12190095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7" userDrawn="1">
          <p15:clr>
            <a:srgbClr val="A4A3A4"/>
          </p15:clr>
        </p15:guide>
        <p15:guide id="2" pos="375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永宾" initials="李永宾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59" autoAdjust="0"/>
    <p:restoredTop sz="96879" autoAdjust="0"/>
  </p:normalViewPr>
  <p:slideViewPr>
    <p:cSldViewPr>
      <p:cViewPr>
        <p:scale>
          <a:sx n="90" d="100"/>
          <a:sy n="90" d="100"/>
        </p:scale>
        <p:origin x="-1242" y="-582"/>
      </p:cViewPr>
      <p:guideLst>
        <p:guide orient="horz" pos="2197"/>
        <p:guide pos="3758"/>
      </p:guideLst>
    </p:cSldViewPr>
  </p:slideViewPr>
  <p:outlineViewPr>
    <p:cViewPr>
      <p:scale>
        <a:sx n="33" d="100"/>
        <a:sy n="33" d="100"/>
      </p:scale>
      <p:origin x="0" y="-17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7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39276-F692-4FB5-960D-6ECED991B8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D3F43-125C-4622-81C3-731234AE2D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A8007-5084-48F5-A51F-5EF90EA8CC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引导：你觉得学生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提出的问题怎么样？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预设：学生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从不同方面提出了问题，所提的问题有些重复、琐碎，不能帮助我们全面了解老师的童年生活。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引导：你有什么好的建议帮助学生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进行修改？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预设：清单中的第一、二个问题有些重复，游戏也是一种娱乐活动，除了了解最喜欢吃的零食和娱乐活动外，还可以提出如“您是怎么去上学的？”“放学后会干些什么？”等。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点拨：提问题时，先要确定了解他童年生活的哪些方面，每个方面提一个相关问题即可。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TW" sz="1200" kern="120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引导：你觉得学生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提出的问题怎么样？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预设：学生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围绕一个话题进行提问，提出的问题缺乏层次性，以致对这个话题的了解浮于表面，不够深入。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引导：你有什么好的建议帮助学生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进行修改？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预设：比如在问了“您最喜欢哪门学科？”后，还以提出如“为什么喜欢这门学科？”“在学习这门功课时，有印象深刻的事吗？”等。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点拨：在设计问题的过程中进行自我提问，比如“当知道这个问题的答案后，还有什么问题有助于深入了解这方面的内容”让自己的问题清单变得更加有序，层层深入。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）学生修改问题清单。</a:t>
            </a:r>
            <a:endParaRPr lang="zh-CN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过渡：我们今天提问的对象都是我们的长辈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想一想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我们在与大人交流时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应注意哪些方面呢？</a:t>
            </a:r>
            <a:endParaRPr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）小组交流：我们在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做采访记录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时，可以采用哪些记录技巧，帮助我们在短时间内记录更多内容呢？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）小组代表回答问题。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：记录回答的要点，用关键词语记清时间、地点、人物、事件等主要信息。（板书：关键信息）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：其中一些有意思的或者引发自己思考的地方要简单记录下来。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点拨：在边听边记录时，不需要记录整句话，只需要记录关键词；这样既能筛选重点，又能节约时间；除了记录关键信息外，还可以把自己感兴趣的、不明白的地方，也记下来。（板书：感兴趣 有疑问）</a:t>
            </a:r>
            <a:endParaRPr lang="zh-CN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过渡：今天我们以“走进老师的童年岁月”为话题，进行采访演练吧！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合作</a:t>
            </a:r>
            <a:r>
              <a:rPr lang="zh-TW" altLang="zh-CN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探究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探究任务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）根据问题清单，现场采访老师，边听边记录。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）整理记录单，进行发言。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en-US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探究过程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）每组派代表采访老师，边听边记录。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）小组交流，按一定顺序整理记录单。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）小组选出代表汇报老师的童年故事。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）每组派代表采访老师，边听边记录。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引导：倾听要耐心；边听边记录；遇到感兴趣的、不明白的地方可以在提问的间隙追问。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提醒：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其他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同学提问时，要认真倾听；如果问题和自己组一样时，也要及时做好记录。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zh-CN" sz="1200" kern="12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）小组交流，按一定顺序整理记录单。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提示学生：按一定顺序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整理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，给记录内容标上序号。选择印象深刻的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点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作为重要发言内容。（板书：按序整理记录）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zh-CN" sz="1200" kern="12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）小组内交流整理好的谈话内容，讲讲了解到的老师的童年故事。选出代表进行汇报老师的童年岁月。</a:t>
            </a:r>
            <a:endParaRPr lang="zh-CN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点拨：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①在汇报交流时，要说出自己在交流过程中的感受。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②表达内容的顺序。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建议顺序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：简单分享信息——具体说说印象深刻的点——表达采访感受。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建议顺序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：表达采访感受——简单分享信息——具体说说印象深刻的点。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小结：介绍他人的童年岁月时，要做到条理清晰，重点突出，融入感受。（板书：有条理地表达）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节课，我们走进长辈们的童年岁月，了解了他们小时候的故事。同学们学会了根据提问对象列出问题清单的方法，学会了认真倾听以及边听边记录的技巧，也学会了根据整理的记录进行有条理地表达。这些都是我们的采访妙招，这节课我们的收获真不少啊！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（板书：采访妙招）</a:t>
            </a:r>
            <a:endParaRPr lang="zh-CN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著名儿童文学作家冰心曾说：“每一个人都有他自己的童年往事，快乐也好，辛酸也好，对于他都是心动神移的最深刻的记忆。”童年是纯真、难忘的岁月，每个人都有自己的童年。你知道长辈们的童年是什么样的吗？让我们走进他们的童年岁月，了解他们小时候的故事。（板书——口语交际：走进他们的童年岁月）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六、布置作业</a:t>
            </a:r>
            <a:endParaRPr lang="zh-CN" altLang="zh-CN" sz="1200" kern="12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选择一个想要了解的大人，针对他的童年生活列出自己想要了解的问题清单，并对他进行提问，边问边记录，整理好自己收集的信息，并与同学分享他们的童年生活。</a:t>
            </a:r>
            <a:endParaRPr lang="zh-CN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出示部分长辈们童年生活的图片。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引导：我们周围的长辈们也有各自的童年时光，你最想了解谁的童年岁月？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：我想了解爷爷的童年生活。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：我想了解妈妈的童年生活。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：我想了解姥姥的童年生活。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教师提问：除了自己的亲人，有没有一些非亲属关系的长辈吸引你去了解呢？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：邻居张伯伯。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：爸爸的朋友王叔叔。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小结：不同的人所处的年代、环境不同，他们的童年生活也是各不相同的。每个人都有属于自己的童年时光和童年故事。</a:t>
            </a:r>
            <a:endParaRPr lang="zh-CN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</a:t>
            </a:r>
            <a:r>
              <a:rPr lang="zh-TW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交际过程中要有良好的习惯，注意倾听的基本礼仪，即听人说话认真、耐心，尊重交际对象，不随意打断别人。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（板书：倾听有耐心）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</a:t>
            </a:r>
            <a:r>
              <a:rPr lang="zh-TW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要注意把别人的回答记录下来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</a:t>
            </a:r>
            <a:r>
              <a:rPr lang="zh-TW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要边听边思考，如果有不明白的地方，或是对有些内容特别感兴趣，可在对方说话的间隙适当追问。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引导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</a:t>
            </a:r>
            <a:r>
              <a:rPr lang="zh-TW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小贴士部分又给我们提出了哪些交际要求呢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？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</a:t>
            </a:r>
            <a:r>
              <a:rPr lang="zh-TW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“认真倾听，交流时边听边记录”是倾听方面的要求。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要求我们</a:t>
            </a:r>
            <a:r>
              <a:rPr lang="zh-TW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不仅要听得认真，还要在听的同时迅速将重要的、有价值的信息记录下来。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</a:t>
            </a:r>
            <a:r>
              <a:rPr lang="zh-TW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“根据整理的记录有条理地表达”是表达方面的要求。我们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要</a:t>
            </a:r>
            <a:r>
              <a:rPr lang="zh-TW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以记录的内容为依托，合理有序地安排发言内容，让发言更有条理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）出示教材中的两个问题清单，让学生比较两个问题清单，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并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思考这两个问题清单中的问题有什么不同。（板书：列问题清单）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：清单一是从不同的方面提出问题，各个问题之间可以调换顺序。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预设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：清单二是围绕一个话题提出多个问题，这些问题层层递进，是不能随便调换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顺序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小结列问题清单的方法：根据提问对象可以从不同方面提问，也可以围绕一个话题提出多个问题。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TW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TW" altLang="zh-CN" sz="1200" kern="120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2.出示不同的列问题清单的方式</a:t>
            </a:r>
            <a:r>
              <a:rPr lang="zh-TW" altLang="en-US" sz="1200" kern="120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TW" altLang="zh-CN" sz="1200" kern="120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供学生选择。</a:t>
            </a:r>
            <a:endParaRPr lang="zh-TW" altLang="zh-CN" sz="1200" kern="120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TW" altLang="zh-CN" sz="1200" kern="120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如问答式、表格式、思维导图式……</a:t>
            </a:r>
            <a:endParaRPr lang="zh-TW" altLang="zh-CN" sz="1200" kern="120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）小组讨论：设计问题清单，了解老师的童年生活。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引导：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①向老师提哪方面的问题更适合、更有价值？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②是围绕一个话题展开提问，还是从不同方面进行提问？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③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选择什么方式列问题清单？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image" Target="../media/image2.png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D:\qq文件\712321467\Image\C2C\Image2\{75232B38-A165-1FB7-499C-2E1C792CACB5}.png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7.jpe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tags" Target="../tags/tag4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3.png"/><Relationship Id="rId5" Type="http://schemas.openxmlformats.org/officeDocument/2006/relationships/image" Target="../media/image37.jpeg"/><Relationship Id="rId4" Type="http://schemas.openxmlformats.org/officeDocument/2006/relationships/image" Target="../media/image39.png"/><Relationship Id="rId3" Type="http://schemas.openxmlformats.org/officeDocument/2006/relationships/image" Target="../media/image32.png"/><Relationship Id="rId2" Type="http://schemas.openxmlformats.org/officeDocument/2006/relationships/image" Target="../media/image38.png"/><Relationship Id="rId10" Type="http://schemas.openxmlformats.org/officeDocument/2006/relationships/notesSlide" Target="../notesSlides/notesSlide11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42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microsoft.com/office/2007/relationships/hdphoto" Target="../media/image44.wdp"/><Relationship Id="rId2" Type="http://schemas.openxmlformats.org/officeDocument/2006/relationships/image" Target="../media/image43.png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45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9" Type="http://schemas.microsoft.com/office/2007/relationships/hdphoto" Target="../media/image14.wdp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38090" y="2306955"/>
            <a:ext cx="6696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走进他们的童年岁月</a:t>
            </a:r>
            <a:endParaRPr lang="zh-CN" altLang="en-US" sz="540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15286" y="3717032"/>
            <a:ext cx="32539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口语交际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303520" y="3429000"/>
            <a:ext cx="6192520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9222" y="1812840"/>
            <a:ext cx="4494530" cy="33096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3" name="组合 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  <a:noFill/>
        </p:grpSpPr>
        <p:grpSp>
          <p:nvGrpSpPr>
            <p:cNvPr id="8" name="组合 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10" name="圆角矩形 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13" name="组合 1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15" name="圆角矩形 1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</p:grpSpPr>
        <p:grpSp>
          <p:nvGrpSpPr>
            <p:cNvPr id="18" name="组合 1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23" name="组合 2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28" name="组合 2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863959" y="467644"/>
            <a:ext cx="1956000" cy="461665"/>
            <a:chOff x="3091985" y="543935"/>
            <a:chExt cx="1956000" cy="461665"/>
          </a:xfrm>
        </p:grpSpPr>
        <p:sp>
          <p:nvSpPr>
            <p:cNvPr id="33" name="文本框 32"/>
            <p:cNvSpPr txBox="1"/>
            <p:nvPr/>
          </p:nvSpPr>
          <p:spPr>
            <a:xfrm>
              <a:off x="3535817" y="543935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探究活动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91985" y="577605"/>
              <a:ext cx="377985" cy="377985"/>
            </a:xfrm>
            <a:prstGeom prst="rect">
              <a:avLst/>
            </a:prstGeom>
          </p:spPr>
        </p:pic>
      </p:grpSp>
      <p:sp>
        <p:nvSpPr>
          <p:cNvPr id="35" name="矩形 34"/>
          <p:cNvSpPr/>
          <p:nvPr/>
        </p:nvSpPr>
        <p:spPr>
          <a:xfrm>
            <a:off x="4885806" y="929309"/>
            <a:ext cx="4544834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设计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问题清单，了解老师的童年生活。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994025" y="1749425"/>
            <a:ext cx="5059045" cy="3194375"/>
            <a:chOff x="2993725" y="1749124"/>
            <a:chExt cx="4801487" cy="3194417"/>
          </a:xfrm>
        </p:grpSpPr>
        <p:grpSp>
          <p:nvGrpSpPr>
            <p:cNvPr id="49" name="组合 48"/>
            <p:cNvGrpSpPr/>
            <p:nvPr/>
          </p:nvGrpSpPr>
          <p:grpSpPr>
            <a:xfrm>
              <a:off x="3030433" y="2297134"/>
              <a:ext cx="4764779" cy="2646407"/>
              <a:chOff x="3037203" y="1910841"/>
              <a:chExt cx="6158637" cy="2502016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3085854" y="1926159"/>
                <a:ext cx="6061332" cy="248669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effectLst>
                <a:softEdge rad="63500"/>
              </a:effec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dirty="0" smtClean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  </a:t>
                </a:r>
                <a:r>
                  <a:rPr lang="en-US" altLang="zh-CN" sz="2200" dirty="0" smtClean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1.</a:t>
                </a:r>
                <a:r>
                  <a:rPr lang="zh-CN" altLang="zh-CN" sz="2200" dirty="0" smtClean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向老师</a:t>
                </a:r>
                <a:r>
                  <a:rPr lang="zh-CN" altLang="zh-CN" sz="2200" dirty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提哪方面的问题更适合、更有价值？</a:t>
                </a:r>
                <a:endParaRPr lang="zh-CN" altLang="zh-CN" sz="2200" dirty="0">
                  <a:solidFill>
                    <a:schemeClr val="accent6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200" dirty="0" smtClean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  2.</a:t>
                </a:r>
                <a:r>
                  <a:rPr lang="zh-CN" altLang="zh-CN" sz="2200" dirty="0" smtClean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是</a:t>
                </a:r>
                <a:r>
                  <a:rPr lang="zh-CN" altLang="zh-CN" sz="2200" dirty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围绕一个话题展开</a:t>
                </a:r>
                <a:r>
                  <a:rPr lang="zh-CN" altLang="zh-CN" sz="2200" dirty="0" smtClean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提问</a:t>
                </a:r>
                <a:r>
                  <a:rPr lang="zh-CN" altLang="en-US" sz="2200" dirty="0" smtClean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，</a:t>
                </a:r>
                <a:r>
                  <a:rPr lang="zh-CN" altLang="zh-CN" sz="2200" dirty="0" smtClean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还是</a:t>
                </a:r>
                <a:r>
                  <a:rPr lang="zh-CN" altLang="zh-CN" sz="2200" dirty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从不同</a:t>
                </a:r>
                <a:r>
                  <a:rPr lang="zh-CN" altLang="zh-CN" sz="2200" dirty="0" smtClean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方面</a:t>
                </a:r>
                <a:r>
                  <a:rPr lang="zh-CN" altLang="en-US" sz="2200" dirty="0" smtClean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进行</a:t>
                </a:r>
                <a:r>
                  <a:rPr lang="zh-CN" altLang="zh-CN" sz="2200" dirty="0" smtClean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提问</a:t>
                </a:r>
                <a:r>
                  <a:rPr lang="zh-CN" altLang="zh-CN" sz="2200" dirty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？</a:t>
                </a:r>
                <a:endParaRPr lang="zh-CN" altLang="zh-CN" sz="2200" dirty="0">
                  <a:solidFill>
                    <a:schemeClr val="accent6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200" dirty="0" smtClean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  3.</a:t>
                </a:r>
                <a:r>
                  <a:rPr lang="zh-CN" altLang="zh-CN" sz="2200" dirty="0" smtClean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选择</a:t>
                </a:r>
                <a:r>
                  <a:rPr lang="zh-CN" altLang="zh-CN" sz="2200" dirty="0">
                    <a:solidFill>
                      <a:schemeClr val="accent6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什么方式列问题清单？</a:t>
                </a:r>
                <a:endParaRPr lang="zh-CN" altLang="zh-CN" sz="2200" dirty="0">
                  <a:solidFill>
                    <a:schemeClr val="accent6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3037203" y="1910841"/>
                <a:ext cx="6158637" cy="249390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 flipH="1">
              <a:off x="3030434" y="1749124"/>
              <a:ext cx="1584176" cy="517541"/>
              <a:chOff x="7052804" y="715037"/>
              <a:chExt cx="6273697" cy="1842970"/>
            </a:xfrm>
          </p:grpSpPr>
          <p:grpSp>
            <p:nvGrpSpPr>
              <p:cNvPr id="54" name="组合 53"/>
              <p:cNvGrpSpPr/>
              <p:nvPr/>
            </p:nvGrpSpPr>
            <p:grpSpPr>
              <a:xfrm rot="16200000">
                <a:off x="9268168" y="-1500327"/>
                <a:ext cx="1842970" cy="6273697"/>
                <a:chOff x="6925527" y="337167"/>
                <a:chExt cx="285501" cy="971880"/>
              </a:xfrm>
            </p:grpSpPr>
            <p:sp>
              <p:nvSpPr>
                <p:cNvPr id="56" name="等腰三角形 55"/>
                <p:cNvSpPr/>
                <p:nvPr/>
              </p:nvSpPr>
              <p:spPr>
                <a:xfrm>
                  <a:off x="6925527" y="337167"/>
                  <a:ext cx="285501" cy="218676"/>
                </a:xfrm>
                <a:prstGeom prst="triangle">
                  <a:avLst/>
                </a:prstGeom>
                <a:solidFill>
                  <a:srgbClr val="FFFDDB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6925527" y="555843"/>
                  <a:ext cx="285501" cy="753204"/>
                </a:xfrm>
                <a:prstGeom prst="roundRect">
                  <a:avLst>
                    <a:gd name="adj" fmla="val 746"/>
                  </a:avLst>
                </a:prstGeom>
                <a:solidFill>
                  <a:srgbClr val="FFFDDB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3" name="圆角矩形 52"/>
              <p:cNvSpPr/>
              <p:nvPr/>
            </p:nvSpPr>
            <p:spPr>
              <a:xfrm rot="16200000">
                <a:off x="7664077" y="1517006"/>
                <a:ext cx="1818000" cy="239027"/>
              </a:xfrm>
              <a:prstGeom prst="roundRect">
                <a:avLst>
                  <a:gd name="adj" fmla="val 746"/>
                </a:avLst>
              </a:prstGeom>
              <a:solidFill>
                <a:srgbClr val="FFFDDB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2993725" y="1753569"/>
              <a:ext cx="4306570" cy="460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思考提示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2863959" y="467644"/>
            <a:ext cx="1956000" cy="461665"/>
            <a:chOff x="3091985" y="543935"/>
            <a:chExt cx="1956000" cy="461665"/>
          </a:xfrm>
        </p:grpSpPr>
        <p:sp>
          <p:nvSpPr>
            <p:cNvPr id="47" name="文本框 46"/>
            <p:cNvSpPr txBox="1"/>
            <p:nvPr/>
          </p:nvSpPr>
          <p:spPr>
            <a:xfrm>
              <a:off x="3535817" y="543935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探究活动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91985" y="577605"/>
              <a:ext cx="377985" cy="377985"/>
            </a:xfrm>
            <a:prstGeom prst="rect">
              <a:avLst/>
            </a:prstGeom>
          </p:spPr>
        </p:pic>
      </p:grpSp>
      <p:grpSp>
        <p:nvGrpSpPr>
          <p:cNvPr id="57" name="组合 56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58" name="组合 5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  <a:noFill/>
        </p:grpSpPr>
        <p:grpSp>
          <p:nvGrpSpPr>
            <p:cNvPr id="63" name="组合 6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70" name="圆角矩形 6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圆角矩形 7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93" name="组合 9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95" name="圆角矩形 9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圆角矩形 9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4" name="文本框 93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</p:grpSpPr>
        <p:grpSp>
          <p:nvGrpSpPr>
            <p:cNvPr id="103" name="组合 10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05" name="圆角矩形 10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圆角矩形 10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" name="文本框 103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108" name="组合 10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10" name="圆角矩形 10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文本框 108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113" name="组合 11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15" name="圆角矩形 11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圆角矩形 11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文本框 113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5584566" y="929309"/>
            <a:ext cx="2749471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展示学生的问题清单。</a:t>
            </a:r>
            <a:endParaRPr lang="zh-CN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5933297" y="5785813"/>
            <a:ext cx="4934574" cy="697808"/>
            <a:chOff x="6162929" y="5955381"/>
            <a:chExt cx="4681721" cy="542779"/>
          </a:xfrm>
        </p:grpSpPr>
        <p:sp>
          <p:nvSpPr>
            <p:cNvPr id="122" name="矩形 121"/>
            <p:cNvSpPr/>
            <p:nvPr/>
          </p:nvSpPr>
          <p:spPr>
            <a:xfrm>
              <a:off x="6577665" y="6041401"/>
              <a:ext cx="3571909" cy="311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>
                  <a:latin typeface="黑体" panose="02010609060101010101" pitchFamily="49" charset="-122"/>
                  <a:ea typeface="黑体" panose="02010609060101010101" pitchFamily="49" charset="-122"/>
                </a:rPr>
                <a:t>你觉得学生</a:t>
              </a:r>
              <a:r>
                <a:rPr lang="en-US" altLang="zh-CN" sz="2000"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r>
                <a:rPr lang="zh-CN" altLang="zh-CN" sz="2000">
                  <a:latin typeface="黑体" panose="02010609060101010101" pitchFamily="49" charset="-122"/>
                  <a:ea typeface="黑体" panose="02010609060101010101" pitchFamily="49" charset="-122"/>
                </a:rPr>
                <a:t>提出的问题怎么样？</a:t>
              </a:r>
              <a:endParaRPr lang="zh-CN" altLang="zh-CN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162929" y="5955381"/>
              <a:ext cx="4681721" cy="542779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4199264" y="1555037"/>
            <a:ext cx="7294545" cy="2418395"/>
            <a:chOff x="4199264" y="1555037"/>
            <a:chExt cx="7294545" cy="2418395"/>
          </a:xfrm>
        </p:grpSpPr>
        <p:graphicFrame>
          <p:nvGraphicFramePr>
            <p:cNvPr id="14" name="表格 13"/>
            <p:cNvGraphicFramePr>
              <a:graphicFrameLocks noGrp="1"/>
            </p:cNvGraphicFramePr>
            <p:nvPr>
              <p:custDataLst>
                <p:tags r:id="rId3"/>
              </p:custDataLst>
            </p:nvPr>
          </p:nvGraphicFramePr>
          <p:xfrm>
            <a:off x="4199264" y="1687432"/>
            <a:ext cx="5520073" cy="228600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5520073"/>
                </a:tblGrid>
                <a:tr h="473710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5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黑体" panose="02010609060101010101" pitchFamily="49" charset="-122"/>
                          <a:buNone/>
                          <a:defRPr/>
                        </a:pPr>
                        <a:r>
                          <a:rPr lang="zh-CN" altLang="en-US" sz="2400" b="0" kern="1200" smtClean="0">
                            <a:solidFill>
                              <a:schemeClr val="tx1"/>
                            </a:solidFill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+mn-cs"/>
                          </a:rPr>
                          <a:t>“走进老师的童年”问题清单</a:t>
                        </a:r>
                        <a:endParaRPr lang="zh-CN" altLang="en-US" sz="2400" b="0" kern="12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endParaRPr>
                      </a:p>
                    </a:txBody>
                    <a:tcP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</a:tr>
                <a:tr h="473710">
                  <a:tc>
                    <a:txBody>
                      <a:bodyPr/>
                      <a:lstStyle/>
                      <a:p>
                        <a:pPr marL="285750" indent="-285750">
                          <a:lnSpc>
                            <a:spcPct val="150000"/>
                          </a:lnSpc>
                          <a:buFont typeface="黑体" panose="02010609060101010101" pitchFamily="49" charset="-122"/>
                          <a:buChar char="◇"/>
                        </a:pPr>
                        <a:r>
                          <a:rPr lang="zh-CN" altLang="en-US" sz="2000" b="1" kern="1200">
                            <a:solidFill>
                              <a:schemeClr val="dk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+mn-cs"/>
                          </a:rPr>
                          <a:t>您小时候有哪些娱乐活动？</a:t>
                        </a:r>
                        <a:endParaRPr lang="zh-CN" altLang="en-US" sz="2000" b="1" kern="120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endParaRPr>
                      </a:p>
                    </a:txBody>
                    <a:tcPr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</a:tcPr>
                  </a:tc>
                </a:tr>
                <a:tr h="473710">
                  <a:tc>
                    <a:txBody>
                      <a:bodyPr/>
                      <a:lstStyle/>
                      <a:p>
                        <a:pPr marL="285750" indent="-285750">
                          <a:lnSpc>
                            <a:spcPct val="150000"/>
                          </a:lnSpc>
                          <a:buFont typeface="黑体" panose="02010609060101010101" pitchFamily="49" charset="-122"/>
                          <a:buChar char="◇"/>
                        </a:pPr>
                        <a:r>
                          <a:rPr lang="zh-CN" altLang="en-US" sz="2000" b="1" kern="1200">
                            <a:solidFill>
                              <a:schemeClr val="dk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+mn-cs"/>
                          </a:rPr>
                          <a:t>您最喜欢玩什么游戏？</a:t>
                        </a:r>
                        <a:endParaRPr lang="zh-CN" altLang="en-US" sz="2000" b="1" kern="120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endParaRPr>
                      </a:p>
                    </a:txBody>
                    <a:tcPr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</a:tcPr>
                  </a:tc>
                </a:tr>
                <a:tr h="0">
                  <a:tc>
                    <a:txBody>
                      <a:bodyPr/>
                      <a:lstStyle/>
                      <a:p>
                        <a:pPr marL="285750" indent="-285750">
                          <a:lnSpc>
                            <a:spcPct val="150000"/>
                          </a:lnSpc>
                          <a:buFont typeface="黑体" panose="02010609060101010101" pitchFamily="49" charset="-122"/>
                          <a:buChar char="◇"/>
                        </a:pPr>
                        <a:r>
                          <a:rPr lang="zh-CN" altLang="en-US" sz="2000" b="1" kern="1200">
                            <a:solidFill>
                              <a:schemeClr val="dk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+mn-cs"/>
                          </a:rPr>
                          <a:t>您</a:t>
                        </a:r>
                        <a:r>
                          <a:rPr lang="zh-CN" altLang="en-US" sz="2000" b="1" kern="1200" smtClean="0">
                            <a:solidFill>
                              <a:schemeClr val="dk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+mn-cs"/>
                          </a:rPr>
                          <a:t>小时候还记得小时候学过的哪几篇课文？</a:t>
                        </a:r>
                        <a:endParaRPr lang="zh-CN" altLang="en-US" sz="2000" b="1" kern="120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endParaRPr>
                      </a:p>
                    </a:txBody>
                    <a:tcPr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</a:tcPr>
                  </a:tc>
                </a:tr>
              </a:tbl>
            </a:graphicData>
          </a:graphic>
        </p:graphicFrame>
        <p:grpSp>
          <p:nvGrpSpPr>
            <p:cNvPr id="3" name="组合 2"/>
            <p:cNvGrpSpPr/>
            <p:nvPr/>
          </p:nvGrpSpPr>
          <p:grpSpPr>
            <a:xfrm>
              <a:off x="10241933" y="1555037"/>
              <a:ext cx="1251876" cy="2418395"/>
              <a:chOff x="9509317" y="1973939"/>
              <a:chExt cx="1251876" cy="2418395"/>
            </a:xfrm>
          </p:grpSpPr>
          <p:pic>
            <p:nvPicPr>
              <p:cNvPr id="118" name="图片 117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9509317" y="1973939"/>
                <a:ext cx="1251876" cy="2175591"/>
              </a:xfrm>
              <a:prstGeom prst="rect">
                <a:avLst/>
              </a:prstGeom>
            </p:spPr>
          </p:pic>
          <p:sp>
            <p:nvSpPr>
              <p:cNvPr id="2" name="矩形 1"/>
              <p:cNvSpPr/>
              <p:nvPr/>
            </p:nvSpPr>
            <p:spPr>
              <a:xfrm>
                <a:off x="9623598" y="4023002"/>
                <a:ext cx="76174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>
                    <a:latin typeface="黑体" panose="02010609060101010101" pitchFamily="49" charset="-122"/>
                    <a:ea typeface="黑体" panose="02010609060101010101" pitchFamily="49" charset="-122"/>
                  </a:rPr>
                  <a:t>学生</a:t>
                </a:r>
                <a:r>
                  <a:rPr lang="en-US" altLang="zh-CN">
                    <a:latin typeface="黑体" panose="02010609060101010101" pitchFamily="49" charset="-122"/>
                    <a:ea typeface="黑体" panose="02010609060101010101" pitchFamily="49" charset="-122"/>
                  </a:rPr>
                  <a:t>A</a:t>
                </a:r>
                <a:endParaRPr lang="zh-CN" altLang="en-US"/>
              </a:p>
            </p:txBody>
          </p:sp>
        </p:grpSp>
      </p:grpSp>
      <p:sp>
        <p:nvSpPr>
          <p:cNvPr id="126" name="任意多边形 125"/>
          <p:cNvSpPr/>
          <p:nvPr/>
        </p:nvSpPr>
        <p:spPr>
          <a:xfrm>
            <a:off x="6380380" y="2412378"/>
            <a:ext cx="1020918" cy="407106"/>
          </a:xfrm>
          <a:custGeom>
            <a:avLst/>
            <a:gdLst/>
            <a:ahLst/>
            <a:cxnLst/>
            <a:rect l="0" t="0" r="0" b="0"/>
            <a:pathLst>
              <a:path w="5628110" h="4530806">
                <a:moveTo>
                  <a:pt x="39466" y="896635"/>
                </a:moveTo>
                <a:cubicBezTo>
                  <a:pt x="-30151" y="1215042"/>
                  <a:pt x="36744" y="1372720"/>
                  <a:pt x="55794" y="1915340"/>
                </a:cubicBezTo>
                <a:cubicBezTo>
                  <a:pt x="74844" y="2457960"/>
                  <a:pt x="-134706" y="3730534"/>
                  <a:pt x="153766" y="4152355"/>
                </a:cubicBezTo>
                <a:cubicBezTo>
                  <a:pt x="442238" y="4574177"/>
                  <a:pt x="921084" y="4405991"/>
                  <a:pt x="1786623" y="4446269"/>
                </a:cubicBezTo>
                <a:cubicBezTo>
                  <a:pt x="2652162" y="4486547"/>
                  <a:pt x="4942512" y="4640591"/>
                  <a:pt x="5347003" y="4394022"/>
                </a:cubicBezTo>
                <a:cubicBezTo>
                  <a:pt x="5751494" y="4147453"/>
                  <a:pt x="5506940" y="3240133"/>
                  <a:pt x="5525865" y="2535826"/>
                </a:cubicBezTo>
                <a:cubicBezTo>
                  <a:pt x="5544790" y="1831520"/>
                  <a:pt x="5782574" y="438161"/>
                  <a:pt x="5460551" y="168183"/>
                </a:cubicBezTo>
                <a:cubicBezTo>
                  <a:pt x="5138528" y="-101795"/>
                  <a:pt x="3221955" y="81097"/>
                  <a:pt x="2390780" y="53883"/>
                </a:cubicBezTo>
                <a:cubicBezTo>
                  <a:pt x="1559605" y="26669"/>
                  <a:pt x="1148065" y="-14153"/>
                  <a:pt x="845987" y="4897"/>
                </a:cubicBezTo>
              </a:path>
            </a:pathLst>
          </a:custGeom>
          <a:noFill/>
          <a:ln w="25400" cap="rnd" cmpd="sng">
            <a:solidFill>
              <a:srgbClr val="DC5B6E"/>
            </a:solidFill>
            <a:prstDash val="solid"/>
            <a:round/>
          </a:ln>
        </p:spPr>
        <p:txBody>
          <a:bodyPr/>
          <a:lstStyle/>
          <a:p/>
        </p:txBody>
      </p:sp>
      <p:sp>
        <p:nvSpPr>
          <p:cNvPr id="127" name="任意多边形 126"/>
          <p:cNvSpPr/>
          <p:nvPr/>
        </p:nvSpPr>
        <p:spPr>
          <a:xfrm>
            <a:off x="6333522" y="2959120"/>
            <a:ext cx="568866" cy="412676"/>
          </a:xfrm>
          <a:custGeom>
            <a:avLst/>
            <a:gdLst/>
            <a:ahLst/>
            <a:cxnLst/>
            <a:rect l="0" t="0" r="0" b="0"/>
            <a:pathLst>
              <a:path w="5628110" h="4530806">
                <a:moveTo>
                  <a:pt x="39466" y="896635"/>
                </a:moveTo>
                <a:cubicBezTo>
                  <a:pt x="-30151" y="1215042"/>
                  <a:pt x="36744" y="1372720"/>
                  <a:pt x="55794" y="1915340"/>
                </a:cubicBezTo>
                <a:cubicBezTo>
                  <a:pt x="74844" y="2457960"/>
                  <a:pt x="-134706" y="3730534"/>
                  <a:pt x="153766" y="4152355"/>
                </a:cubicBezTo>
                <a:cubicBezTo>
                  <a:pt x="442238" y="4574177"/>
                  <a:pt x="921084" y="4405991"/>
                  <a:pt x="1786623" y="4446269"/>
                </a:cubicBezTo>
                <a:cubicBezTo>
                  <a:pt x="2652162" y="4486547"/>
                  <a:pt x="4942512" y="4640591"/>
                  <a:pt x="5347003" y="4394022"/>
                </a:cubicBezTo>
                <a:cubicBezTo>
                  <a:pt x="5751494" y="4147453"/>
                  <a:pt x="5506940" y="3240133"/>
                  <a:pt x="5525865" y="2535826"/>
                </a:cubicBezTo>
                <a:cubicBezTo>
                  <a:pt x="5544790" y="1831520"/>
                  <a:pt x="5782574" y="438161"/>
                  <a:pt x="5460551" y="168183"/>
                </a:cubicBezTo>
                <a:cubicBezTo>
                  <a:pt x="5138528" y="-101795"/>
                  <a:pt x="3221955" y="81097"/>
                  <a:pt x="2390780" y="53883"/>
                </a:cubicBezTo>
                <a:cubicBezTo>
                  <a:pt x="1559605" y="26669"/>
                  <a:pt x="1148065" y="-14153"/>
                  <a:pt x="845987" y="4897"/>
                </a:cubicBezTo>
              </a:path>
            </a:pathLst>
          </a:custGeom>
          <a:noFill/>
          <a:ln w="25400" cap="rnd" cmpd="sng">
            <a:solidFill>
              <a:srgbClr val="DC5B6E"/>
            </a:solidFill>
            <a:prstDash val="solid"/>
            <a:round/>
          </a:ln>
        </p:spPr>
        <p:txBody>
          <a:bodyPr/>
          <a:lstStyle/>
          <a:p/>
        </p:txBody>
      </p:sp>
      <p:grpSp>
        <p:nvGrpSpPr>
          <p:cNvPr id="9" name="组合 8"/>
          <p:cNvGrpSpPr/>
          <p:nvPr/>
        </p:nvGrpSpPr>
        <p:grpSpPr>
          <a:xfrm>
            <a:off x="2285603" y="2090015"/>
            <a:ext cx="1897290" cy="623675"/>
            <a:chOff x="2285603" y="2090015"/>
            <a:chExt cx="1897290" cy="623675"/>
          </a:xfrm>
        </p:grpSpPr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5" cstate="email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>
            <a:xfrm rot="197901">
              <a:off x="2285603" y="2090015"/>
              <a:ext cx="1897290" cy="623675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2478300" y="2227260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>
                  <a:solidFill>
                    <a:srgbClr val="DC5B6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重复、琐碎</a:t>
              </a:r>
              <a:endParaRPr lang="zh-CN" altLang="en-US">
                <a:solidFill>
                  <a:srgbClr val="DC5B6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5933080" y="5778847"/>
            <a:ext cx="4934792" cy="688935"/>
            <a:chOff x="6162723" y="5955381"/>
            <a:chExt cx="4681927" cy="535877"/>
          </a:xfrm>
        </p:grpSpPr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6162723" y="5955381"/>
              <a:ext cx="4681927" cy="535877"/>
            </a:xfrm>
            <a:prstGeom prst="rect">
              <a:avLst/>
            </a:prstGeom>
          </p:spPr>
        </p:pic>
        <p:sp>
          <p:nvSpPr>
            <p:cNvPr id="131" name="矩形 130"/>
            <p:cNvSpPr/>
            <p:nvPr/>
          </p:nvSpPr>
          <p:spPr>
            <a:xfrm>
              <a:off x="6199160" y="6082989"/>
              <a:ext cx="4167413" cy="31121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zh-CN" altLang="zh-CN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你有什么好的建议帮助学生</a:t>
              </a:r>
              <a:r>
                <a:rPr lang="en-US" altLang="zh-CN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进行</a:t>
              </a:r>
              <a:r>
                <a:rPr lang="zh-CN" altLang="zh-CN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修改？</a:t>
              </a:r>
              <a:endPara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435600" y="2851836"/>
            <a:ext cx="2451787" cy="2107356"/>
            <a:chOff x="2478300" y="3085864"/>
            <a:chExt cx="2451787" cy="2107356"/>
          </a:xfrm>
        </p:grpSpPr>
        <p:sp>
          <p:nvSpPr>
            <p:cNvPr id="5" name="矩形 4"/>
            <p:cNvSpPr/>
            <p:nvPr/>
          </p:nvSpPr>
          <p:spPr>
            <a:xfrm>
              <a:off x="2478300" y="4269890"/>
              <a:ext cx="2451787" cy="92333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黑体" panose="02010609060101010101" pitchFamily="49" charset="-122"/>
                <a:buChar char="◇"/>
              </a:pPr>
              <a:r>
                <a:rPr lang="zh-CN" altLang="zh-CN" smtClean="0">
                  <a:latin typeface="黑体" panose="02010609060101010101" pitchFamily="49" charset="-122"/>
                  <a:ea typeface="黑体" panose="02010609060101010101" pitchFamily="49" charset="-122"/>
                </a:rPr>
                <a:t>您</a:t>
              </a:r>
              <a:r>
                <a:rPr lang="zh-CN" altLang="zh-CN">
                  <a:latin typeface="黑体" panose="02010609060101010101" pitchFamily="49" charset="-122"/>
                  <a:ea typeface="黑体" panose="02010609060101010101" pitchFamily="49" charset="-122"/>
                </a:rPr>
                <a:t>是</a:t>
              </a:r>
              <a:r>
                <a:rPr lang="zh-CN" altLang="zh-CN" smtClean="0">
                  <a:latin typeface="黑体" panose="02010609060101010101" pitchFamily="49" charset="-122"/>
                  <a:ea typeface="黑体" panose="02010609060101010101" pitchFamily="49" charset="-122"/>
                </a:rPr>
                <a:t>怎么</a:t>
              </a:r>
              <a:r>
                <a:rPr lang="zh-CN" altLang="en-US" smtClean="0">
                  <a:latin typeface="黑体" panose="02010609060101010101" pitchFamily="49" charset="-122"/>
                  <a:ea typeface="黑体" panose="02010609060101010101" pitchFamily="49" charset="-122"/>
                </a:rPr>
                <a:t>去</a:t>
              </a:r>
              <a:r>
                <a:rPr lang="zh-CN" altLang="zh-CN" smtClean="0">
                  <a:latin typeface="黑体" panose="02010609060101010101" pitchFamily="49" charset="-122"/>
                  <a:ea typeface="黑体" panose="02010609060101010101" pitchFamily="49" charset="-122"/>
                </a:rPr>
                <a:t>上</a:t>
              </a:r>
              <a:r>
                <a:rPr lang="zh-CN" altLang="en-US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</a:t>
              </a:r>
              <a:r>
                <a:rPr lang="zh-CN" altLang="zh-CN" smtClean="0">
                  <a:latin typeface="黑体" panose="02010609060101010101" pitchFamily="49" charset="-122"/>
                  <a:ea typeface="黑体" panose="02010609060101010101" pitchFamily="49" charset="-122"/>
                </a:rPr>
                <a:t>的？</a:t>
              </a:r>
              <a:endParaRPr lang="en-US" altLang="zh-CN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285750" indent="-285750">
                <a:lnSpc>
                  <a:spcPct val="150000"/>
                </a:lnSpc>
                <a:buFont typeface="黑体" panose="02010609060101010101" pitchFamily="49" charset="-122"/>
                <a:buChar char="◇"/>
              </a:pPr>
              <a:r>
                <a:rPr lang="zh-CN" altLang="zh-CN" smtClean="0">
                  <a:latin typeface="黑体" panose="02010609060101010101" pitchFamily="49" charset="-122"/>
                  <a:ea typeface="黑体" panose="02010609060101010101" pitchFamily="49" charset="-122"/>
                </a:rPr>
                <a:t>放学</a:t>
              </a:r>
              <a:r>
                <a:rPr lang="zh-CN" altLang="zh-CN">
                  <a:latin typeface="黑体" panose="02010609060101010101" pitchFamily="49" charset="-122"/>
                  <a:ea typeface="黑体" panose="02010609060101010101" pitchFamily="49" charset="-122"/>
                </a:rPr>
                <a:t>后会干些什么</a:t>
              </a:r>
              <a:r>
                <a:rPr lang="zh-CN" altLang="zh-CN" smtClean="0">
                  <a:latin typeface="黑体" panose="02010609060101010101" pitchFamily="49" charset="-122"/>
                  <a:ea typeface="黑体" panose="02010609060101010101" pitchFamily="49" charset="-122"/>
                </a:rPr>
                <a:t>？</a:t>
              </a: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6" name="图片 135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6497157" flipV="1">
              <a:off x="2903078" y="3172644"/>
              <a:ext cx="1452415" cy="127885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115400" y="4161548"/>
            <a:ext cx="6570151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mtClean="0">
                <a:effectLst>
                  <a:glow rad="152400">
                    <a:schemeClr val="accent2">
                      <a:lumMod val="20000"/>
                      <a:lumOff val="8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sz="2000" kern="1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52400">
                    <a:schemeClr val="accent2">
                      <a:lumMod val="20000"/>
                      <a:lumOff val="8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提问题时，先要确定</a:t>
            </a:r>
            <a:r>
              <a:rPr lang="zh-CN" altLang="zh-CN" sz="2000" kern="10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52400">
                    <a:schemeClr val="accent2">
                      <a:lumMod val="20000"/>
                      <a:lumOff val="8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了解他童年生活</a:t>
            </a:r>
            <a:r>
              <a:rPr lang="zh-CN" altLang="zh-CN" sz="2000" kern="1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52400">
                    <a:schemeClr val="accent2">
                      <a:lumMod val="20000"/>
                      <a:lumOff val="8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的哪些方面</a:t>
            </a:r>
            <a:r>
              <a:rPr lang="zh-CN" altLang="zh-CN" sz="2000" kern="10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52400">
                    <a:schemeClr val="accent2">
                      <a:lumMod val="20000"/>
                      <a:lumOff val="8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，</a:t>
            </a:r>
            <a:r>
              <a:rPr lang="zh-CN" altLang="en-US" sz="2000" kern="10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52400">
                    <a:schemeClr val="accent2">
                      <a:lumMod val="20000"/>
                      <a:lumOff val="8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每</a:t>
            </a:r>
            <a:r>
              <a:rPr lang="zh-CN" altLang="zh-CN" sz="2000" kern="10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52400">
                    <a:schemeClr val="accent2">
                      <a:lumMod val="20000"/>
                      <a:lumOff val="8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个</a:t>
            </a:r>
            <a:r>
              <a:rPr lang="zh-CN" altLang="zh-CN" sz="2000" kern="1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52400">
                    <a:schemeClr val="accent2">
                      <a:lumMod val="20000"/>
                      <a:lumOff val="8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方面提一个相关问题即可。</a:t>
            </a:r>
            <a:endParaRPr lang="zh-CN" altLang="zh-CN" sz="2000" kern="100">
              <a:solidFill>
                <a:schemeClr val="tx1">
                  <a:lumMod val="85000"/>
                  <a:lumOff val="15000"/>
                </a:schemeClr>
              </a:solidFill>
              <a:effectLst>
                <a:glow rad="152400">
                  <a:schemeClr val="accent2">
                    <a:lumMod val="20000"/>
                    <a:lumOff val="8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199264" y="1687432"/>
            <a:ext cx="7210199" cy="2352215"/>
            <a:chOff x="4199264" y="1687432"/>
            <a:chExt cx="7210199" cy="2352215"/>
          </a:xfrm>
        </p:grpSpPr>
        <p:graphicFrame>
          <p:nvGraphicFramePr>
            <p:cNvPr id="14" name="表格 13"/>
            <p:cNvGraphicFramePr>
              <a:graphicFrameLocks noGrp="1"/>
            </p:cNvGraphicFramePr>
            <p:nvPr>
              <p:custDataLst>
                <p:tags r:id="rId1"/>
              </p:custDataLst>
            </p:nvPr>
          </p:nvGraphicFramePr>
          <p:xfrm>
            <a:off x="4199264" y="1687432"/>
            <a:ext cx="5520073" cy="2352215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5520073"/>
                </a:tblGrid>
                <a:tr h="706295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5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黑体" panose="02010609060101010101" pitchFamily="49" charset="-122"/>
                          <a:buNone/>
                          <a:defRPr/>
                        </a:pPr>
                        <a:r>
                          <a:rPr lang="zh-CN" altLang="en-US" sz="2400" b="0" kern="1200" smtClean="0">
                            <a:solidFill>
                              <a:schemeClr val="tx1"/>
                            </a:solidFill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+mn-cs"/>
                          </a:rPr>
                          <a:t>“走进老师的童年”问题清单</a:t>
                        </a:r>
                        <a:endParaRPr lang="zh-CN" altLang="en-US" sz="2400" b="0" kern="12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endParaRPr>
                      </a:p>
                    </a:txBody>
                    <a:tcP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</a:tr>
                <a:tr h="526568">
                  <a:tc>
                    <a:txBody>
                      <a:bodyPr/>
                      <a:lstStyle/>
                      <a:p>
                        <a:pPr marL="285750" indent="-285750">
                          <a:lnSpc>
                            <a:spcPct val="150000"/>
                          </a:lnSpc>
                          <a:buFont typeface="黑体" panose="02010609060101010101" pitchFamily="49" charset="-122"/>
                          <a:buChar char="◇"/>
                        </a:pPr>
                        <a:r>
                          <a:rPr lang="zh-CN" altLang="zh-CN" sz="2000" b="1" kern="1200" smtClean="0">
                            <a:solidFill>
                              <a:schemeClr val="dk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+mn-cs"/>
                          </a:rPr>
                          <a:t>您小时候是在哪里上的小学？</a:t>
                        </a:r>
                        <a:endParaRPr lang="zh-CN" altLang="en-US" sz="2000" b="1" kern="120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endParaRPr>
                      </a:p>
                    </a:txBody>
                    <a:tcPr anchor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</a:tcPr>
                  </a:tc>
                </a:tr>
                <a:tr h="526568">
                  <a:tc>
                    <a:txBody>
                      <a:bodyPr/>
                      <a:lstStyle/>
                      <a:p>
                        <a:pPr marL="285750" indent="-285750">
                          <a:lnSpc>
                            <a:spcPct val="150000"/>
                          </a:lnSpc>
                          <a:buFont typeface="黑体" panose="02010609060101010101" pitchFamily="49" charset="-122"/>
                          <a:buChar char="◇"/>
                        </a:pPr>
                        <a:r>
                          <a:rPr lang="zh-CN" altLang="zh-CN" sz="2000" b="1" kern="1200" smtClean="0">
                            <a:solidFill>
                              <a:schemeClr val="dk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+mn-cs"/>
                          </a:rPr>
                          <a:t>您最喜欢哪门学科？</a:t>
                        </a:r>
                        <a:endParaRPr lang="zh-CN" altLang="en-US" sz="2000" b="1" kern="120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endParaRPr>
                      </a:p>
                    </a:txBody>
                    <a:tcPr anchor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</a:tcPr>
                  </a:tc>
                </a:tr>
                <a:tr h="526568">
                  <a:tc>
                    <a:txBody>
                      <a:bodyPr/>
                      <a:lstStyle/>
                      <a:p>
                        <a:pPr marL="285750" indent="-285750">
                          <a:lnSpc>
                            <a:spcPct val="150000"/>
                          </a:lnSpc>
                          <a:buFont typeface="黑体" panose="02010609060101010101" pitchFamily="49" charset="-122"/>
                          <a:buChar char="◇"/>
                        </a:pPr>
                        <a:r>
                          <a:rPr lang="zh-CN" altLang="zh-CN" sz="2000" b="1" kern="1200" smtClean="0">
                            <a:solidFill>
                              <a:schemeClr val="dk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+mn-cs"/>
                          </a:rPr>
                          <a:t>在学校学习之余，</a:t>
                        </a:r>
                        <a:r>
                          <a:rPr lang="zh-CN" altLang="en-US" sz="2000" b="1" kern="1200" smtClean="0">
                            <a:solidFill>
                              <a:schemeClr val="dk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+mn-cs"/>
                          </a:rPr>
                          <a:t>您</a:t>
                        </a:r>
                        <a:r>
                          <a:rPr lang="zh-CN" altLang="zh-CN" sz="2000" b="1" kern="1200" smtClean="0">
                            <a:solidFill>
                              <a:schemeClr val="dk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+mn-cs"/>
                          </a:rPr>
                          <a:t>还会去上兴趣班吗？</a:t>
                        </a:r>
                        <a:endParaRPr lang="zh-CN" altLang="en-US" sz="2000" b="1" kern="120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endParaRPr>
                      </a:p>
                    </a:txBody>
                    <a:tcPr anchor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</a:tcPr>
                  </a:tc>
                </a:tr>
              </a:tbl>
            </a:graphicData>
          </a:graphic>
        </p:graphicFrame>
        <p:sp>
          <p:nvSpPr>
            <p:cNvPr id="2" name="矩形 1"/>
            <p:cNvSpPr/>
            <p:nvPr/>
          </p:nvSpPr>
          <p:spPr>
            <a:xfrm>
              <a:off x="10486997" y="3604099"/>
              <a:ext cx="7617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学生</a:t>
              </a:r>
              <a:r>
                <a:rPr lang="en-US" altLang="zh-CN" smtClean="0"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endParaRPr lang="zh-CN" altLang="en-US"/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0379455" y="1763271"/>
              <a:ext cx="1030008" cy="1937530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2863959" y="467644"/>
            <a:ext cx="1956000" cy="461665"/>
            <a:chOff x="3091985" y="543935"/>
            <a:chExt cx="1956000" cy="461665"/>
          </a:xfrm>
        </p:grpSpPr>
        <p:sp>
          <p:nvSpPr>
            <p:cNvPr id="47" name="文本框 46"/>
            <p:cNvSpPr txBox="1"/>
            <p:nvPr/>
          </p:nvSpPr>
          <p:spPr>
            <a:xfrm>
              <a:off x="3535817" y="543935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探究活动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3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91985" y="577605"/>
              <a:ext cx="377985" cy="377985"/>
            </a:xfrm>
            <a:prstGeom prst="rect">
              <a:avLst/>
            </a:prstGeom>
          </p:spPr>
        </p:pic>
      </p:grpSp>
      <p:grpSp>
        <p:nvGrpSpPr>
          <p:cNvPr id="57" name="组合 56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58" name="组合 5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  <a:noFill/>
        </p:grpSpPr>
        <p:grpSp>
          <p:nvGrpSpPr>
            <p:cNvPr id="63" name="组合 6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70" name="圆角矩形 6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圆角矩形 7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93" name="组合 9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95" name="圆角矩形 9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圆角矩形 9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4" name="文本框 93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</p:grpSpPr>
        <p:grpSp>
          <p:nvGrpSpPr>
            <p:cNvPr id="103" name="组合 10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05" name="圆角矩形 10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圆角矩形 10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" name="文本框 103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108" name="组合 10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10" name="圆角矩形 10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文本框 108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113" name="组合 11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15" name="圆角矩形 11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圆角矩形 11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文本框 113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5584566" y="929309"/>
            <a:ext cx="2749471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展示学生的问题清单。</a:t>
            </a:r>
            <a:endParaRPr lang="zh-CN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7" name="任意多边形 126"/>
          <p:cNvSpPr/>
          <p:nvPr/>
        </p:nvSpPr>
        <p:spPr>
          <a:xfrm>
            <a:off x="6592896" y="2475322"/>
            <a:ext cx="1086486" cy="420415"/>
          </a:xfrm>
          <a:custGeom>
            <a:avLst/>
            <a:gdLst/>
            <a:ahLst/>
            <a:cxnLst/>
            <a:rect l="0" t="0" r="0" b="0"/>
            <a:pathLst>
              <a:path w="5628110" h="4530806">
                <a:moveTo>
                  <a:pt x="39466" y="896635"/>
                </a:moveTo>
                <a:cubicBezTo>
                  <a:pt x="-30151" y="1215042"/>
                  <a:pt x="36744" y="1372720"/>
                  <a:pt x="55794" y="1915340"/>
                </a:cubicBezTo>
                <a:cubicBezTo>
                  <a:pt x="74844" y="2457960"/>
                  <a:pt x="-134706" y="3730534"/>
                  <a:pt x="153766" y="4152355"/>
                </a:cubicBezTo>
                <a:cubicBezTo>
                  <a:pt x="442238" y="4574177"/>
                  <a:pt x="921084" y="4405991"/>
                  <a:pt x="1786623" y="4446269"/>
                </a:cubicBezTo>
                <a:cubicBezTo>
                  <a:pt x="2652162" y="4486547"/>
                  <a:pt x="4942512" y="4640591"/>
                  <a:pt x="5347003" y="4394022"/>
                </a:cubicBezTo>
                <a:cubicBezTo>
                  <a:pt x="5751494" y="4147453"/>
                  <a:pt x="5506940" y="3240133"/>
                  <a:pt x="5525865" y="2535826"/>
                </a:cubicBezTo>
                <a:cubicBezTo>
                  <a:pt x="5544790" y="1831520"/>
                  <a:pt x="5782574" y="438161"/>
                  <a:pt x="5460551" y="168183"/>
                </a:cubicBezTo>
                <a:cubicBezTo>
                  <a:pt x="5138528" y="-101795"/>
                  <a:pt x="3221955" y="81097"/>
                  <a:pt x="2390780" y="53883"/>
                </a:cubicBezTo>
                <a:cubicBezTo>
                  <a:pt x="1559605" y="26669"/>
                  <a:pt x="1148065" y="-14153"/>
                  <a:pt x="845987" y="4897"/>
                </a:cubicBezTo>
              </a:path>
            </a:pathLst>
          </a:custGeom>
          <a:noFill/>
          <a:ln w="25400" cap="rnd" cmpd="sng">
            <a:solidFill>
              <a:srgbClr val="DC5B6E"/>
            </a:solidFill>
            <a:prstDash val="solid"/>
            <a:round/>
          </a:ln>
        </p:spPr>
        <p:txBody>
          <a:bodyPr/>
          <a:lstStyle/>
          <a:p/>
        </p:txBody>
      </p:sp>
      <p:grpSp>
        <p:nvGrpSpPr>
          <p:cNvPr id="8" name="组合 7"/>
          <p:cNvGrpSpPr/>
          <p:nvPr/>
        </p:nvGrpSpPr>
        <p:grpSpPr>
          <a:xfrm>
            <a:off x="2277611" y="2089785"/>
            <a:ext cx="1897290" cy="901478"/>
            <a:chOff x="2277611" y="2089785"/>
            <a:chExt cx="1897290" cy="901478"/>
          </a:xfrm>
        </p:grpSpPr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>
            <a:xfrm rot="197901">
              <a:off x="2277611" y="2089785"/>
              <a:ext cx="1897290" cy="901478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2521081" y="2163786"/>
              <a:ext cx="1338828" cy="7571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mtClean="0">
                  <a:solidFill>
                    <a:srgbClr val="DC5B6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缺乏</a:t>
              </a:r>
              <a:r>
                <a:rPr lang="zh-CN" altLang="zh-CN">
                  <a:solidFill>
                    <a:srgbClr val="DC5B6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层次性</a:t>
              </a:r>
              <a:endParaRPr lang="en-US" altLang="zh-CN">
                <a:solidFill>
                  <a:srgbClr val="DC5B6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>
                  <a:solidFill>
                    <a:srgbClr val="DC5B6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不够深入</a:t>
              </a:r>
              <a:endParaRPr lang="zh-CN" altLang="en-US">
                <a:solidFill>
                  <a:srgbClr val="DC5B6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470935" y="2983165"/>
            <a:ext cx="2256119" cy="3269462"/>
            <a:chOff x="2542087" y="2905427"/>
            <a:chExt cx="2256119" cy="3269462"/>
          </a:xfrm>
        </p:grpSpPr>
        <p:sp>
          <p:nvSpPr>
            <p:cNvPr id="5" name="矩形 4"/>
            <p:cNvSpPr/>
            <p:nvPr/>
          </p:nvSpPr>
          <p:spPr>
            <a:xfrm>
              <a:off x="2542087" y="4005064"/>
              <a:ext cx="2256119" cy="216982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黑体" panose="02010609060101010101" pitchFamily="49" charset="-122"/>
                <a:buChar char="◇"/>
              </a:pPr>
              <a:r>
                <a:rPr lang="zh-CN" altLang="zh-CN" smtClean="0">
                  <a:latin typeface="黑体" panose="02010609060101010101" pitchFamily="49" charset="-122"/>
                  <a:ea typeface="黑体" panose="02010609060101010101" pitchFamily="49" charset="-122"/>
                </a:rPr>
                <a:t>为什么</a:t>
              </a:r>
              <a:r>
                <a:rPr lang="zh-CN" altLang="zh-CN">
                  <a:latin typeface="黑体" panose="02010609060101010101" pitchFamily="49" charset="-122"/>
                  <a:ea typeface="黑体" panose="02010609060101010101" pitchFamily="49" charset="-122"/>
                </a:rPr>
                <a:t>喜欢这门学科？</a:t>
              </a:r>
              <a:endParaRPr lang="en-US" altLang="zh-CN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285750" indent="-285750">
                <a:lnSpc>
                  <a:spcPct val="150000"/>
                </a:lnSpc>
                <a:buFont typeface="黑体" panose="02010609060101010101" pitchFamily="49" charset="-122"/>
                <a:buChar char="◇"/>
              </a:pPr>
              <a:r>
                <a:rPr lang="zh-CN" altLang="zh-CN" smtClean="0">
                  <a:latin typeface="黑体" panose="02010609060101010101" pitchFamily="49" charset="-122"/>
                  <a:ea typeface="黑体" panose="02010609060101010101" pitchFamily="49" charset="-122"/>
                </a:rPr>
                <a:t>在</a:t>
              </a:r>
              <a:r>
                <a:rPr lang="zh-CN" altLang="zh-CN">
                  <a:latin typeface="黑体" panose="02010609060101010101" pitchFamily="49" charset="-122"/>
                  <a:ea typeface="黑体" panose="02010609060101010101" pitchFamily="49" charset="-122"/>
                </a:rPr>
                <a:t>学习这门</a:t>
              </a:r>
              <a:r>
                <a:rPr lang="zh-CN" altLang="zh-CN" smtClean="0">
                  <a:latin typeface="黑体" panose="02010609060101010101" pitchFamily="49" charset="-122"/>
                  <a:ea typeface="黑体" panose="02010609060101010101" pitchFamily="49" charset="-122"/>
                </a:rPr>
                <a:t>功课</a:t>
              </a:r>
              <a:r>
                <a:rPr lang="zh-CN" altLang="en-US" smtClean="0">
                  <a:latin typeface="黑体" panose="02010609060101010101" pitchFamily="49" charset="-122"/>
                  <a:ea typeface="黑体" panose="02010609060101010101" pitchFamily="49" charset="-122"/>
                </a:rPr>
                <a:t>时</a:t>
              </a:r>
              <a:r>
                <a:rPr lang="zh-CN" altLang="zh-CN" smtClean="0">
                  <a:latin typeface="黑体" panose="02010609060101010101" pitchFamily="49" charset="-122"/>
                  <a:ea typeface="黑体" panose="02010609060101010101" pitchFamily="49" charset="-122"/>
                </a:rPr>
                <a:t>，有印象</a:t>
              </a:r>
              <a:r>
                <a:rPr lang="zh-CN" altLang="zh-CN">
                  <a:latin typeface="黑体" panose="02010609060101010101" pitchFamily="49" charset="-122"/>
                  <a:ea typeface="黑体" panose="02010609060101010101" pitchFamily="49" charset="-122"/>
                </a:rPr>
                <a:t>深刻的事吗？</a:t>
              </a: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6" name="图片 135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6497157" flipV="1">
              <a:off x="2876877" y="2992207"/>
              <a:ext cx="1452415" cy="127885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727054" y="4123519"/>
            <a:ext cx="62801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10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635000">
                    <a:schemeClr val="accent2">
                      <a:lumMod val="20000"/>
                      <a:lumOff val="8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    </a:t>
            </a:r>
            <a:r>
              <a:rPr lang="zh-CN" altLang="zh-CN" sz="2000" kern="10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52400">
                    <a:schemeClr val="accent2">
                      <a:lumMod val="20000"/>
                      <a:lumOff val="8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在</a:t>
            </a:r>
            <a:r>
              <a:rPr lang="zh-CN" altLang="zh-CN" sz="2000" kern="1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52400">
                    <a:schemeClr val="accent2">
                      <a:lumMod val="20000"/>
                      <a:lumOff val="8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设计问题的过程中进行自我提问，比如“当知道这个问题的答案后</a:t>
            </a:r>
            <a:r>
              <a:rPr lang="zh-CN" altLang="zh-CN" sz="2000" kern="10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52400">
                    <a:schemeClr val="accent2">
                      <a:lumMod val="20000"/>
                      <a:lumOff val="8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，</a:t>
            </a:r>
            <a:r>
              <a:rPr lang="zh-CN" altLang="zh-CN" sz="2000" kern="1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52400">
                    <a:schemeClr val="accent2">
                      <a:lumMod val="20000"/>
                      <a:lumOff val="8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还有什么问题有助于深入了解这方面的内容”让自己的问题清单变得更加有序，层层深入。</a:t>
            </a:r>
            <a:endParaRPr lang="zh-CN" altLang="zh-CN" sz="2000" kern="100">
              <a:solidFill>
                <a:schemeClr val="tx1">
                  <a:lumMod val="85000"/>
                  <a:lumOff val="15000"/>
                </a:schemeClr>
              </a:solidFill>
              <a:effectLst>
                <a:glow rad="152400">
                  <a:schemeClr val="accent2">
                    <a:lumMod val="20000"/>
                    <a:lumOff val="8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  <a:cs typeface="仿宋" panose="02010609060101010101" pitchFamily="49" charset="-122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5576368" y="2996710"/>
            <a:ext cx="1086704" cy="412676"/>
          </a:xfrm>
          <a:custGeom>
            <a:avLst/>
            <a:gdLst/>
            <a:ahLst/>
            <a:cxnLst/>
            <a:rect l="0" t="0" r="0" b="0"/>
            <a:pathLst>
              <a:path w="5628110" h="4530806">
                <a:moveTo>
                  <a:pt x="39466" y="896635"/>
                </a:moveTo>
                <a:cubicBezTo>
                  <a:pt x="-30151" y="1215042"/>
                  <a:pt x="36744" y="1372720"/>
                  <a:pt x="55794" y="1915340"/>
                </a:cubicBezTo>
                <a:cubicBezTo>
                  <a:pt x="74844" y="2457960"/>
                  <a:pt x="-134706" y="3730534"/>
                  <a:pt x="153766" y="4152355"/>
                </a:cubicBezTo>
                <a:cubicBezTo>
                  <a:pt x="442238" y="4574177"/>
                  <a:pt x="921084" y="4405991"/>
                  <a:pt x="1786623" y="4446269"/>
                </a:cubicBezTo>
                <a:cubicBezTo>
                  <a:pt x="2652162" y="4486547"/>
                  <a:pt x="4942512" y="4640591"/>
                  <a:pt x="5347003" y="4394022"/>
                </a:cubicBezTo>
                <a:cubicBezTo>
                  <a:pt x="5751494" y="4147453"/>
                  <a:pt x="5506940" y="3240133"/>
                  <a:pt x="5525865" y="2535826"/>
                </a:cubicBezTo>
                <a:cubicBezTo>
                  <a:pt x="5544790" y="1831520"/>
                  <a:pt x="5782574" y="438161"/>
                  <a:pt x="5460551" y="168183"/>
                </a:cubicBezTo>
                <a:cubicBezTo>
                  <a:pt x="5138528" y="-101795"/>
                  <a:pt x="3221955" y="81097"/>
                  <a:pt x="2390780" y="53883"/>
                </a:cubicBezTo>
                <a:cubicBezTo>
                  <a:pt x="1559605" y="26669"/>
                  <a:pt x="1148065" y="-14153"/>
                  <a:pt x="845987" y="4897"/>
                </a:cubicBezTo>
              </a:path>
            </a:pathLst>
          </a:custGeom>
          <a:noFill/>
          <a:ln w="25400" cap="rnd" cmpd="sng">
            <a:solidFill>
              <a:srgbClr val="DC5B6E"/>
            </a:solidFill>
            <a:prstDash val="solid"/>
            <a:round/>
          </a:ln>
        </p:spPr>
        <p:txBody>
          <a:bodyPr/>
          <a:lstStyle/>
          <a:p/>
        </p:txBody>
      </p:sp>
      <p:sp>
        <p:nvSpPr>
          <p:cNvPr id="65" name="任意多边形 64"/>
          <p:cNvSpPr/>
          <p:nvPr/>
        </p:nvSpPr>
        <p:spPr>
          <a:xfrm>
            <a:off x="7679383" y="3570473"/>
            <a:ext cx="1008112" cy="424057"/>
          </a:xfrm>
          <a:custGeom>
            <a:avLst/>
            <a:gdLst/>
            <a:ahLst/>
            <a:cxnLst/>
            <a:rect l="0" t="0" r="0" b="0"/>
            <a:pathLst>
              <a:path w="5628110" h="4530806">
                <a:moveTo>
                  <a:pt x="39466" y="896635"/>
                </a:moveTo>
                <a:cubicBezTo>
                  <a:pt x="-30151" y="1215042"/>
                  <a:pt x="36744" y="1372720"/>
                  <a:pt x="55794" y="1915340"/>
                </a:cubicBezTo>
                <a:cubicBezTo>
                  <a:pt x="74844" y="2457960"/>
                  <a:pt x="-134706" y="3730534"/>
                  <a:pt x="153766" y="4152355"/>
                </a:cubicBezTo>
                <a:cubicBezTo>
                  <a:pt x="442238" y="4574177"/>
                  <a:pt x="921084" y="4405991"/>
                  <a:pt x="1786623" y="4446269"/>
                </a:cubicBezTo>
                <a:cubicBezTo>
                  <a:pt x="2652162" y="4486547"/>
                  <a:pt x="4942512" y="4640591"/>
                  <a:pt x="5347003" y="4394022"/>
                </a:cubicBezTo>
                <a:cubicBezTo>
                  <a:pt x="5751494" y="4147453"/>
                  <a:pt x="5506940" y="3240133"/>
                  <a:pt x="5525865" y="2535826"/>
                </a:cubicBezTo>
                <a:cubicBezTo>
                  <a:pt x="5544790" y="1831520"/>
                  <a:pt x="5782574" y="438161"/>
                  <a:pt x="5460551" y="168183"/>
                </a:cubicBezTo>
                <a:cubicBezTo>
                  <a:pt x="5138528" y="-101795"/>
                  <a:pt x="3221955" y="81097"/>
                  <a:pt x="2390780" y="53883"/>
                </a:cubicBezTo>
                <a:cubicBezTo>
                  <a:pt x="1559605" y="26669"/>
                  <a:pt x="1148065" y="-14153"/>
                  <a:pt x="845987" y="4897"/>
                </a:cubicBezTo>
              </a:path>
            </a:pathLst>
          </a:custGeom>
          <a:noFill/>
          <a:ln w="25400" cap="rnd" cmpd="sng">
            <a:solidFill>
              <a:srgbClr val="DC5B6E"/>
            </a:solidFill>
            <a:prstDash val="solid"/>
            <a:round/>
          </a:ln>
        </p:spPr>
        <p:txBody>
          <a:bodyPr/>
          <a:lstStyle/>
          <a:p/>
        </p:txBody>
      </p:sp>
      <p:grpSp>
        <p:nvGrpSpPr>
          <p:cNvPr id="73" name="组合 72"/>
          <p:cNvGrpSpPr/>
          <p:nvPr/>
        </p:nvGrpSpPr>
        <p:grpSpPr>
          <a:xfrm>
            <a:off x="5924418" y="5796021"/>
            <a:ext cx="4934574" cy="697808"/>
            <a:chOff x="7630958" y="5901855"/>
            <a:chExt cx="4681721" cy="542779"/>
          </a:xfrm>
        </p:grpSpPr>
        <p:sp>
          <p:nvSpPr>
            <p:cNvPr id="74" name="矩形 73"/>
            <p:cNvSpPr/>
            <p:nvPr/>
          </p:nvSpPr>
          <p:spPr>
            <a:xfrm>
              <a:off x="7906029" y="6040876"/>
              <a:ext cx="3571909" cy="311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>
                  <a:latin typeface="黑体" panose="02010609060101010101" pitchFamily="49" charset="-122"/>
                  <a:ea typeface="黑体" panose="02010609060101010101" pitchFamily="49" charset="-122"/>
                </a:rPr>
                <a:t>你觉得</a:t>
              </a:r>
              <a:r>
                <a:rPr lang="zh-CN" altLang="zh-CN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学生</a:t>
              </a:r>
              <a:r>
                <a:rPr lang="en-US" altLang="zh-CN" sz="2000"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r>
                <a:rPr lang="zh-CN" altLang="zh-CN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提出</a:t>
              </a:r>
              <a:r>
                <a:rPr lang="zh-CN" altLang="zh-CN" sz="2000">
                  <a:latin typeface="黑体" panose="02010609060101010101" pitchFamily="49" charset="-122"/>
                  <a:ea typeface="黑体" panose="02010609060101010101" pitchFamily="49" charset="-122"/>
                </a:rPr>
                <a:t>的问题怎么样？</a:t>
              </a:r>
              <a:endParaRPr lang="zh-CN" altLang="zh-CN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30958" y="5901855"/>
              <a:ext cx="4681721" cy="542779"/>
            </a:xfrm>
            <a:prstGeom prst="rect">
              <a:avLst/>
            </a:prstGeom>
          </p:spPr>
        </p:pic>
      </p:grpSp>
      <p:grpSp>
        <p:nvGrpSpPr>
          <p:cNvPr id="76" name="组合 75"/>
          <p:cNvGrpSpPr/>
          <p:nvPr/>
        </p:nvGrpSpPr>
        <p:grpSpPr>
          <a:xfrm>
            <a:off x="5933078" y="5783973"/>
            <a:ext cx="4934792" cy="704774"/>
            <a:chOff x="6162723" y="5955381"/>
            <a:chExt cx="4681927" cy="548197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6162723" y="5955381"/>
              <a:ext cx="4681927" cy="548197"/>
            </a:xfrm>
            <a:prstGeom prst="rect">
              <a:avLst/>
            </a:prstGeom>
          </p:spPr>
        </p:pic>
        <p:sp>
          <p:nvSpPr>
            <p:cNvPr id="78" name="矩形 77"/>
            <p:cNvSpPr/>
            <p:nvPr/>
          </p:nvSpPr>
          <p:spPr>
            <a:xfrm>
              <a:off x="6199160" y="6082989"/>
              <a:ext cx="4167413" cy="31121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zh-CN" altLang="zh-CN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你有什么好的建议帮助学生</a:t>
              </a:r>
              <a:r>
                <a:rPr lang="en-US" altLang="zh-CN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进行</a:t>
              </a:r>
              <a:r>
                <a:rPr lang="zh-CN" altLang="zh-CN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修改？</a:t>
              </a:r>
              <a:endPara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915540" y="5784618"/>
            <a:ext cx="4934790" cy="720613"/>
            <a:chOff x="6162724" y="5955381"/>
            <a:chExt cx="4681926" cy="560517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6162724" y="5955381"/>
              <a:ext cx="4681926" cy="560517"/>
            </a:xfrm>
            <a:prstGeom prst="rect">
              <a:avLst/>
            </a:prstGeom>
          </p:spPr>
        </p:pic>
        <p:sp>
          <p:nvSpPr>
            <p:cNvPr id="68" name="矩形 67"/>
            <p:cNvSpPr/>
            <p:nvPr/>
          </p:nvSpPr>
          <p:spPr>
            <a:xfrm>
              <a:off x="6214950" y="6061022"/>
              <a:ext cx="4197346" cy="31121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运用所学，</a:t>
              </a:r>
              <a:r>
                <a:rPr lang="zh-CN" altLang="zh-CN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修改</a:t>
              </a:r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自己的</a:t>
              </a:r>
              <a:r>
                <a:rPr lang="zh-CN" altLang="zh-CN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问题</a:t>
              </a:r>
              <a:r>
                <a:rPr lang="zh-CN" altLang="zh-CN" sz="2000">
                  <a:latin typeface="黑体" panose="02010609060101010101" pitchFamily="49" charset="-122"/>
                  <a:ea typeface="黑体" panose="02010609060101010101" pitchFamily="49" charset="-122"/>
                </a:rPr>
                <a:t>清单。</a:t>
              </a:r>
              <a:endParaRPr lang="zh-CN" altLang="zh-CN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3" name="组合 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</p:grpSpPr>
        <p:grpSp>
          <p:nvGrpSpPr>
            <p:cNvPr id="8" name="组合 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13" name="组合 1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15" name="圆角矩形 1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</p:grpSpPr>
        <p:grpSp>
          <p:nvGrpSpPr>
            <p:cNvPr id="18" name="组合 1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23" name="组合 2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28" name="组合 2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070870" y="1311151"/>
            <a:ext cx="1977115" cy="461665"/>
            <a:chOff x="3070870" y="543935"/>
            <a:chExt cx="1977115" cy="461665"/>
          </a:xfrm>
        </p:grpSpPr>
        <p:sp>
          <p:nvSpPr>
            <p:cNvPr id="33" name="文本框 32"/>
            <p:cNvSpPr txBox="1"/>
            <p:nvPr/>
          </p:nvSpPr>
          <p:spPr>
            <a:xfrm>
              <a:off x="3535817" y="543935"/>
              <a:ext cx="151216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探究任务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70870" y="548680"/>
              <a:ext cx="365792" cy="40237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5" name="矩形 34"/>
          <p:cNvSpPr/>
          <p:nvPr/>
        </p:nvSpPr>
        <p:spPr>
          <a:xfrm>
            <a:off x="3484052" y="2037672"/>
            <a:ext cx="7363218" cy="600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00">
                <a:latin typeface="黑体" panose="02010609060101010101" pitchFamily="49" charset="-122"/>
                <a:ea typeface="黑体" panose="02010609060101010101" pitchFamily="49" charset="-122"/>
              </a:rPr>
              <a:t>学习边听边记录的方法。</a:t>
            </a:r>
            <a:endParaRPr lang="zh-CN" altLang="zh-CN" sz="2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436662" y="3614488"/>
            <a:ext cx="7572534" cy="2033271"/>
            <a:chOff x="2888759" y="4132721"/>
            <a:chExt cx="8452410" cy="2328816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888759" y="4132721"/>
              <a:ext cx="8452410" cy="2328816"/>
            </a:xfrm>
            <a:prstGeom prst="rect">
              <a:avLst/>
            </a:prstGeom>
          </p:spPr>
        </p:pic>
        <p:sp>
          <p:nvSpPr>
            <p:cNvPr id="38" name="矩形 37"/>
            <p:cNvSpPr/>
            <p:nvPr/>
          </p:nvSpPr>
          <p:spPr>
            <a:xfrm>
              <a:off x="3229730" y="4332278"/>
              <a:ext cx="7877801" cy="1850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2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小组</a:t>
              </a:r>
              <a:r>
                <a:rPr lang="zh-CN" altLang="zh-CN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交流：我们</a:t>
              </a:r>
              <a:r>
                <a:rPr lang="zh-CN" altLang="zh-CN" sz="2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在</a:t>
              </a:r>
              <a:r>
                <a:rPr lang="zh-CN" altLang="en-US" sz="2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做采访记录</a:t>
              </a:r>
              <a:r>
                <a:rPr lang="zh-CN" altLang="zh-CN" sz="2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时</a:t>
              </a:r>
              <a:r>
                <a:rPr lang="zh-CN" altLang="zh-CN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，可以采用哪些记录技巧，帮助我们在短时间内记录更多内容呢？</a:t>
              </a:r>
              <a:endPara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小组代表回答问题，教师引导、总结。</a:t>
              </a:r>
              <a:endPara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052255" y="2902691"/>
            <a:ext cx="1995730" cy="461665"/>
            <a:chOff x="3041662" y="2691699"/>
            <a:chExt cx="1995730" cy="461665"/>
          </a:xfrm>
        </p:grpSpPr>
        <p:sp>
          <p:nvSpPr>
            <p:cNvPr id="40" name="文本框 39"/>
            <p:cNvSpPr txBox="1"/>
            <p:nvPr/>
          </p:nvSpPr>
          <p:spPr>
            <a:xfrm>
              <a:off x="3525224" y="2691699"/>
              <a:ext cx="151216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探究过程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41662" y="2721567"/>
              <a:ext cx="431797" cy="431797"/>
            </a:xfrm>
            <a:prstGeom prst="rect">
              <a:avLst/>
            </a:prstGeom>
          </p:spPr>
        </p:pic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4" cstate="email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26854" y="469462"/>
            <a:ext cx="2016224" cy="692828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3535817" y="543935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3" name="组合 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</p:grpSpPr>
        <p:grpSp>
          <p:nvGrpSpPr>
            <p:cNvPr id="8" name="组合 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13" name="组合 1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15" name="圆角矩形 1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</p:grpSpPr>
        <p:grpSp>
          <p:nvGrpSpPr>
            <p:cNvPr id="18" name="组合 1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23" name="组合 2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28" name="组合 2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863959" y="467644"/>
            <a:ext cx="1956000" cy="461665"/>
            <a:chOff x="3091985" y="543935"/>
            <a:chExt cx="1956000" cy="461665"/>
          </a:xfrm>
        </p:grpSpPr>
        <p:sp>
          <p:nvSpPr>
            <p:cNvPr id="39" name="文本框 38"/>
            <p:cNvSpPr txBox="1"/>
            <p:nvPr/>
          </p:nvSpPr>
          <p:spPr>
            <a:xfrm>
              <a:off x="3535817" y="543935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探究活动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91985" y="577605"/>
              <a:ext cx="377985" cy="377985"/>
            </a:xfrm>
            <a:prstGeom prst="rect">
              <a:avLst/>
            </a:prstGeom>
          </p:spPr>
        </p:pic>
      </p:grpSp>
      <p:sp>
        <p:nvSpPr>
          <p:cNvPr id="41" name="矩形 40"/>
          <p:cNvSpPr/>
          <p:nvPr/>
        </p:nvSpPr>
        <p:spPr>
          <a:xfrm>
            <a:off x="3314205" y="1091551"/>
            <a:ext cx="7872313" cy="10156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做采访记录时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，可以采用哪些记录技巧，帮助我们在短时间内记录更多的内容呢？</a:t>
            </a:r>
            <a:endParaRPr lang="zh-CN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742984" y="2132004"/>
            <a:ext cx="4327303" cy="1860931"/>
            <a:chOff x="2742984" y="2132004"/>
            <a:chExt cx="4327303" cy="1860931"/>
          </a:xfrm>
        </p:grpSpPr>
        <p:grpSp>
          <p:nvGrpSpPr>
            <p:cNvPr id="60" name="组合 59"/>
            <p:cNvGrpSpPr/>
            <p:nvPr/>
          </p:nvGrpSpPr>
          <p:grpSpPr>
            <a:xfrm>
              <a:off x="2742984" y="2132004"/>
              <a:ext cx="4327303" cy="1794863"/>
              <a:chOff x="7239670" y="5393942"/>
              <a:chExt cx="4327303" cy="1504152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7556159" y="5722696"/>
                <a:ext cx="4010814" cy="1175398"/>
              </a:xfrm>
              <a:prstGeom prst="roundRect">
                <a:avLst>
                  <a:gd name="adj" fmla="val 3069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PaintStrokes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239670" y="5393942"/>
                <a:ext cx="1124817" cy="587017"/>
              </a:xfrm>
              <a:prstGeom prst="rect">
                <a:avLst/>
              </a:prstGeom>
            </p:spPr>
          </p:pic>
        </p:grpSp>
        <p:sp>
          <p:nvSpPr>
            <p:cNvPr id="37" name="矩形 36"/>
            <p:cNvSpPr/>
            <p:nvPr/>
          </p:nvSpPr>
          <p:spPr>
            <a:xfrm>
              <a:off x="2792360" y="2283147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mtClean="0">
                  <a:solidFill>
                    <a:srgbClr val="DC5B6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记</a:t>
              </a:r>
              <a:r>
                <a:rPr lang="zh-CN" altLang="zh-CN" sz="2000" smtClean="0">
                  <a:solidFill>
                    <a:srgbClr val="DC5B6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要点</a:t>
              </a:r>
              <a:endParaRPr lang="zh-CN" altLang="en-US" sz="2000">
                <a:solidFill>
                  <a:srgbClr val="DC5B6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491373" y="2515607"/>
              <a:ext cx="3213301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zh-CN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用</a:t>
              </a:r>
              <a:r>
                <a:rPr lang="zh-CN" altLang="zh-CN" sz="20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关键词语</a:t>
              </a:r>
              <a:r>
                <a:rPr lang="zh-CN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记清时间、地点、人物、事件等主要信息。</a:t>
              </a:r>
              <a:endPara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863959" y="3920178"/>
            <a:ext cx="4227575" cy="1861856"/>
            <a:chOff x="2821654" y="4172947"/>
            <a:chExt cx="4227575" cy="1861856"/>
          </a:xfrm>
        </p:grpSpPr>
        <p:grpSp>
          <p:nvGrpSpPr>
            <p:cNvPr id="64" name="组合 63"/>
            <p:cNvGrpSpPr/>
            <p:nvPr/>
          </p:nvGrpSpPr>
          <p:grpSpPr>
            <a:xfrm>
              <a:off x="2821654" y="4172947"/>
              <a:ext cx="4227575" cy="1794424"/>
              <a:chOff x="7339398" y="5394310"/>
              <a:chExt cx="4227575" cy="1503784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7556159" y="5722696"/>
                <a:ext cx="4010814" cy="1175398"/>
              </a:xfrm>
              <a:prstGeom prst="roundRect">
                <a:avLst>
                  <a:gd name="adj" fmla="val 3069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PaintStrokes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339398" y="5394310"/>
                <a:ext cx="1124817" cy="587017"/>
              </a:xfrm>
              <a:prstGeom prst="rect">
                <a:avLst/>
              </a:prstGeom>
            </p:spPr>
          </p:pic>
        </p:grpSp>
        <p:sp>
          <p:nvSpPr>
            <p:cNvPr id="67" name="矩形 66"/>
            <p:cNvSpPr/>
            <p:nvPr/>
          </p:nvSpPr>
          <p:spPr>
            <a:xfrm>
              <a:off x="2871389" y="4312438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mtClean="0">
                  <a:solidFill>
                    <a:srgbClr val="DC5B6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记</a:t>
              </a:r>
              <a:r>
                <a:rPr lang="zh-CN" altLang="en-US" sz="2000">
                  <a:solidFill>
                    <a:srgbClr val="DC5B6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亮</a:t>
              </a:r>
              <a:r>
                <a:rPr lang="zh-CN" altLang="zh-CN" sz="2000" smtClean="0">
                  <a:solidFill>
                    <a:srgbClr val="DC5B6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</a:t>
              </a:r>
              <a:endParaRPr lang="zh-CN" altLang="en-US" sz="2000">
                <a:solidFill>
                  <a:srgbClr val="DC5B6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3436283" y="4557475"/>
              <a:ext cx="3213301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其</a:t>
              </a:r>
              <a:r>
                <a:rPr lang="zh-CN" altLang="zh-CN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中</a:t>
              </a:r>
              <a:r>
                <a:rPr lang="zh-CN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一些</a:t>
              </a:r>
              <a:r>
                <a:rPr lang="zh-CN" altLang="zh-CN" sz="20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有意思的或者引发</a:t>
              </a:r>
              <a:r>
                <a:rPr lang="zh-CN" altLang="zh-CN" sz="20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自己</a:t>
              </a:r>
              <a:r>
                <a:rPr lang="zh-CN" altLang="en-US" sz="20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r>
                <a:rPr lang="zh-CN" altLang="zh-CN" sz="20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的</a:t>
              </a:r>
              <a:r>
                <a:rPr lang="zh-CN" altLang="zh-CN" sz="20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地方</a:t>
              </a:r>
              <a:r>
                <a:rPr lang="zh-CN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要简单记录下来</a:t>
              </a:r>
              <a:r>
                <a:rPr lang="zh-CN" altLang="zh-CN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351060" y="2618939"/>
            <a:ext cx="4526378" cy="3163095"/>
            <a:chOff x="7351060" y="2618939"/>
            <a:chExt cx="4526378" cy="3163095"/>
          </a:xfrm>
        </p:grpSpPr>
        <p:grpSp>
          <p:nvGrpSpPr>
            <p:cNvPr id="69" name="组合 68"/>
            <p:cNvGrpSpPr/>
            <p:nvPr/>
          </p:nvGrpSpPr>
          <p:grpSpPr>
            <a:xfrm>
              <a:off x="7351060" y="2618939"/>
              <a:ext cx="3534342" cy="3163095"/>
              <a:chOff x="8219452" y="3757580"/>
              <a:chExt cx="3353238" cy="2460363"/>
            </a:xfrm>
          </p:grpSpPr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8219452" y="3757580"/>
                <a:ext cx="3353238" cy="2460363"/>
              </a:xfrm>
              <a:prstGeom prst="rect">
                <a:avLst/>
              </a:prstGeom>
            </p:spPr>
          </p:pic>
          <p:sp>
            <p:nvSpPr>
              <p:cNvPr id="71" name="矩形 70"/>
              <p:cNvSpPr/>
              <p:nvPr/>
            </p:nvSpPr>
            <p:spPr>
              <a:xfrm>
                <a:off x="8293804" y="4006246"/>
                <a:ext cx="3113178" cy="20109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   </a:t>
                </a:r>
                <a:r>
                  <a:rPr lang="zh-CN" altLang="zh-CN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在</a:t>
                </a:r>
                <a:r>
                  <a:rPr lang="zh-CN" altLang="zh-CN">
                    <a:latin typeface="黑体" panose="02010609060101010101" pitchFamily="49" charset="-122"/>
                    <a:ea typeface="黑体" panose="02010609060101010101" pitchFamily="49" charset="-122"/>
                  </a:rPr>
                  <a:t>边听边记录时，不需要记录整句话，只需要</a:t>
                </a:r>
                <a:r>
                  <a:rPr lang="zh-CN" altLang="zh-CN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记录关键词</a:t>
                </a:r>
                <a:r>
                  <a:rPr lang="zh-CN" altLang="zh-CN">
                    <a:latin typeface="黑体" panose="02010609060101010101" pitchFamily="49" charset="-122"/>
                    <a:ea typeface="黑体" panose="02010609060101010101" pitchFamily="49" charset="-122"/>
                  </a:rPr>
                  <a:t>；这样既能</a:t>
                </a:r>
                <a:r>
                  <a:rPr lang="zh-CN" altLang="zh-CN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筛选重点</a:t>
                </a:r>
                <a:r>
                  <a:rPr lang="zh-CN" altLang="zh-CN">
                    <a:latin typeface="黑体" panose="02010609060101010101" pitchFamily="49" charset="-122"/>
                    <a:ea typeface="黑体" panose="02010609060101010101" pitchFamily="49" charset="-122"/>
                  </a:rPr>
                  <a:t>，又能</a:t>
                </a:r>
                <a:r>
                  <a:rPr lang="zh-CN" altLang="zh-CN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节约时间</a:t>
                </a:r>
                <a:r>
                  <a:rPr lang="zh-CN" altLang="zh-CN">
                    <a:latin typeface="黑体" panose="02010609060101010101" pitchFamily="49" charset="-122"/>
                    <a:ea typeface="黑体" panose="02010609060101010101" pitchFamily="49" charset="-122"/>
                  </a:rPr>
                  <a:t>；除了记录关键信息外，还可以把</a:t>
                </a:r>
                <a:r>
                  <a:rPr lang="zh-CN" altLang="zh-CN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自己感兴趣的、不明白的地方</a:t>
                </a:r>
                <a:r>
                  <a:rPr lang="zh-CN" altLang="zh-CN">
                    <a:latin typeface="黑体" panose="02010609060101010101" pitchFamily="49" charset="-122"/>
                    <a:ea typeface="黑体" panose="02010609060101010101" pitchFamily="49" charset="-122"/>
                  </a:rPr>
                  <a:t>，也记下来。</a:t>
                </a:r>
                <a:endParaRPr lang="zh-CN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815167" y="2831307"/>
              <a:ext cx="1062271" cy="266961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76" name="组合 7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</p:grpSpPr>
        <p:grpSp>
          <p:nvGrpSpPr>
            <p:cNvPr id="81" name="组合 80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83" name="圆角矩形 82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圆角矩形 83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文本框 81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</p:grpSpPr>
        <p:grpSp>
          <p:nvGrpSpPr>
            <p:cNvPr id="86" name="组合 8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88" name="圆角矩形 8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圆角矩形 8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7" name="文本框 86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91" name="组合 90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93" name="圆角矩形 92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96" name="组合 9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98" name="圆角矩形 9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圆角矩形 9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106" name="组合 10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08" name="圆角矩形 10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" name="文本框 10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070870" y="1311151"/>
            <a:ext cx="1977115" cy="461665"/>
            <a:chOff x="3070870" y="543935"/>
            <a:chExt cx="1977115" cy="461665"/>
          </a:xfrm>
        </p:grpSpPr>
        <p:sp>
          <p:nvSpPr>
            <p:cNvPr id="58" name="文本框 57"/>
            <p:cNvSpPr txBox="1"/>
            <p:nvPr/>
          </p:nvSpPr>
          <p:spPr>
            <a:xfrm>
              <a:off x="3535817" y="543935"/>
              <a:ext cx="151216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探究任务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70870" y="548680"/>
              <a:ext cx="365792" cy="40237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60" name="矩形 59"/>
          <p:cNvSpPr/>
          <p:nvPr/>
        </p:nvSpPr>
        <p:spPr>
          <a:xfrm>
            <a:off x="3494401" y="1942772"/>
            <a:ext cx="6633254" cy="10156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问题清单，现场采访老师，边听边记录。</a:t>
            </a:r>
            <a:endParaRPr lang="zh-CN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整理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记录单，进行发言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552495" y="3756007"/>
            <a:ext cx="7940289" cy="2020505"/>
            <a:chOff x="3155492" y="3527448"/>
            <a:chExt cx="9261723" cy="202050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155492" y="3527448"/>
              <a:ext cx="7764209" cy="2020505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3736626" y="3781212"/>
              <a:ext cx="8680589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每</a:t>
              </a:r>
              <a:r>
                <a:rPr lang="zh-CN" altLang="zh-CN" sz="2000">
                  <a:latin typeface="黑体" panose="02010609060101010101" pitchFamily="49" charset="-122"/>
                  <a:ea typeface="黑体" panose="02010609060101010101" pitchFamily="49" charset="-122"/>
                </a:rPr>
                <a:t>组派代表采访老师，边听边记录。</a:t>
              </a:r>
              <a:endParaRPr lang="zh-CN" altLang="zh-CN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小组</a:t>
              </a:r>
              <a:r>
                <a:rPr lang="zh-CN" altLang="zh-CN" sz="2000">
                  <a:latin typeface="黑体" panose="02010609060101010101" pitchFamily="49" charset="-122"/>
                  <a:ea typeface="黑体" panose="02010609060101010101" pitchFamily="49" charset="-122"/>
                </a:rPr>
                <a:t>交流，按一定顺序整理记录单。</a:t>
              </a:r>
              <a:endParaRPr lang="zh-CN" altLang="zh-CN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小组</a:t>
              </a:r>
              <a:r>
                <a:rPr lang="zh-CN" altLang="zh-CN" sz="2000">
                  <a:latin typeface="黑体" panose="02010609060101010101" pitchFamily="49" charset="-122"/>
                  <a:ea typeface="黑体" panose="02010609060101010101" pitchFamily="49" charset="-122"/>
                </a:rPr>
                <a:t>选出代表汇报老师的童年故事</a:t>
              </a:r>
              <a:r>
                <a:rPr lang="zh-CN" altLang="zh-CN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zh-CN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039492" y="3124828"/>
            <a:ext cx="1995730" cy="461665"/>
            <a:chOff x="3041662" y="2691699"/>
            <a:chExt cx="1995730" cy="461665"/>
          </a:xfrm>
        </p:grpSpPr>
        <p:sp>
          <p:nvSpPr>
            <p:cNvPr id="65" name="文本框 64"/>
            <p:cNvSpPr txBox="1"/>
            <p:nvPr/>
          </p:nvSpPr>
          <p:spPr>
            <a:xfrm>
              <a:off x="3525224" y="2691699"/>
              <a:ext cx="151216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探究过程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41662" y="2721567"/>
              <a:ext cx="431797" cy="431797"/>
            </a:xfrm>
            <a:prstGeom prst="rect">
              <a:avLst/>
            </a:prstGeom>
          </p:spPr>
        </p:pic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4" cstate="email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26854" y="469462"/>
            <a:ext cx="2016224" cy="692828"/>
          </a:xfrm>
          <a:prstGeom prst="rect">
            <a:avLst/>
          </a:prstGeom>
        </p:spPr>
      </p:pic>
      <p:sp>
        <p:nvSpPr>
          <p:cNvPr id="68" name="文本框 67"/>
          <p:cNvSpPr txBox="1"/>
          <p:nvPr/>
        </p:nvSpPr>
        <p:spPr>
          <a:xfrm>
            <a:off x="3535817" y="543935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76" name="组合 7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</p:grpSpPr>
        <p:grpSp>
          <p:nvGrpSpPr>
            <p:cNvPr id="81" name="组合 80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83" name="圆角矩形 82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圆角矩形 83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文本框 81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</p:grpSpPr>
        <p:grpSp>
          <p:nvGrpSpPr>
            <p:cNvPr id="86" name="组合 8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88" name="圆角矩形 8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圆角矩形 8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7" name="文本框 86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91" name="组合 90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93" name="圆角矩形 92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96" name="组合 9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98" name="圆角矩形 9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圆角矩形 9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106" name="组合 10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08" name="圆角矩形 10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" name="文本框 10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863959" y="467644"/>
            <a:ext cx="1956000" cy="461665"/>
            <a:chOff x="3091985" y="543935"/>
            <a:chExt cx="1956000" cy="461665"/>
          </a:xfrm>
        </p:grpSpPr>
        <p:sp>
          <p:nvSpPr>
            <p:cNvPr id="45" name="文本框 44"/>
            <p:cNvSpPr txBox="1"/>
            <p:nvPr/>
          </p:nvSpPr>
          <p:spPr>
            <a:xfrm>
              <a:off x="3535817" y="543935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探究活动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91985" y="577605"/>
              <a:ext cx="377985" cy="377985"/>
            </a:xfrm>
            <a:prstGeom prst="rect">
              <a:avLst/>
            </a:prstGeom>
          </p:spPr>
        </p:pic>
      </p:grpSp>
      <p:grpSp>
        <p:nvGrpSpPr>
          <p:cNvPr id="65" name="组合 64"/>
          <p:cNvGrpSpPr/>
          <p:nvPr/>
        </p:nvGrpSpPr>
        <p:grpSpPr>
          <a:xfrm>
            <a:off x="6676712" y="4039366"/>
            <a:ext cx="4675078" cy="2088232"/>
            <a:chOff x="6722589" y="2936624"/>
            <a:chExt cx="4675257" cy="192278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722589" y="2936624"/>
              <a:ext cx="4675257" cy="192278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827248" y="3180146"/>
              <a:ext cx="4210544" cy="14878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200" dirty="0" smtClean="0"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其他</a:t>
              </a:r>
              <a:r>
                <a:rPr lang="zh-CN" altLang="zh-CN" sz="2200" dirty="0" smtClean="0"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同学</a:t>
              </a:r>
              <a:r>
                <a:rPr lang="zh-CN" altLang="zh-CN" sz="2200" dirty="0"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提问</a:t>
              </a:r>
              <a:r>
                <a:rPr lang="zh-CN" altLang="zh-CN" sz="2200" dirty="0" smtClean="0"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时</a:t>
              </a:r>
              <a:r>
                <a:rPr lang="zh-CN" altLang="en-US" sz="2200" dirty="0" smtClean="0"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，</a:t>
              </a:r>
              <a:r>
                <a:rPr lang="zh-CN" altLang="zh-CN" sz="2200" dirty="0" smtClean="0"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要</a:t>
              </a:r>
              <a:r>
                <a:rPr lang="zh-CN" altLang="zh-CN" sz="2200" dirty="0">
                  <a:solidFill>
                    <a:srgbClr val="00B07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认真倾听</a:t>
              </a:r>
              <a:r>
                <a:rPr lang="zh-CN" altLang="zh-CN" sz="2200" dirty="0"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；</a:t>
              </a:r>
              <a:endParaRPr lang="en-US" altLang="zh-CN" sz="2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2200" dirty="0"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如果</a:t>
              </a:r>
              <a:r>
                <a:rPr lang="zh-CN" altLang="zh-CN" sz="2200" dirty="0">
                  <a:solidFill>
                    <a:srgbClr val="00B07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问题和自己组一样</a:t>
              </a:r>
              <a:r>
                <a:rPr lang="zh-CN" altLang="zh-CN" sz="2200" dirty="0" smtClean="0">
                  <a:solidFill>
                    <a:srgbClr val="00B07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时</a:t>
              </a:r>
              <a:r>
                <a:rPr lang="zh-CN" altLang="en-US" sz="2200" dirty="0" smtClean="0"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，</a:t>
              </a:r>
              <a:r>
                <a:rPr lang="zh-CN" altLang="zh-CN" sz="2200" dirty="0" smtClean="0"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也</a:t>
              </a:r>
              <a:r>
                <a:rPr lang="zh-CN" altLang="zh-CN" sz="2200" dirty="0"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要</a:t>
              </a:r>
              <a:r>
                <a:rPr lang="zh-CN" altLang="zh-CN" sz="2200" dirty="0">
                  <a:solidFill>
                    <a:srgbClr val="00B07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及时做好记录</a:t>
              </a:r>
              <a:r>
                <a:rPr lang="zh-CN" altLang="zh-CN" sz="2200" dirty="0">
                  <a:effectLst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。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527255" y="1575138"/>
            <a:ext cx="4752527" cy="2708457"/>
            <a:chOff x="6544763" y="2936624"/>
            <a:chExt cx="4752708" cy="234511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544763" y="2936624"/>
              <a:ext cx="4752708" cy="2063363"/>
            </a:xfrm>
            <a:prstGeom prst="rect">
              <a:avLst/>
            </a:prstGeom>
          </p:spPr>
        </p:pic>
        <p:sp>
          <p:nvSpPr>
            <p:cNvPr id="55" name="矩形 54"/>
            <p:cNvSpPr/>
            <p:nvPr/>
          </p:nvSpPr>
          <p:spPr>
            <a:xfrm>
              <a:off x="6827249" y="3004408"/>
              <a:ext cx="4182182" cy="2277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2200" dirty="0">
                  <a:solidFill>
                    <a:srgbClr val="DC5B6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倾听要耐心</a:t>
              </a:r>
              <a:r>
                <a:rPr lang="zh-CN" altLang="zh-CN" sz="2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；</a:t>
              </a:r>
              <a:endParaRPr lang="en-US" altLang="zh-CN" sz="22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2200" dirty="0" smtClean="0">
                  <a:solidFill>
                    <a:srgbClr val="DC5B6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边</a:t>
              </a:r>
              <a:r>
                <a:rPr lang="zh-CN" altLang="zh-CN" sz="2200" dirty="0">
                  <a:solidFill>
                    <a:srgbClr val="DC5B6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听边记录</a:t>
              </a:r>
              <a:r>
                <a:rPr lang="zh-CN" altLang="zh-CN" sz="2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；</a:t>
              </a:r>
              <a:endParaRPr lang="en-US" altLang="zh-CN" sz="22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2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遇到</a:t>
              </a:r>
              <a:r>
                <a:rPr lang="zh-CN" altLang="zh-CN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感兴趣的、不明白的地方可以在</a:t>
              </a:r>
              <a:r>
                <a:rPr lang="zh-CN" altLang="zh-CN" sz="2200" dirty="0">
                  <a:solidFill>
                    <a:srgbClr val="DC5B6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提问的间隙追问</a:t>
              </a:r>
              <a:r>
                <a:rPr lang="zh-CN" altLang="zh-CN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128839" y="2022477"/>
            <a:ext cx="1485664" cy="3734238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4871070" y="964849"/>
            <a:ext cx="4288353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每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组派代表采访老师，边听边记录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6999" y="2598697"/>
            <a:ext cx="1451731" cy="29816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875309" y="1617415"/>
          <a:ext cx="8418195" cy="35495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28415"/>
                <a:gridCol w="4589780"/>
              </a:tblGrid>
              <a:tr h="806307"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250000"/>
                        </a:lnSpc>
                        <a:buNone/>
                      </a:pPr>
                      <a:r>
                        <a:rPr lang="en-US" sz="20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“走进老师的童年”问题清单</a:t>
                      </a:r>
                      <a:endParaRPr lang="en-US" altLang="en-US" sz="20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71965">
                <a:tc>
                  <a:txBody>
                    <a:bodyPr/>
                    <a:lstStyle/>
                    <a:p>
                      <a:pPr marL="342900" indent="-342900" fontAlgn="auto">
                        <a:lnSpc>
                          <a:spcPct val="300000"/>
                        </a:lnSpc>
                        <a:buFont typeface="黑体" panose="02010609060101010101" pitchFamily="49" charset="-122"/>
                        <a:buChar char="◇"/>
                      </a:pPr>
                      <a:r>
                        <a:rPr lang="en-US" sz="2000" b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小时候有哪些娱乐活动</a:t>
                      </a:r>
                      <a:r>
                        <a:rPr lang="en-US" sz="20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？</a:t>
                      </a:r>
                      <a:endParaRPr lang="en-US" altLang="en-US" sz="20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300000"/>
                        </a:lnSpc>
                        <a:buNone/>
                      </a:pPr>
                      <a:r>
                        <a:rPr lang="en-US" sz="20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跳皮筋、翻花绳、</a:t>
                      </a:r>
                      <a:r>
                        <a:rPr lang="en-US" sz="2000" b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滚铁环</a:t>
                      </a:r>
                      <a:r>
                        <a:rPr lang="zh-CN" altLang="en-US" sz="2000" b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等</a:t>
                      </a:r>
                      <a:endParaRPr lang="en-US" altLang="en-US" sz="20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71965">
                <a:tc>
                  <a:txBody>
                    <a:bodyPr/>
                    <a:lstStyle/>
                    <a:p>
                      <a:pPr marL="342900" indent="-342900" fontAlgn="auto">
                        <a:lnSpc>
                          <a:spcPct val="300000"/>
                        </a:lnSpc>
                        <a:buFont typeface="黑体" panose="02010609060101010101" pitchFamily="49" charset="-122"/>
                        <a:buChar char="◇"/>
                      </a:pPr>
                      <a:r>
                        <a:rPr lang="en-US" sz="2000" b="0" smtClean="0">
                          <a:solidFill>
                            <a:srgbClr val="222222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放学后会干些什么</a:t>
                      </a:r>
                      <a:r>
                        <a:rPr lang="en-US" sz="2000" b="0">
                          <a:solidFill>
                            <a:srgbClr val="222222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？</a:t>
                      </a:r>
                      <a:endParaRPr lang="en-US" altLang="en-US" sz="20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300000"/>
                        </a:lnSpc>
                        <a:buNone/>
                      </a:pPr>
                      <a:r>
                        <a:rPr lang="zh-CN" altLang="en-US" sz="2000" b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做</a:t>
                      </a:r>
                      <a:r>
                        <a:rPr lang="en-US" sz="2000" b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饭</a:t>
                      </a:r>
                      <a:r>
                        <a:rPr lang="en-US" sz="20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、割草喂羊、</a:t>
                      </a:r>
                      <a:r>
                        <a:rPr lang="en-US" sz="2000" b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看小人书</a:t>
                      </a:r>
                      <a:r>
                        <a:rPr lang="zh-CN" altLang="en-US" sz="2000" b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等</a:t>
                      </a:r>
                      <a:endParaRPr lang="en-US" altLang="en-US" sz="20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71965">
                <a:tc>
                  <a:txBody>
                    <a:bodyPr/>
                    <a:lstStyle/>
                    <a:p>
                      <a:pPr marL="342900" indent="-342900" fontAlgn="auto">
                        <a:lnSpc>
                          <a:spcPct val="300000"/>
                        </a:lnSpc>
                        <a:buFont typeface="黑体" panose="02010609060101010101" pitchFamily="49" charset="-122"/>
                        <a:buChar char="◇"/>
                      </a:pPr>
                      <a:r>
                        <a:rPr lang="en-US" sz="2000" b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小时候</a:t>
                      </a:r>
                      <a:r>
                        <a:rPr lang="zh-CN" altLang="zh-CN" sz="2000" b="0" kern="120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最喜欢吃什么零食？</a:t>
                      </a:r>
                      <a:endParaRPr lang="en-US" altLang="en-US" sz="20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300000"/>
                        </a:lnSpc>
                        <a:buNone/>
                      </a:pPr>
                      <a:r>
                        <a:rPr lang="en-US" sz="20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果丹皮、泡泡糖、</a:t>
                      </a:r>
                      <a:r>
                        <a:rPr lang="en-US" sz="2000" b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无花果</a:t>
                      </a:r>
                      <a:r>
                        <a:rPr lang="zh-CN" altLang="en-US" sz="2000" b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等</a:t>
                      </a:r>
                      <a:endParaRPr lang="en-US" altLang="en-US" sz="20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75" name="组合 74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76" name="组合 7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</p:grpSpPr>
        <p:grpSp>
          <p:nvGrpSpPr>
            <p:cNvPr id="81" name="组合 80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83" name="圆角矩形 82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圆角矩形 83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文本框 81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</p:grpSpPr>
        <p:grpSp>
          <p:nvGrpSpPr>
            <p:cNvPr id="86" name="组合 8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88" name="圆角矩形 8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圆角矩形 8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7" name="文本框 86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91" name="组合 90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93" name="圆角矩形 92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96" name="组合 9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98" name="圆角矩形 9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圆角矩形 9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106" name="组合 10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08" name="圆角矩形 10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" name="文本框 10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863959" y="467644"/>
            <a:ext cx="1956000" cy="461665"/>
            <a:chOff x="3091985" y="543935"/>
            <a:chExt cx="1956000" cy="461665"/>
          </a:xfrm>
        </p:grpSpPr>
        <p:sp>
          <p:nvSpPr>
            <p:cNvPr id="45" name="文本框 44"/>
            <p:cNvSpPr txBox="1"/>
            <p:nvPr/>
          </p:nvSpPr>
          <p:spPr>
            <a:xfrm>
              <a:off x="3535817" y="543935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探究活动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91985" y="577605"/>
              <a:ext cx="377985" cy="377985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10127653" y="4566227"/>
            <a:ext cx="5670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endParaRPr lang="en-US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27652" y="3661463"/>
            <a:ext cx="5670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endParaRPr lang="en-US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27651" y="2687111"/>
            <a:ext cx="5670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endParaRPr 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015086" y="1036918"/>
            <a:ext cx="4288353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小组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交流，按一定顺序整理记录单。</a:t>
            </a:r>
            <a:endParaRPr lang="zh-CN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五角星 6"/>
          <p:cNvSpPr/>
          <p:nvPr/>
        </p:nvSpPr>
        <p:spPr>
          <a:xfrm>
            <a:off x="9091092" y="3144673"/>
            <a:ext cx="360045" cy="36004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线形标注 2 50"/>
          <p:cNvSpPr/>
          <p:nvPr/>
        </p:nvSpPr>
        <p:spPr>
          <a:xfrm>
            <a:off x="3917541" y="5453700"/>
            <a:ext cx="6777166" cy="812530"/>
          </a:xfrm>
          <a:prstGeom prst="borderCallout2">
            <a:avLst>
              <a:gd name="adj1" fmla="val -5854"/>
              <a:gd name="adj2" fmla="val 29820"/>
              <a:gd name="adj3" fmla="val -16323"/>
              <a:gd name="adj4" fmla="val 24613"/>
              <a:gd name="adj5" fmla="val -34834"/>
              <a:gd name="adj6" fmla="val 28816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</a:t>
            </a:r>
            <a:r>
              <a:rPr lang="zh-CN" altLang="zh-CN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</a:t>
            </a:r>
            <a:r>
              <a:rPr lang="zh-CN" altLang="zh-CN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顺序</a:t>
            </a:r>
            <a:r>
              <a:rPr lang="zh-CN" altLang="en-US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进行</a:t>
            </a:r>
            <a:r>
              <a:rPr lang="zh-CN" altLang="en-US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整理</a:t>
            </a:r>
            <a:r>
              <a:rPr lang="zh-CN" altLang="en-US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</a:t>
            </a:r>
            <a:r>
              <a:rPr lang="zh-CN" altLang="zh-CN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记录内容标上序号。选择印象深刻</a:t>
            </a:r>
            <a:r>
              <a:rPr lang="zh-CN" altLang="zh-CN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r>
              <a:rPr lang="zh-CN" altLang="zh-CN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作为</a:t>
            </a:r>
            <a:r>
              <a:rPr lang="zh-CN" altLang="zh-CN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重要发言内容。</a:t>
            </a:r>
            <a:endParaRPr lang="zh-CN" altLang="zh-CN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6" grpId="0"/>
      <p:bldP spid="7" grpId="0" animBg="1"/>
      <p:bldP spid="5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76" name="组合 7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</p:grpSpPr>
        <p:grpSp>
          <p:nvGrpSpPr>
            <p:cNvPr id="81" name="组合 80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83" name="圆角矩形 82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圆角矩形 83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文本框 81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</p:grpSpPr>
        <p:grpSp>
          <p:nvGrpSpPr>
            <p:cNvPr id="86" name="组合 8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88" name="圆角矩形 8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圆角矩形 8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7" name="文本框 86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91" name="组合 90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93" name="圆角矩形 92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96" name="组合 9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98" name="圆角矩形 9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圆角矩形 9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106" name="组合 10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08" name="圆角矩形 10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" name="文本框 10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863959" y="467644"/>
            <a:ext cx="1956000" cy="461665"/>
            <a:chOff x="3091985" y="543935"/>
            <a:chExt cx="1956000" cy="461665"/>
          </a:xfrm>
        </p:grpSpPr>
        <p:sp>
          <p:nvSpPr>
            <p:cNvPr id="45" name="文本框 44"/>
            <p:cNvSpPr txBox="1"/>
            <p:nvPr/>
          </p:nvSpPr>
          <p:spPr>
            <a:xfrm>
              <a:off x="3535817" y="543935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探究活动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91985" y="577605"/>
              <a:ext cx="377985" cy="377985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3052950" y="2300684"/>
            <a:ext cx="8597085" cy="3320058"/>
            <a:chOff x="4176799" y="578038"/>
            <a:chExt cx="6694361" cy="3281965"/>
          </a:xfrm>
        </p:grpSpPr>
        <p:sp>
          <p:nvSpPr>
            <p:cNvPr id="3" name="圆角矩形标注 2"/>
            <p:cNvSpPr/>
            <p:nvPr/>
          </p:nvSpPr>
          <p:spPr>
            <a:xfrm>
              <a:off x="4176799" y="578038"/>
              <a:ext cx="5648848" cy="3281965"/>
            </a:xfrm>
            <a:prstGeom prst="wedgeRoundRectCallout">
              <a:avLst>
                <a:gd name="adj1" fmla="val 55096"/>
                <a:gd name="adj2" fmla="val 5882"/>
                <a:gd name="adj3" fmla="val 16667"/>
              </a:avLst>
            </a:prstGeom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zh-CN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通过</a:t>
              </a:r>
              <a:r>
                <a:rPr lang="zh-CN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采访，我了解了陈老师的童年生活。陈老师小时候最喜欢吃的零食有果丹皮、泡泡糖和无花果等。陈老师小时候特别勤劳，每天放学后，都会做很多家务活，如做饭、割草喂羊等。她小时候的娱乐活动，跟我们现在有很大不同，在休息时，她会经常玩跳皮筋、翻花绳、滚铁环等。陈老师最喜欢滚铁环游戏，在崎岖的山路或凹凸不平的村道小巷，她都能滚着铁环行走自如。陈老师的童年生活真是太有趣了！</a:t>
              </a:r>
              <a:endParaRPr lang="zh-CN" altLang="zh-CN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10062493" y="1716770"/>
              <a:ext cx="808667" cy="1004502"/>
            </a:xfrm>
            <a:prstGeom prst="rect">
              <a:avLst/>
            </a:prstGeom>
          </p:spPr>
        </p:pic>
      </p:grpSp>
      <p:sp>
        <p:nvSpPr>
          <p:cNvPr id="40" name="矩形 39"/>
          <p:cNvSpPr/>
          <p:nvPr/>
        </p:nvSpPr>
        <p:spPr>
          <a:xfrm>
            <a:off x="3240574" y="1021938"/>
            <a:ext cx="8208912" cy="89255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小组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内交流整理好的谈话内容，讲讲了解到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老师的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童年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故事。选出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代表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进行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汇报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老师的童年岁月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/>
          <p:cNvSpPr/>
          <p:nvPr/>
        </p:nvSpPr>
        <p:spPr>
          <a:xfrm>
            <a:off x="3240574" y="1021938"/>
            <a:ext cx="8208912" cy="89255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小组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内交流整理好的谈话内容，讲讲了解到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老师的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童年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故事。选出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代表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进行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汇报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老师的童年岁月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76" name="组合 7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</p:grpSpPr>
        <p:grpSp>
          <p:nvGrpSpPr>
            <p:cNvPr id="81" name="组合 80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83" name="圆角矩形 82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圆角矩形 83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文本框 81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</p:grpSpPr>
        <p:grpSp>
          <p:nvGrpSpPr>
            <p:cNvPr id="86" name="组合 8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88" name="圆角矩形 8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圆角矩形 8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7" name="文本框 86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91" name="组合 90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93" name="圆角矩形 92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96" name="组合 9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98" name="圆角矩形 9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圆角矩形 9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106" name="组合 10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08" name="圆角矩形 10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" name="文本框 10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863959" y="467644"/>
            <a:ext cx="1956000" cy="461665"/>
            <a:chOff x="3091985" y="543935"/>
            <a:chExt cx="1956000" cy="461665"/>
          </a:xfrm>
        </p:grpSpPr>
        <p:sp>
          <p:nvSpPr>
            <p:cNvPr id="45" name="文本框 44"/>
            <p:cNvSpPr txBox="1"/>
            <p:nvPr/>
          </p:nvSpPr>
          <p:spPr>
            <a:xfrm>
              <a:off x="3535817" y="543935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探究活动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91985" y="577605"/>
              <a:ext cx="377985" cy="377985"/>
            </a:xfrm>
            <a:prstGeom prst="rect">
              <a:avLst/>
            </a:prstGeom>
          </p:spPr>
        </p:pic>
      </p:grpSp>
      <p:sp>
        <p:nvSpPr>
          <p:cNvPr id="50" name="矩形 49"/>
          <p:cNvSpPr/>
          <p:nvPr/>
        </p:nvSpPr>
        <p:spPr>
          <a:xfrm>
            <a:off x="3263660" y="1954700"/>
            <a:ext cx="8162740" cy="181588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表达内容的</a:t>
            </a:r>
            <a:r>
              <a:rPr lang="zh-CN" altLang="zh-CN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顺序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0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200000"/>
              </a:lnSpc>
              <a:defRPr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建议顺序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简单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分享信息——具体说说印象深刻的点——表达采访</a:t>
            </a:r>
            <a:r>
              <a:rPr lang="zh-CN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感受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建议顺序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表达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采访感受——简单分享信息——具体说说印象深刻的点。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497822" y="3914479"/>
            <a:ext cx="7694415" cy="2184581"/>
            <a:chOff x="4109000" y="147729"/>
            <a:chExt cx="7694415" cy="2184581"/>
          </a:xfrm>
        </p:grpSpPr>
        <p:grpSp>
          <p:nvGrpSpPr>
            <p:cNvPr id="49" name="组合 48"/>
            <p:cNvGrpSpPr/>
            <p:nvPr/>
          </p:nvGrpSpPr>
          <p:grpSpPr>
            <a:xfrm>
              <a:off x="4109000" y="147729"/>
              <a:ext cx="7694415" cy="2184581"/>
              <a:chOff x="2821602" y="4215274"/>
              <a:chExt cx="8298345" cy="1465735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2821602" y="4215274"/>
                <a:ext cx="8298345" cy="1465735"/>
                <a:chOff x="326225" y="7274657"/>
                <a:chExt cx="11386675" cy="3700447"/>
              </a:xfrm>
            </p:grpSpPr>
            <p:sp>
              <p:nvSpPr>
                <p:cNvPr id="67" name="圆角矩形 66"/>
                <p:cNvSpPr/>
                <p:nvPr/>
              </p:nvSpPr>
              <p:spPr>
                <a:xfrm>
                  <a:off x="326225" y="7274657"/>
                  <a:ext cx="11386675" cy="3700447"/>
                </a:xfrm>
                <a:prstGeom prst="roundRect">
                  <a:avLst>
                    <a:gd name="adj" fmla="val 6232"/>
                  </a:avLst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圆角矩形 67"/>
                <p:cNvSpPr/>
                <p:nvPr/>
              </p:nvSpPr>
              <p:spPr>
                <a:xfrm>
                  <a:off x="436044" y="7358054"/>
                  <a:ext cx="11143128" cy="3523145"/>
                </a:xfrm>
                <a:prstGeom prst="roundRect">
                  <a:avLst>
                    <a:gd name="adj" fmla="val 5332"/>
                  </a:avLst>
                </a:prstGeom>
                <a:solidFill>
                  <a:schemeClr val="bg1"/>
                </a:solidFill>
                <a:ln w="12700">
                  <a:solidFill>
                    <a:schemeClr val="accent3">
                      <a:lumMod val="75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>
                <a:off x="2948267" y="4364324"/>
                <a:ext cx="8064897" cy="1260540"/>
                <a:chOff x="2927381" y="4567019"/>
                <a:chExt cx="8064897" cy="1072060"/>
              </a:xfrm>
            </p:grpSpPr>
            <p:cxnSp>
              <p:nvCxnSpPr>
                <p:cNvPr id="65" name="直接连接符 64"/>
                <p:cNvCxnSpPr/>
                <p:nvPr/>
              </p:nvCxnSpPr>
              <p:spPr>
                <a:xfrm flipV="1">
                  <a:off x="2927381" y="4750116"/>
                  <a:ext cx="8064897" cy="3661"/>
                </a:xfrm>
                <a:prstGeom prst="line">
                  <a:avLst/>
                </a:prstGeom>
                <a:ln w="19050">
                  <a:solidFill>
                    <a:schemeClr val="accent3">
                      <a:lumMod val="75000"/>
                    </a:schemeClr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/>
                <p:cNvCxnSpPr/>
                <p:nvPr/>
              </p:nvCxnSpPr>
              <p:spPr>
                <a:xfrm>
                  <a:off x="8731065" y="4567019"/>
                  <a:ext cx="18055" cy="1072060"/>
                </a:xfrm>
                <a:prstGeom prst="line">
                  <a:avLst/>
                </a:prstGeom>
                <a:ln w="19050">
                  <a:solidFill>
                    <a:schemeClr val="accent3">
                      <a:lumMod val="75000"/>
                    </a:schemeClr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51" name="直接连接符 50"/>
            <p:cNvCxnSpPr>
              <a:endCxn id="68" idx="3"/>
            </p:cNvCxnSpPr>
            <p:nvPr/>
          </p:nvCxnSpPr>
          <p:spPr>
            <a:xfrm flipV="1">
              <a:off x="4210457" y="1236918"/>
              <a:ext cx="7502593" cy="3102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5700366" y="720050"/>
              <a:ext cx="1991251" cy="3976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0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声音响亮有条理</a:t>
              </a:r>
              <a:endParaRPr lang="zh-CN" altLang="en-US" sz="2000" b="1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684772" y="126815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000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重点</a:t>
              </a:r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内容</a:t>
              </a:r>
              <a:r>
                <a:rPr lang="zh-CN" altLang="zh-CN" sz="2000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说</a:t>
              </a:r>
              <a:r>
                <a:rPr lang="zh-CN" altLang="zh-CN" sz="20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清楚</a:t>
              </a:r>
              <a:endParaRPr lang="zh-CN" altLang="en-US" sz="2000" b="1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700366" y="1789860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0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融入自己的感受</a:t>
              </a:r>
              <a:endParaRPr lang="zh-CN" altLang="en-US" sz="2000" b="1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121018" y="234737"/>
              <a:ext cx="121700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评价</a:t>
              </a:r>
              <a:r>
                <a:rPr lang="zh-CN" altLang="en-US" sz="200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标准</a:t>
              </a:r>
              <a:endParaRPr lang="zh-CN" altLang="en-US" sz="2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0291449" y="199240"/>
              <a:ext cx="700833" cy="3976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星级</a:t>
              </a:r>
              <a:endParaRPr lang="zh-CN" altLang="en-US" sz="2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10473033" y="813594"/>
              <a:ext cx="345036" cy="1334500"/>
              <a:chOff x="8882800" y="1666242"/>
              <a:chExt cx="345036" cy="1334500"/>
            </a:xfrm>
          </p:grpSpPr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2" cstate="email">
                <a:grayscl/>
              </a:blip>
              <a:stretch>
                <a:fillRect/>
              </a:stretch>
            </p:blipFill>
            <p:spPr>
              <a:xfrm>
                <a:off x="8882800" y="2134550"/>
                <a:ext cx="324852" cy="316358"/>
              </a:xfrm>
              <a:prstGeom prst="rect">
                <a:avLst/>
              </a:prstGeom>
            </p:spPr>
          </p:pic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2" cstate="email">
                <a:grayscl/>
              </a:blip>
              <a:stretch>
                <a:fillRect/>
              </a:stretch>
            </p:blipFill>
            <p:spPr>
              <a:xfrm>
                <a:off x="8902984" y="1666242"/>
                <a:ext cx="324852" cy="316358"/>
              </a:xfrm>
              <a:prstGeom prst="rect">
                <a:avLst/>
              </a:prstGeom>
            </p:spPr>
          </p:pic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2" cstate="email">
                <a:grayscl/>
              </a:blip>
              <a:stretch>
                <a:fillRect/>
              </a:stretch>
            </p:blipFill>
            <p:spPr>
              <a:xfrm>
                <a:off x="8883790" y="2684384"/>
                <a:ext cx="324852" cy="316358"/>
              </a:xfrm>
              <a:prstGeom prst="rect">
                <a:avLst/>
              </a:prstGeom>
            </p:spPr>
          </p:pic>
        </p:grp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0931324" y="287291"/>
              <a:ext cx="270334" cy="263266"/>
            </a:xfrm>
            <a:prstGeom prst="rect">
              <a:avLst/>
            </a:prstGeom>
          </p:spPr>
        </p:pic>
        <p:cxnSp>
          <p:nvCxnSpPr>
            <p:cNvPr id="59" name="直接连接符 58"/>
            <p:cNvCxnSpPr/>
            <p:nvPr/>
          </p:nvCxnSpPr>
          <p:spPr>
            <a:xfrm flipV="1">
              <a:off x="4223039" y="1710151"/>
              <a:ext cx="7490011" cy="52497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926854" y="1468214"/>
            <a:ext cx="9073008" cy="3816424"/>
          </a:xfrm>
          <a:prstGeom prst="rect">
            <a:avLst/>
          </a:prstGeom>
        </p:spPr>
      </p:pic>
      <p:grpSp>
        <p:nvGrpSpPr>
          <p:cNvPr id="78" name="组合 77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79" name="组合 7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81" name="圆角矩形 8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圆角矩形 8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</a:t>
              </a:r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</p:grpSpPr>
        <p:grpSp>
          <p:nvGrpSpPr>
            <p:cNvPr id="84" name="组合 83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86" name="圆角矩形 85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</p:grpSpPr>
        <p:grpSp>
          <p:nvGrpSpPr>
            <p:cNvPr id="89" name="组合 8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91" name="圆角矩形 9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圆角矩形 9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</p:grpSpPr>
        <p:grpSp>
          <p:nvGrpSpPr>
            <p:cNvPr id="94" name="组合 93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96" name="圆角矩形 95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圆角矩形 96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5" name="文本框 94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99" name="组合 9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01" name="圆角矩形 10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109" name="组合 10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11" name="圆角矩形 11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0" name="文本框 109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430910" y="1772351"/>
            <a:ext cx="538415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altLang="zh-CN" sz="28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altLang="zh-CN" sz="2800" dirty="0" err="1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每一个人都有他自己的童年往事</a:t>
            </a:r>
            <a:r>
              <a:rPr lang="zh-CN" altLang="en-US" sz="28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altLang="zh-CN" sz="2800" dirty="0" err="1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快乐也好</a:t>
            </a:r>
            <a:r>
              <a:rPr lang="zh-CN" altLang="en-US" sz="28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altLang="zh-CN" sz="2800" dirty="0" err="1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辛酸也好</a:t>
            </a:r>
            <a:r>
              <a:rPr lang="zh-CN" altLang="en-US" sz="28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altLang="zh-CN" sz="2800" dirty="0" err="1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对于他都是心动神移的最深刻的记忆</a:t>
            </a:r>
            <a:r>
              <a:rPr altLang="zh-CN" sz="28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。”</a:t>
            </a:r>
            <a:endParaRPr altLang="zh-CN" sz="2800" dirty="0" smtClean="0"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r" fontAlgn="auto"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冰心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687494" y="1573829"/>
            <a:ext cx="2203922" cy="3421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36" name="组合 3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59" name="圆角矩形 58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0" name="圆角矩形 59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</p:grpSpPr>
        <p:grpSp>
          <p:nvGrpSpPr>
            <p:cNvPr id="62" name="组合 61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64" name="圆角矩形 63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5" name="圆角矩形 64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</p:grpSpPr>
        <p:grpSp>
          <p:nvGrpSpPr>
            <p:cNvPr id="67" name="组合 66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2" name="圆角矩形 7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</p:grpSpPr>
        <p:grpSp>
          <p:nvGrpSpPr>
            <p:cNvPr id="74" name="组合 73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76" name="圆角矩形 75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圆角矩形 76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89" name="组合 8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91" name="圆角矩形 9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2" name="圆角矩形 9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94" name="组合 93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96" name="圆角矩形 95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7" name="圆角矩形 96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5" name="文本框 94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854846" y="836712"/>
            <a:ext cx="8784976" cy="5227426"/>
            <a:chOff x="2879033" y="1125787"/>
            <a:chExt cx="8057158" cy="4218664"/>
          </a:xfrm>
        </p:grpSpPr>
        <p:sp>
          <p:nvSpPr>
            <p:cNvPr id="49" name="任意多边形 48"/>
            <p:cNvSpPr/>
            <p:nvPr/>
          </p:nvSpPr>
          <p:spPr>
            <a:xfrm>
              <a:off x="2879033" y="1223822"/>
              <a:ext cx="8057158" cy="4120629"/>
            </a:xfrm>
            <a:custGeom>
              <a:avLst/>
              <a:gdLst/>
              <a:ahLst/>
              <a:cxnLst/>
              <a:rect l="0" t="0" r="0" b="0"/>
              <a:pathLst>
                <a:path w="5628110" h="4530806">
                  <a:moveTo>
                    <a:pt x="39466" y="896635"/>
                  </a:moveTo>
                  <a:cubicBezTo>
                    <a:pt x="-30151" y="1215042"/>
                    <a:pt x="36744" y="1372720"/>
                    <a:pt x="55794" y="1915340"/>
                  </a:cubicBezTo>
                  <a:cubicBezTo>
                    <a:pt x="74844" y="2457960"/>
                    <a:pt x="-134706" y="3730534"/>
                    <a:pt x="153766" y="4152355"/>
                  </a:cubicBezTo>
                  <a:cubicBezTo>
                    <a:pt x="442238" y="4574177"/>
                    <a:pt x="921084" y="4405991"/>
                    <a:pt x="1786623" y="4446269"/>
                  </a:cubicBezTo>
                  <a:cubicBezTo>
                    <a:pt x="2652162" y="4486547"/>
                    <a:pt x="4942512" y="4640591"/>
                    <a:pt x="5347003" y="4394022"/>
                  </a:cubicBezTo>
                  <a:cubicBezTo>
                    <a:pt x="5751494" y="4147453"/>
                    <a:pt x="5506940" y="3240133"/>
                    <a:pt x="5525865" y="2535826"/>
                  </a:cubicBezTo>
                  <a:cubicBezTo>
                    <a:pt x="5544790" y="1831520"/>
                    <a:pt x="5782574" y="438161"/>
                    <a:pt x="5460551" y="168183"/>
                  </a:cubicBezTo>
                  <a:cubicBezTo>
                    <a:pt x="5138528" y="-101795"/>
                    <a:pt x="3221955" y="81097"/>
                    <a:pt x="2390780" y="53883"/>
                  </a:cubicBezTo>
                  <a:cubicBezTo>
                    <a:pt x="1559605" y="26669"/>
                    <a:pt x="1148065" y="-14153"/>
                    <a:pt x="845987" y="4897"/>
                  </a:cubicBezTo>
                </a:path>
              </a:pathLst>
            </a:custGeom>
            <a:noFill/>
            <a:ln w="25400" cap="rnd" cmpd="sng">
              <a:solidFill>
                <a:schemeClr val="accent3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/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56533" y="1125787"/>
              <a:ext cx="903358" cy="745453"/>
            </a:xfrm>
            <a:prstGeom prst="ellips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</p:pic>
      </p:grpSp>
      <p:sp>
        <p:nvSpPr>
          <p:cNvPr id="51" name="矩形 50"/>
          <p:cNvSpPr/>
          <p:nvPr/>
        </p:nvSpPr>
        <p:spPr>
          <a:xfrm>
            <a:off x="4727054" y="1190530"/>
            <a:ext cx="570039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kern="10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口语交际：走进他们的童年岁月</a:t>
            </a:r>
            <a:endParaRPr lang="en-US" altLang="zh-CN" sz="2800" kern="1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3486255" y="3327846"/>
            <a:ext cx="1663792" cy="461665"/>
          </a:xfrm>
          <a:prstGeom prst="rect">
            <a:avLst/>
          </a:prstGeom>
          <a:effectLst>
            <a:glow rad="12954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spc="500">
                <a:effectLst>
                  <a:glow rad="1447800">
                    <a:schemeClr val="accent3">
                      <a:lumMod val="60000"/>
                      <a:lumOff val="40000"/>
                      <a:alpha val="52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采</a:t>
            </a:r>
            <a:r>
              <a:rPr lang="zh-CN" altLang="en-US" sz="2400" spc="500" smtClean="0">
                <a:effectLst>
                  <a:glow rad="1447800">
                    <a:schemeClr val="accent3">
                      <a:lumMod val="60000"/>
                      <a:lumOff val="40000"/>
                      <a:alpha val="52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访妙招</a:t>
            </a:r>
            <a:endParaRPr lang="zh-CN" altLang="en-US" sz="2400" spc="500">
              <a:effectLst>
                <a:glow rad="1447800">
                  <a:schemeClr val="accent3">
                    <a:lumMod val="60000"/>
                    <a:lumOff val="40000"/>
                    <a:alpha val="52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37533" y="2989334"/>
            <a:ext cx="2557847" cy="398781"/>
          </a:xfrm>
          <a:prstGeom prst="rect">
            <a:avLst/>
          </a:prstGeom>
          <a:ln w="19050">
            <a:solidFill>
              <a:srgbClr val="002060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列问题清单</a:t>
            </a:r>
            <a:endParaRPr lang="zh-CN" altLang="en-US" sz="20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38044" y="2438498"/>
            <a:ext cx="2561851" cy="398780"/>
          </a:xfrm>
          <a:prstGeom prst="rect">
            <a:avLst/>
          </a:prstGeom>
          <a:ln w="19050">
            <a:solidFill>
              <a:srgbClr val="002060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倾听有耐心</a:t>
            </a:r>
            <a:endParaRPr lang="zh-CN" altLang="en-US" sz="20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59224" y="3540172"/>
            <a:ext cx="2557846" cy="400110"/>
          </a:xfrm>
          <a:prstGeom prst="rect">
            <a:avLst/>
          </a:prstGeom>
          <a:ln w="19050">
            <a:solidFill>
              <a:srgbClr val="002060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做采访记录</a:t>
            </a:r>
            <a:endParaRPr lang="zh-CN" altLang="en-US" sz="20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951190" y="4800700"/>
            <a:ext cx="2595754" cy="398782"/>
          </a:xfrm>
          <a:prstGeom prst="rect">
            <a:avLst/>
          </a:prstGeom>
          <a:ln w="19050">
            <a:solidFill>
              <a:srgbClr val="002060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有条理地表达</a:t>
            </a:r>
            <a:endParaRPr lang="zh-CN" altLang="en-US" sz="20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418814" y="2438406"/>
            <a:ext cx="483871" cy="260931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945813" y="4179231"/>
            <a:ext cx="2609215" cy="398780"/>
          </a:xfrm>
          <a:prstGeom prst="rect">
            <a:avLst/>
          </a:prstGeom>
          <a:ln w="19050">
            <a:solidFill>
              <a:srgbClr val="002060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按序整理记录</a:t>
            </a:r>
            <a:endParaRPr lang="zh-CN" altLang="en-US" sz="20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606431" y="3277618"/>
            <a:ext cx="2817367" cy="923330"/>
            <a:chOff x="8606431" y="3277618"/>
            <a:chExt cx="2817367" cy="923330"/>
          </a:xfrm>
        </p:grpSpPr>
        <p:sp>
          <p:nvSpPr>
            <p:cNvPr id="43" name="左大括号 42"/>
            <p:cNvSpPr/>
            <p:nvPr/>
          </p:nvSpPr>
          <p:spPr>
            <a:xfrm>
              <a:off x="8606431" y="3378422"/>
              <a:ext cx="271145" cy="764829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86687" y="3277618"/>
              <a:ext cx="263711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zh-CN" kern="100">
                  <a:solidFill>
                    <a:srgbClr val="8263E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关键信息</a:t>
              </a:r>
              <a:endParaRPr lang="zh-CN" altLang="zh-CN" kern="100">
                <a:solidFill>
                  <a:srgbClr val="8263E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zh-CN" kern="100">
                  <a:solidFill>
                    <a:srgbClr val="8263E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感兴趣、有疑问的地方</a:t>
              </a:r>
              <a:endParaRPr lang="zh-CN" altLang="zh-CN" kern="100">
                <a:solidFill>
                  <a:srgbClr val="8263E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2" grpId="0" animBg="1"/>
      <p:bldP spid="3" grpId="0" animBg="1"/>
      <p:bldP spid="5" grpId="0" animBg="1"/>
      <p:bldP spid="53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0249" y="1408520"/>
            <a:ext cx="6977445" cy="3748672"/>
          </a:xfrm>
          <a:prstGeom prst="rect">
            <a:avLst/>
          </a:prstGeom>
        </p:spPr>
      </p:pic>
      <p:grpSp>
        <p:nvGrpSpPr>
          <p:cNvPr id="75" name="组合 74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76" name="组合 7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</p:grpSpPr>
        <p:grpSp>
          <p:nvGrpSpPr>
            <p:cNvPr id="81" name="组合 80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83" name="圆角矩形 82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圆角矩形 83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文本框 81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</p:grpSpPr>
        <p:grpSp>
          <p:nvGrpSpPr>
            <p:cNvPr id="86" name="组合 8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88" name="圆角矩形 8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圆角矩形 8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7" name="文本框 86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  <a:solidFill>
            <a:schemeClr val="bg1"/>
          </a:solidFill>
        </p:grpSpPr>
        <p:grpSp>
          <p:nvGrpSpPr>
            <p:cNvPr id="91" name="组合 90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93" name="圆角矩形 92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96" name="组合 9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98" name="圆角矩形 9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圆角矩形 9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106" name="组合 10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108" name="圆角矩形 10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" name="文本框 10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4171075" y="1851695"/>
            <a:ext cx="522160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选择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一个想要了解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长辈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针对他的童年生活列出自己想要了解的问题清单，并对他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进行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采访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边问边记录，整理好自己收集的信息，并与同学分享他们的童年生活。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854846" y="407263"/>
            <a:ext cx="2072313" cy="461665"/>
            <a:chOff x="2975672" y="543935"/>
            <a:chExt cx="2072313" cy="461665"/>
          </a:xfrm>
        </p:grpSpPr>
        <p:sp>
          <p:nvSpPr>
            <p:cNvPr id="40" name="文本框 39"/>
            <p:cNvSpPr txBox="1"/>
            <p:nvPr/>
          </p:nvSpPr>
          <p:spPr>
            <a:xfrm>
              <a:off x="3535817" y="543935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975672" y="610161"/>
              <a:ext cx="475483" cy="2985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24536" y="2636912"/>
            <a:ext cx="70567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spc="600" smtClean="0"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  <a:endParaRPr lang="zh-CN" altLang="en-US" sz="8800" spc="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519142" y="3429000"/>
            <a:ext cx="1576983" cy="9525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505950" y="3476625"/>
            <a:ext cx="1557808" cy="18418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01228" y="1774073"/>
            <a:ext cx="4717914" cy="3309854"/>
          </a:xfrm>
          <a:prstGeom prst="rect">
            <a:avLst/>
          </a:prstGeom>
        </p:spPr>
      </p:pic>
      <p:pic>
        <p:nvPicPr>
          <p:cNvPr id="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934700" y="112141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35966" y="943432"/>
            <a:ext cx="8433709" cy="4603287"/>
          </a:xfrm>
          <a:prstGeom prst="rect">
            <a:avLst/>
          </a:prstGeom>
        </p:spPr>
      </p:pic>
      <p:grpSp>
        <p:nvGrpSpPr>
          <p:cNvPr id="78" name="组合 77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79" name="组合 7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81" name="圆角矩形 8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圆角矩形 8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</a:t>
              </a:r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</p:grpSpPr>
        <p:grpSp>
          <p:nvGrpSpPr>
            <p:cNvPr id="84" name="组合 83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86" name="圆角矩形 85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</p:grpSpPr>
        <p:grpSp>
          <p:nvGrpSpPr>
            <p:cNvPr id="89" name="组合 8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91" name="圆角矩形 9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圆角矩形 9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</p:grpSpPr>
        <p:grpSp>
          <p:nvGrpSpPr>
            <p:cNvPr id="94" name="组合 93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96" name="圆角矩形 95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圆角矩形 96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5" name="文本框 94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99" name="组合 9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01" name="圆角矩形 10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109" name="组合 10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11" name="圆角矩形 11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0" name="文本框 109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16338" y="1214323"/>
            <a:ext cx="3859046" cy="1909766"/>
            <a:chOff x="3184126" y="1458198"/>
            <a:chExt cx="3859046" cy="1909766"/>
          </a:xfrm>
        </p:grpSpPr>
        <p:pic>
          <p:nvPicPr>
            <p:cNvPr id="254982" name="图片 25498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672278" y="1637414"/>
              <a:ext cx="3370894" cy="1730550"/>
            </a:xfrm>
            <a:prstGeom prst="roundRect">
              <a:avLst/>
            </a:prstGeom>
            <a:noFill/>
            <a:ln w="9525">
              <a:noFill/>
            </a:ln>
          </p:spPr>
        </p:pic>
        <p:grpSp>
          <p:nvGrpSpPr>
            <p:cNvPr id="5" name="组合 4"/>
            <p:cNvGrpSpPr/>
            <p:nvPr/>
          </p:nvGrpSpPr>
          <p:grpSpPr>
            <a:xfrm>
              <a:off x="3184126" y="1458198"/>
              <a:ext cx="1059416" cy="587017"/>
              <a:chOff x="3184126" y="1458198"/>
              <a:chExt cx="1059416" cy="587017"/>
            </a:xfrm>
          </p:grpSpPr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PaintStrokes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184127" y="1458198"/>
                <a:ext cx="1059415" cy="587017"/>
              </a:xfrm>
              <a:prstGeom prst="rect">
                <a:avLst/>
              </a:prstGeom>
            </p:spPr>
          </p:pic>
          <p:sp>
            <p:nvSpPr>
              <p:cNvPr id="4" name="矩形 3"/>
              <p:cNvSpPr/>
              <p:nvPr/>
            </p:nvSpPr>
            <p:spPr>
              <a:xfrm>
                <a:off x="3184126" y="1523277"/>
                <a:ext cx="95410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>
                    <a:latin typeface="黑体" panose="02010609060101010101" pitchFamily="49" charset="-122"/>
                    <a:ea typeface="黑体" panose="02010609060101010101" pitchFamily="49" charset="-122"/>
                  </a:rPr>
                  <a:t>抽陀螺</a:t>
                </a:r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7060883" y="1088289"/>
            <a:ext cx="3833304" cy="2044986"/>
            <a:chOff x="6928671" y="1332164"/>
            <a:chExt cx="3833304" cy="2044986"/>
          </a:xfrm>
        </p:grpSpPr>
        <p:pic>
          <p:nvPicPr>
            <p:cNvPr id="254980" name="图片 254979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375520" y="1647013"/>
              <a:ext cx="3386455" cy="1730137"/>
            </a:xfrm>
            <a:prstGeom prst="roundRect">
              <a:avLst/>
            </a:prstGeom>
            <a:noFill/>
            <a:ln w="9525">
              <a:noFill/>
            </a:ln>
          </p:spPr>
        </p:pic>
        <p:grpSp>
          <p:nvGrpSpPr>
            <p:cNvPr id="43" name="组合 42"/>
            <p:cNvGrpSpPr/>
            <p:nvPr/>
          </p:nvGrpSpPr>
          <p:grpSpPr>
            <a:xfrm>
              <a:off x="6928671" y="1332164"/>
              <a:ext cx="1059415" cy="587017"/>
              <a:chOff x="3142569" y="1386922"/>
              <a:chExt cx="1059415" cy="587017"/>
            </a:xfrm>
          </p:grpSpPr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PaintStrokes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142569" y="1386922"/>
                <a:ext cx="1059415" cy="587017"/>
              </a:xfrm>
              <a:prstGeom prst="rect">
                <a:avLst/>
              </a:prstGeom>
            </p:spPr>
          </p:pic>
          <p:sp>
            <p:nvSpPr>
              <p:cNvPr id="45" name="矩形 44"/>
              <p:cNvSpPr/>
              <p:nvPr/>
            </p:nvSpPr>
            <p:spPr>
              <a:xfrm>
                <a:off x="3257069" y="1471086"/>
                <a:ext cx="6976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斗鸡</a:t>
                </a:r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316339" y="3058146"/>
            <a:ext cx="3820152" cy="2098697"/>
            <a:chOff x="3184127" y="3302021"/>
            <a:chExt cx="3820152" cy="2098697"/>
          </a:xfrm>
        </p:grpSpPr>
        <p:pic>
          <p:nvPicPr>
            <p:cNvPr id="254983" name="图片 25498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06140" y="3477303"/>
              <a:ext cx="3498139" cy="1923415"/>
            </a:xfrm>
            <a:prstGeom prst="roundRect">
              <a:avLst/>
            </a:prstGeom>
            <a:noFill/>
            <a:ln w="9525">
              <a:noFill/>
            </a:ln>
          </p:spPr>
        </p:pic>
        <p:grpSp>
          <p:nvGrpSpPr>
            <p:cNvPr id="46" name="组合 45"/>
            <p:cNvGrpSpPr/>
            <p:nvPr/>
          </p:nvGrpSpPr>
          <p:grpSpPr>
            <a:xfrm>
              <a:off x="3184127" y="3302021"/>
              <a:ext cx="1059415" cy="587017"/>
              <a:chOff x="3142569" y="1386922"/>
              <a:chExt cx="1059415" cy="587017"/>
            </a:xfrm>
          </p:grpSpPr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PaintStrokes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142569" y="1386922"/>
                <a:ext cx="1059415" cy="587017"/>
              </a:xfrm>
              <a:prstGeom prst="rect">
                <a:avLst/>
              </a:prstGeom>
            </p:spPr>
          </p:pic>
          <p:sp>
            <p:nvSpPr>
              <p:cNvPr id="48" name="矩形 47"/>
              <p:cNvSpPr/>
              <p:nvPr/>
            </p:nvSpPr>
            <p:spPr>
              <a:xfrm>
                <a:off x="3257069" y="1471086"/>
                <a:ext cx="6976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>
                    <a:latin typeface="黑体" panose="02010609060101010101" pitchFamily="49" charset="-122"/>
                    <a:ea typeface="黑体" panose="02010609060101010101" pitchFamily="49" charset="-122"/>
                  </a:rPr>
                  <a:t>跳马</a:t>
                </a:r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175126" y="3062376"/>
            <a:ext cx="3747159" cy="2094467"/>
            <a:chOff x="11318" y="5294"/>
            <a:chExt cx="5968" cy="346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753" y="5574"/>
              <a:ext cx="5533" cy="3189"/>
            </a:xfrm>
            <a:prstGeom prst="rect">
              <a:avLst/>
            </a:prstGeom>
          </p:spPr>
        </p:pic>
        <p:grpSp>
          <p:nvGrpSpPr>
            <p:cNvPr id="49" name="组合 48"/>
            <p:cNvGrpSpPr/>
            <p:nvPr/>
          </p:nvGrpSpPr>
          <p:grpSpPr>
            <a:xfrm>
              <a:off x="11318" y="5294"/>
              <a:ext cx="2199" cy="948"/>
              <a:chOff x="3142569" y="1390681"/>
              <a:chExt cx="1322697" cy="509142"/>
            </a:xfrm>
          </p:grpSpPr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artisticPaintStrokes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142569" y="1390681"/>
                <a:ext cx="1059240" cy="509142"/>
              </a:xfrm>
              <a:prstGeom prst="rect">
                <a:avLst/>
              </a:prstGeom>
            </p:spPr>
          </p:pic>
          <p:sp>
            <p:nvSpPr>
              <p:cNvPr id="51" name="矩形 50"/>
              <p:cNvSpPr/>
              <p:nvPr/>
            </p:nvSpPr>
            <p:spPr>
              <a:xfrm>
                <a:off x="3199712" y="1533412"/>
                <a:ext cx="1265554" cy="3372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>
                    <a:latin typeface="黑体" panose="02010609060101010101" pitchFamily="49" charset="-122"/>
                    <a:ea typeface="黑体" panose="02010609060101010101" pitchFamily="49" charset="-122"/>
                  </a:rPr>
                  <a:t>滚铁环</a:t>
                </a:r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" name="矩形 7"/>
          <p:cNvSpPr/>
          <p:nvPr/>
        </p:nvSpPr>
        <p:spPr>
          <a:xfrm>
            <a:off x="3389590" y="5570579"/>
            <a:ext cx="7493801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00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不同的人所处的年代、环境不同</a:t>
            </a:r>
            <a:r>
              <a:rPr lang="zh-CN" altLang="en-US" sz="200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，他们的</a:t>
            </a:r>
            <a:r>
              <a:rPr lang="zh-CN" altLang="zh-CN" sz="200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童年</a:t>
            </a:r>
            <a:r>
              <a:rPr lang="zh-CN" altLang="zh-CN" sz="200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生活也是各不相同的。每个人都有属于自己的童年</a:t>
            </a:r>
            <a:r>
              <a:rPr lang="zh-CN" altLang="zh-CN" sz="200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时光</a:t>
            </a:r>
            <a:r>
              <a:rPr lang="zh-CN" altLang="en-US" sz="200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zh-CN" sz="200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童年</a:t>
            </a:r>
            <a:r>
              <a:rPr lang="zh-CN" altLang="zh-CN" sz="200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故事。</a:t>
            </a:r>
            <a:endParaRPr lang="zh-CN" altLang="zh-CN" sz="200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72408" y="461412"/>
            <a:ext cx="3005951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你想走进谁的童年岁月？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79" name="组合 7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81" name="圆角矩形 8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圆角矩形 8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</a:t>
              </a:r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</p:grpSpPr>
        <p:grpSp>
          <p:nvGrpSpPr>
            <p:cNvPr id="84" name="组合 83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86" name="圆角矩形 85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</p:grpSpPr>
        <p:grpSp>
          <p:nvGrpSpPr>
            <p:cNvPr id="89" name="组合 8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91" name="圆角矩形 9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圆角矩形 9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</p:grpSpPr>
        <p:grpSp>
          <p:nvGrpSpPr>
            <p:cNvPr id="94" name="组合 93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96" name="圆角矩形 95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圆角矩形 96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5" name="文本框 94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99" name="组合 9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01" name="圆角矩形 10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109" name="组合 10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11" name="圆角矩形 11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0" name="文本框 109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925042" y="469462"/>
            <a:ext cx="2122943" cy="692828"/>
            <a:chOff x="2925042" y="469462"/>
            <a:chExt cx="2122943" cy="692828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925042" y="469462"/>
              <a:ext cx="2018036" cy="692828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535817" y="543935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924810" y="1467485"/>
            <a:ext cx="7994650" cy="3743960"/>
            <a:chOff x="3406076" y="1750470"/>
            <a:chExt cx="6855255" cy="3375248"/>
          </a:xfrm>
        </p:grpSpPr>
        <p:sp>
          <p:nvSpPr>
            <p:cNvPr id="63" name="任意多边形 62"/>
            <p:cNvSpPr/>
            <p:nvPr/>
          </p:nvSpPr>
          <p:spPr>
            <a:xfrm>
              <a:off x="3585170" y="1802967"/>
              <a:ext cx="6552728" cy="3322751"/>
            </a:xfrm>
            <a:custGeom>
              <a:avLst/>
              <a:gdLst/>
              <a:ahLst/>
              <a:cxnLst/>
              <a:rect l="0" t="0" r="0" b="0"/>
              <a:pathLst>
                <a:path w="5628110" h="4530806">
                  <a:moveTo>
                    <a:pt x="39466" y="896635"/>
                  </a:moveTo>
                  <a:cubicBezTo>
                    <a:pt x="-30151" y="1215042"/>
                    <a:pt x="36744" y="1372720"/>
                    <a:pt x="55794" y="1915340"/>
                  </a:cubicBezTo>
                  <a:cubicBezTo>
                    <a:pt x="74844" y="2457960"/>
                    <a:pt x="-134706" y="3730534"/>
                    <a:pt x="153766" y="4152355"/>
                  </a:cubicBezTo>
                  <a:cubicBezTo>
                    <a:pt x="442238" y="4574177"/>
                    <a:pt x="921084" y="4405991"/>
                    <a:pt x="1786623" y="4446269"/>
                  </a:cubicBezTo>
                  <a:cubicBezTo>
                    <a:pt x="2652162" y="4486547"/>
                    <a:pt x="4942512" y="4640591"/>
                    <a:pt x="5347003" y="4394022"/>
                  </a:cubicBezTo>
                  <a:cubicBezTo>
                    <a:pt x="5751494" y="4147453"/>
                    <a:pt x="5506940" y="3240133"/>
                    <a:pt x="5525865" y="2535826"/>
                  </a:cubicBezTo>
                  <a:cubicBezTo>
                    <a:pt x="5544790" y="1831520"/>
                    <a:pt x="5782574" y="438161"/>
                    <a:pt x="5460551" y="168183"/>
                  </a:cubicBezTo>
                  <a:cubicBezTo>
                    <a:pt x="5138528" y="-101795"/>
                    <a:pt x="3221955" y="81097"/>
                    <a:pt x="2390780" y="53883"/>
                  </a:cubicBezTo>
                  <a:cubicBezTo>
                    <a:pt x="1559605" y="26669"/>
                    <a:pt x="1148065" y="-14153"/>
                    <a:pt x="845987" y="4897"/>
                  </a:cubicBezTo>
                </a:path>
              </a:pathLst>
            </a:cu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/>
          </p:txBody>
        </p:sp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06076" y="1750470"/>
              <a:ext cx="885825" cy="504825"/>
            </a:xfrm>
            <a:prstGeom prst="rect">
              <a:avLst/>
            </a:prstGeom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21431156">
              <a:off x="9705945" y="4452338"/>
              <a:ext cx="555386" cy="657445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3472568" y="2059897"/>
            <a:ext cx="6964045" cy="2314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.能根据需要向别人提出不同的问题。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2.能认真倾听别人对自己提问的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回答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交流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时能边听边记录。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.能根据整理的记录有条理地表达。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4" name="组合 3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9" name="组合 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11" name="圆角矩形 1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</p:grpSpPr>
        <p:grpSp>
          <p:nvGrpSpPr>
            <p:cNvPr id="14" name="组合 13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</p:grpSpPr>
        <p:grpSp>
          <p:nvGrpSpPr>
            <p:cNvPr id="19" name="组合 1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24" name="组合 23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29" name="组合 2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669604" y="692696"/>
            <a:ext cx="9161482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TW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长辈</a:t>
            </a:r>
            <a:r>
              <a:rPr lang="zh-TW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交流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时，应注意哪些方面呢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？根据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教材内容，说一说自己的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想法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87546" y="1392220"/>
            <a:ext cx="7976212" cy="1446550"/>
          </a:xfrm>
          <a:prstGeom prst="rect">
            <a:avLst/>
          </a:prstGeom>
          <a:solidFill>
            <a:schemeClr val="accent5">
              <a:lumMod val="20000"/>
              <a:lumOff val="80000"/>
              <a:alpha val="27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TW" sz="2200" kern="100" dirty="0" smtClean="0">
                <a:solidFill>
                  <a:srgbClr val="22222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TW" altLang="zh-CN" sz="2200" b="1" kern="100" dirty="0" smtClean="0">
                <a:solidFill>
                  <a:srgbClr val="22222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要</a:t>
            </a:r>
            <a:r>
              <a:rPr lang="zh-TW" altLang="zh-CN" sz="2200" b="1" kern="100" dirty="0">
                <a:solidFill>
                  <a:srgbClr val="22222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认真、耐心地听别人讲话，</a:t>
            </a:r>
            <a:r>
              <a:rPr lang="zh-CN" altLang="zh-CN" sz="2200" b="1" kern="100" dirty="0">
                <a:solidFill>
                  <a:srgbClr val="22222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</a:t>
            </a:r>
            <a:r>
              <a:rPr lang="zh-TW" altLang="zh-CN" sz="2200" b="1" kern="100" dirty="0">
                <a:solidFill>
                  <a:srgbClr val="22222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边听一边作简单的记录，不要随意打断别人，不明白的地方或感兴趣的内容</a:t>
            </a:r>
            <a:r>
              <a:rPr lang="zh-TW" altLang="zh-CN" sz="2200" b="1" kern="100" spc="-150" dirty="0">
                <a:solidFill>
                  <a:srgbClr val="22222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可以适当追问</a:t>
            </a:r>
            <a:r>
              <a:rPr lang="zh-CN" altLang="zh-CN" sz="2200" b="1" kern="100" spc="-150" dirty="0">
                <a:solidFill>
                  <a:srgbClr val="22222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zh-CN" sz="2200" b="1" kern="100" spc="-150" dirty="0">
              <a:latin typeface="Times New Roman" panose="02020603050405020304" pitchFamily="18" charset="0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email"/>
          <a:srcRect t="-2" r="35249" b="-101932"/>
          <a:stretch>
            <a:fillRect/>
          </a:stretch>
        </p:blipFill>
        <p:spPr>
          <a:xfrm>
            <a:off x="3735619" y="1997443"/>
            <a:ext cx="3456384" cy="12560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 cstate="email"/>
          <a:srcRect l="-2" t="-3" b="-128033"/>
          <a:stretch>
            <a:fillRect/>
          </a:stretch>
        </p:blipFill>
        <p:spPr>
          <a:xfrm>
            <a:off x="3142878" y="2694871"/>
            <a:ext cx="2431596" cy="141834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2816781" y="3086415"/>
            <a:ext cx="8318985" cy="1083314"/>
            <a:chOff x="3082497" y="2353485"/>
            <a:chExt cx="8462409" cy="1083314"/>
          </a:xfrm>
        </p:grpSpPr>
        <p:grpSp>
          <p:nvGrpSpPr>
            <p:cNvPr id="42" name="组合 41"/>
            <p:cNvGrpSpPr/>
            <p:nvPr/>
          </p:nvGrpSpPr>
          <p:grpSpPr>
            <a:xfrm>
              <a:off x="3221443" y="2353485"/>
              <a:ext cx="8323463" cy="987504"/>
              <a:chOff x="3408537" y="1927903"/>
              <a:chExt cx="8323463" cy="987504"/>
            </a:xfrm>
          </p:grpSpPr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3408537" y="2058080"/>
                <a:ext cx="993018" cy="857327"/>
              </a:xfrm>
              <a:prstGeom prst="rect">
                <a:avLst/>
              </a:prstGeom>
            </p:spPr>
          </p:pic>
          <p:sp>
            <p:nvSpPr>
              <p:cNvPr id="45" name="圆角矩形标注 44"/>
              <p:cNvSpPr/>
              <p:nvPr/>
            </p:nvSpPr>
            <p:spPr>
              <a:xfrm>
                <a:off x="4745994" y="1927903"/>
                <a:ext cx="6986006" cy="987504"/>
              </a:xfrm>
              <a:prstGeom prst="wedgeRoundRectCallout">
                <a:avLst>
                  <a:gd name="adj1" fmla="val -53561"/>
                  <a:gd name="adj2" fmla="val 10119"/>
                  <a:gd name="adj3" fmla="val 16667"/>
                </a:avLst>
              </a:prstGeom>
              <a:ln>
                <a:solidFill>
                  <a:schemeClr val="accent3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TW" sz="20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   </a:t>
                </a:r>
                <a:r>
                  <a:rPr lang="zh-TW" altLang="zh-CN" sz="20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交际</a:t>
                </a:r>
                <a:r>
                  <a:rPr lang="zh-TW" altLang="zh-CN" sz="2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过程中要有良好的习惯，注意倾听的基本礼仪，即听人说话认真、耐心，尊重交际对象，不随意打断别人。</a:t>
                </a:r>
                <a:endParaRPr lang="zh-CN" sz="20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3082497" y="3068499"/>
              <a:ext cx="309880" cy="368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1" cstate="email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-2" r="35249" b="-101932"/>
          <a:stretch>
            <a:fillRect/>
          </a:stretch>
        </p:blipFill>
        <p:spPr>
          <a:xfrm>
            <a:off x="7266815" y="1997443"/>
            <a:ext cx="3456384" cy="125603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4511030" y="4265793"/>
            <a:ext cx="6048080" cy="791594"/>
            <a:chOff x="5636750" y="2468776"/>
            <a:chExt cx="9865044" cy="791453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4132878" y="2468776"/>
              <a:ext cx="1368915" cy="791453"/>
            </a:xfrm>
            <a:prstGeom prst="rect">
              <a:avLst/>
            </a:prstGeom>
          </p:spPr>
        </p:pic>
        <p:sp>
          <p:nvSpPr>
            <p:cNvPr id="49" name="圆角矩形标注 48"/>
            <p:cNvSpPr/>
            <p:nvPr/>
          </p:nvSpPr>
          <p:spPr>
            <a:xfrm>
              <a:off x="5636750" y="2634697"/>
              <a:ext cx="7995652" cy="544733"/>
            </a:xfrm>
            <a:prstGeom prst="wedgeRoundRectCallout">
              <a:avLst>
                <a:gd name="adj1" fmla="val 53950"/>
                <a:gd name="adj2" fmla="val 13306"/>
                <a:gd name="adj3" fmla="val 16667"/>
              </a:avLst>
            </a:prstGeom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TW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TW" altLang="zh-CN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要</a:t>
              </a:r>
              <a:r>
                <a:rPr lang="zh-TW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注意把别人的回答记录下来</a:t>
              </a:r>
              <a:r>
                <a:rPr lang="zh-CN" altLang="zh-CN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802979" y="5277722"/>
            <a:ext cx="8332787" cy="1909556"/>
            <a:chOff x="3025457" y="3654707"/>
            <a:chExt cx="8332787" cy="1909556"/>
          </a:xfrm>
        </p:grpSpPr>
        <p:grpSp>
          <p:nvGrpSpPr>
            <p:cNvPr id="51" name="组合 50"/>
            <p:cNvGrpSpPr/>
            <p:nvPr/>
          </p:nvGrpSpPr>
          <p:grpSpPr>
            <a:xfrm>
              <a:off x="3365356" y="3654707"/>
              <a:ext cx="7992888" cy="1010384"/>
              <a:chOff x="3446388" y="3299241"/>
              <a:chExt cx="7992888" cy="1010384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3446388" y="3299241"/>
                <a:ext cx="961925" cy="1010384"/>
              </a:xfrm>
              <a:prstGeom prst="rect">
                <a:avLst/>
              </a:prstGeom>
            </p:spPr>
          </p:pic>
          <p:sp>
            <p:nvSpPr>
              <p:cNvPr id="54" name="圆角矩形标注 53"/>
              <p:cNvSpPr/>
              <p:nvPr/>
            </p:nvSpPr>
            <p:spPr>
              <a:xfrm>
                <a:off x="4895601" y="3322121"/>
                <a:ext cx="6543675" cy="987504"/>
              </a:xfrm>
              <a:prstGeom prst="wedgeRoundRectCallout">
                <a:avLst>
                  <a:gd name="adj1" fmla="val -56511"/>
                  <a:gd name="adj2" fmla="val 7138"/>
                  <a:gd name="adj3" fmla="val 16667"/>
                </a:avLst>
              </a:prstGeom>
              <a:ln>
                <a:solidFill>
                  <a:schemeClr val="accent3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TW" sz="20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   </a:t>
                </a:r>
                <a:r>
                  <a:rPr lang="zh-TW" altLang="zh-CN" sz="20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要</a:t>
                </a:r>
                <a:r>
                  <a:rPr lang="zh-TW" altLang="zh-CN" sz="2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边听边思考，如果有不明白的地方，或是对有些内容特别感兴趣，可在对方说话的间隙适当追问。</a:t>
                </a:r>
                <a:endParaRPr lang="zh-CN" altLang="zh-CN" sz="20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3025457" y="5195963"/>
              <a:ext cx="309880" cy="368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1" cstate="email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t="-2" r="176" b="-71653"/>
          <a:stretch>
            <a:fillRect/>
          </a:stretch>
        </p:blipFill>
        <p:spPr>
          <a:xfrm>
            <a:off x="5735166" y="2674157"/>
            <a:ext cx="5328592" cy="1067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3" name="组合 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8" name="组合 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10" name="圆角矩形 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</p:grpSpPr>
        <p:grpSp>
          <p:nvGrpSpPr>
            <p:cNvPr id="13" name="组合 1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</p:grpSpPr>
        <p:grpSp>
          <p:nvGrpSpPr>
            <p:cNvPr id="18" name="组合 1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23" name="组合 2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28" name="组合 2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4511030" y="692696"/>
            <a:ext cx="5314275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TW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贴士部分又给我们提出了哪些交际要求呢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89726" y="1412776"/>
            <a:ext cx="5140553" cy="2101044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4037884" y="1918501"/>
            <a:ext cx="459497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200000"/>
              </a:lnSpc>
              <a:buFont typeface="Wingdings" panose="05000000000000000000" pitchFamily="2" charset="2"/>
              <a:buChar char=""/>
            </a:pPr>
            <a:r>
              <a:rPr lang="zh-TW" altLang="zh-CN" sz="2200" b="1" kern="100" dirty="0">
                <a:solidFill>
                  <a:srgbClr val="22222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认真倾听，交流时边听边记录。</a:t>
            </a:r>
            <a:endParaRPr lang="zh-CN" altLang="zh-CN" sz="2200" b="1" kern="100" dirty="0">
              <a:solidFill>
                <a:srgbClr val="222222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42900" lvl="0" indent="-342900">
              <a:lnSpc>
                <a:spcPct val="200000"/>
              </a:lnSpc>
              <a:buFont typeface="Wingdings" panose="05000000000000000000" pitchFamily="2" charset="2"/>
              <a:buChar char=""/>
            </a:pPr>
            <a:r>
              <a:rPr lang="zh-TW" altLang="zh-CN" sz="2200" b="1" kern="100" dirty="0">
                <a:solidFill>
                  <a:srgbClr val="22222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根据整理的记录有条理地表达</a:t>
            </a:r>
            <a:r>
              <a:rPr lang="zh-CN" altLang="zh-CN" sz="2200" b="1" kern="100" dirty="0">
                <a:solidFill>
                  <a:srgbClr val="22222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zh-CN" sz="2200" b="1" kern="100" dirty="0">
              <a:solidFill>
                <a:srgbClr val="222222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2199004" flipH="1" flipV="1">
            <a:off x="8437828" y="1755901"/>
            <a:ext cx="1220596" cy="107473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9542075" y="1921578"/>
            <a:ext cx="1331340" cy="483921"/>
            <a:chOff x="7953716" y="5216379"/>
            <a:chExt cx="1525866" cy="412931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953716" y="5216379"/>
              <a:ext cx="1525866" cy="412931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8005957" y="5229200"/>
              <a:ext cx="1387471" cy="341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倾听方面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2199004" flipH="1" flipV="1">
            <a:off x="8472265" y="2431350"/>
            <a:ext cx="1220596" cy="1074739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9576512" y="2597027"/>
            <a:ext cx="1331340" cy="483921"/>
            <a:chOff x="7953716" y="5216379"/>
            <a:chExt cx="1525866" cy="412931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953716" y="5216379"/>
              <a:ext cx="1525866" cy="412931"/>
            </a:xfrm>
            <a:prstGeom prst="rect">
              <a:avLst/>
            </a:prstGeom>
          </p:spPr>
        </p:pic>
        <p:sp>
          <p:nvSpPr>
            <p:cNvPr id="46" name="矩形 45"/>
            <p:cNvSpPr/>
            <p:nvPr/>
          </p:nvSpPr>
          <p:spPr>
            <a:xfrm>
              <a:off x="8005958" y="5229200"/>
              <a:ext cx="1387471" cy="341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表达</a:t>
              </a:r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方面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399468" y="3650442"/>
            <a:ext cx="7790805" cy="2669619"/>
            <a:chOff x="3399468" y="3650442"/>
            <a:chExt cx="7790805" cy="2669619"/>
          </a:xfrm>
        </p:grpSpPr>
        <p:grpSp>
          <p:nvGrpSpPr>
            <p:cNvPr id="48" name="组合 47"/>
            <p:cNvGrpSpPr/>
            <p:nvPr/>
          </p:nvGrpSpPr>
          <p:grpSpPr>
            <a:xfrm>
              <a:off x="3399468" y="4033596"/>
              <a:ext cx="6867640" cy="2086410"/>
              <a:chOff x="4301127" y="4832821"/>
              <a:chExt cx="6515734" cy="162288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01127" y="4832821"/>
                <a:ext cx="6515734" cy="1622880"/>
              </a:xfrm>
              <a:prstGeom prst="rect">
                <a:avLst/>
              </a:prstGeom>
            </p:spPr>
          </p:pic>
          <p:sp>
            <p:nvSpPr>
              <p:cNvPr id="50" name="矩形 49"/>
              <p:cNvSpPr/>
              <p:nvPr/>
            </p:nvSpPr>
            <p:spPr>
              <a:xfrm>
                <a:off x="4565372" y="4961974"/>
                <a:ext cx="5563607" cy="13645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   倾听：</a:t>
                </a:r>
                <a:r>
                  <a:rPr lang="zh-CN" altLang="zh-CN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我们</a:t>
                </a:r>
                <a:r>
                  <a:rPr lang="zh-TW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不仅要听得认真，还要在听的同时迅速</a:t>
                </a:r>
                <a:r>
                  <a:rPr lang="zh-TW" altLang="zh-CN" dirty="0">
                    <a:solidFill>
                      <a:srgbClr val="DC5B6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将重要的、有价值的信息记录下来</a:t>
                </a:r>
                <a:r>
                  <a:rPr lang="zh-TW" altLang="zh-CN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。</a:t>
                </a:r>
                <a:endParaRPr lang="en-US" altLang="zh-TW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   表达：</a:t>
                </a:r>
                <a:r>
                  <a:rPr lang="zh-TW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我们</a:t>
                </a:r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要</a:t>
                </a:r>
                <a:r>
                  <a:rPr lang="zh-TW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以记录的内容为依托，</a:t>
                </a:r>
                <a:r>
                  <a:rPr lang="zh-TW" altLang="zh-CN" dirty="0">
                    <a:solidFill>
                      <a:srgbClr val="DC5B6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合理有序地安排发言内容</a:t>
                </a:r>
                <a:r>
                  <a:rPr lang="zh-TW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，让发言</a:t>
                </a:r>
                <a:r>
                  <a:rPr lang="zh-TW" altLang="zh-CN" dirty="0">
                    <a:solidFill>
                      <a:srgbClr val="DC5B6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更有条理</a:t>
                </a:r>
                <a:r>
                  <a:rPr lang="zh-CN" altLang="zh-CN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。</a:t>
                </a:r>
                <a:endParaRPr lang="zh-CN" altLang="zh-CN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128002" y="3650442"/>
              <a:ext cx="1062271" cy="266961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3" name="组合 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  <a:noFill/>
        </p:grpSpPr>
        <p:grpSp>
          <p:nvGrpSpPr>
            <p:cNvPr id="8" name="组合 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10" name="圆角矩形 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13" name="组合 1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15" name="圆角矩形 1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</p:grpSpPr>
        <p:grpSp>
          <p:nvGrpSpPr>
            <p:cNvPr id="18" name="组合 1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23" name="组合 22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28" name="组合 27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070870" y="1311151"/>
            <a:ext cx="1977115" cy="461665"/>
            <a:chOff x="3070870" y="543935"/>
            <a:chExt cx="1977115" cy="461665"/>
          </a:xfrm>
        </p:grpSpPr>
        <p:sp>
          <p:nvSpPr>
            <p:cNvPr id="33" name="文本框 32"/>
            <p:cNvSpPr txBox="1"/>
            <p:nvPr/>
          </p:nvSpPr>
          <p:spPr>
            <a:xfrm>
              <a:off x="3535817" y="543935"/>
              <a:ext cx="151216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探究任务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70870" y="548680"/>
              <a:ext cx="365792" cy="40237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5" name="矩形 34"/>
          <p:cNvSpPr/>
          <p:nvPr/>
        </p:nvSpPr>
        <p:spPr>
          <a:xfrm>
            <a:off x="3535817" y="2060755"/>
            <a:ext cx="7239909" cy="5539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学习列问题清单的方法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436662" y="3545058"/>
            <a:ext cx="7483081" cy="2548980"/>
            <a:chOff x="3229729" y="4063720"/>
            <a:chExt cx="8352563" cy="2919487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229729" y="4063720"/>
              <a:ext cx="8352563" cy="2919487"/>
            </a:xfrm>
            <a:prstGeom prst="rect">
              <a:avLst/>
            </a:prstGeom>
          </p:spPr>
        </p:pic>
        <p:sp>
          <p:nvSpPr>
            <p:cNvPr id="38" name="矩形 37"/>
            <p:cNvSpPr/>
            <p:nvPr/>
          </p:nvSpPr>
          <p:spPr>
            <a:xfrm>
              <a:off x="3612021" y="4160476"/>
              <a:ext cx="7407646" cy="2749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结合</a:t>
              </a:r>
              <a:r>
                <a:rPr lang="zh-TW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教材</a:t>
              </a:r>
              <a:r>
                <a:rPr lang="zh-CN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中的两个问题清单，学习列问题清单的方法。</a:t>
              </a:r>
              <a:endPara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TW" altLang="zh-CN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出示</a:t>
              </a:r>
              <a:r>
                <a:rPr lang="zh-TW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不同的列问题清单的方式，供学生选择。</a:t>
              </a:r>
              <a:endPara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TW" altLang="zh-CN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小组</a:t>
              </a:r>
              <a:r>
                <a:rPr lang="zh-TW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讨论：设计问题清单，了解老师的童年生活。</a:t>
              </a:r>
              <a:endPara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展示</a:t>
              </a:r>
              <a:r>
                <a:rPr lang="zh-CN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学生的问题清单，教师引导、</a:t>
              </a:r>
              <a:r>
                <a:rPr lang="zh-CN" altLang="zh-CN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总结，</a:t>
              </a:r>
              <a:r>
                <a:rPr lang="zh-CN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学生修改问题清单。</a:t>
              </a:r>
              <a:endPara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070870" y="2910135"/>
            <a:ext cx="1995730" cy="461665"/>
            <a:chOff x="3041662" y="2691699"/>
            <a:chExt cx="1995730" cy="461665"/>
          </a:xfrm>
        </p:grpSpPr>
        <p:sp>
          <p:nvSpPr>
            <p:cNvPr id="40" name="文本框 39"/>
            <p:cNvSpPr txBox="1"/>
            <p:nvPr/>
          </p:nvSpPr>
          <p:spPr>
            <a:xfrm>
              <a:off x="3525224" y="2691699"/>
              <a:ext cx="151216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探究过程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41662" y="2721567"/>
              <a:ext cx="431797" cy="431797"/>
            </a:xfrm>
            <a:prstGeom prst="rect">
              <a:avLst/>
            </a:prstGeom>
          </p:spPr>
        </p:pic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4" cstate="email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26854" y="469462"/>
            <a:ext cx="2016224" cy="692828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3535817" y="543935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823654" y="1704651"/>
          <a:ext cx="4219989" cy="3488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9989"/>
              </a:tblGrid>
              <a:tr h="6604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问题清单一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46455">
                <a:tc>
                  <a:txBody>
                    <a:bodyPr/>
                    <a:lstStyle/>
                    <a:p>
                      <a:pPr marL="342900" indent="-342900">
                        <a:buFont typeface="华文楷体" panose="02010600040101010101" pitchFamily="2" charset="-122"/>
                        <a:buChar char="◇"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还记得小时候学过的哪几篇课文？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342900" indent="-342900">
                        <a:buFont typeface="华文楷体" panose="02010600040101010101" pitchFamily="2" charset="-122"/>
                        <a:buChar char="◇"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做过的最勇敢的事是什么？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342900" indent="-342900">
                        <a:buFont typeface="华文楷体" panose="02010600040101010101" pitchFamily="2" charset="-122"/>
                        <a:buChar char="◇"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课后最喜欢玩什么游戏</a:t>
                      </a:r>
                      <a:r>
                        <a:rPr lang="zh-CN" altLang="en-US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？</a:t>
                      </a:r>
                      <a:endParaRPr lang="en-US" altLang="zh-CN" sz="20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indent="0">
                        <a:buFont typeface="华文楷体" panose="02010600040101010101" pitchFamily="2" charset="-122"/>
                        <a:buNone/>
                      </a:pPr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en-US" altLang="zh-CN" sz="20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184484" y="1707369"/>
          <a:ext cx="4201175" cy="3509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1175"/>
              </a:tblGrid>
              <a:tr h="68199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问题清单二</a:t>
                      </a:r>
                      <a:endParaRPr lang="zh-CN" altLang="en-US" sz="2400" b="0" kern="12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13410">
                <a:tc>
                  <a:txBody>
                    <a:bodyPr/>
                    <a:lstStyle/>
                    <a:p>
                      <a:pPr marL="342900" indent="-342900">
                        <a:buFont typeface="华文楷体" panose="02010600040101010101" pitchFamily="2" charset="-122"/>
                        <a:buChar char="◇"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小时候玩过哪些玩具？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49630">
                <a:tc>
                  <a:txBody>
                    <a:bodyPr/>
                    <a:lstStyle/>
                    <a:p>
                      <a:pPr marL="342900" indent="-342900">
                        <a:buFont typeface="华文楷体" panose="02010600040101010101" pitchFamily="2" charset="-122"/>
                        <a:buChar char="◇"/>
                      </a:pPr>
                      <a:r>
                        <a:rPr lang="zh-CN" altLang="en-US" sz="2000" b="1" spc="-15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最喜欢哪个玩具？为什么最喜欢它？</a:t>
                      </a:r>
                      <a:endParaRPr lang="zh-CN" altLang="en-US" sz="2000" b="1" spc="-15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81990">
                <a:tc>
                  <a:txBody>
                    <a:bodyPr/>
                    <a:lstStyle/>
                    <a:p>
                      <a:pPr marL="342900" indent="-342900">
                        <a:buFont typeface="华文楷体" panose="02010600040101010101" pitchFamily="2" charset="-122"/>
                        <a:buChar char="◇"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这个玩具是怎么玩的？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819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华文楷体" panose="02010600040101010101" pitchFamily="2" charset="-122"/>
                        <a:buNone/>
                        <a:defRPr/>
                      </a:pPr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en-US" altLang="zh-CN" sz="20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39" name="组合 38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40" name="组合 39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  <a:noFill/>
        </p:grpSpPr>
        <p:grpSp>
          <p:nvGrpSpPr>
            <p:cNvPr id="45" name="组合 44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47" name="圆角矩形 46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50" name="组合 49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52" name="圆角矩形 51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圆角矩形 52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</p:grpSpPr>
        <p:grpSp>
          <p:nvGrpSpPr>
            <p:cNvPr id="56" name="组合 55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58" name="圆角矩形 57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圆角矩形 58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62" name="组合 61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64" name="圆角矩形 63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92" name="组合 91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94" name="圆角矩形 93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2863959" y="467644"/>
            <a:ext cx="1956000" cy="461665"/>
            <a:chOff x="3091985" y="543935"/>
            <a:chExt cx="1956000" cy="461665"/>
          </a:xfrm>
        </p:grpSpPr>
        <p:sp>
          <p:nvSpPr>
            <p:cNvPr id="102" name="文本框 101"/>
            <p:cNvSpPr txBox="1"/>
            <p:nvPr/>
          </p:nvSpPr>
          <p:spPr>
            <a:xfrm>
              <a:off x="3535817" y="543935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探究活动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3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91985" y="577605"/>
              <a:ext cx="377985" cy="377985"/>
            </a:xfrm>
            <a:prstGeom prst="rect">
              <a:avLst/>
            </a:prstGeom>
          </p:spPr>
        </p:pic>
      </p:grpSp>
      <p:sp>
        <p:nvSpPr>
          <p:cNvPr id="104" name="矩形 103"/>
          <p:cNvSpPr/>
          <p:nvPr/>
        </p:nvSpPr>
        <p:spPr>
          <a:xfrm>
            <a:off x="3307791" y="1065088"/>
            <a:ext cx="76226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比较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两个问题清单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并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这两个问题清单中的问题有什么不同。</a:t>
            </a:r>
            <a:endParaRPr lang="zh-CN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87724" y="5230268"/>
            <a:ext cx="2297473" cy="998972"/>
            <a:chOff x="3587724" y="5230268"/>
            <a:chExt cx="2297473" cy="998972"/>
          </a:xfrm>
        </p:grpSpPr>
        <p:grpSp>
          <p:nvGrpSpPr>
            <p:cNvPr id="106" name="组合 105"/>
            <p:cNvGrpSpPr/>
            <p:nvPr/>
          </p:nvGrpSpPr>
          <p:grpSpPr>
            <a:xfrm rot="5400000" flipH="1">
              <a:off x="4553091" y="5268017"/>
              <a:ext cx="366738" cy="291240"/>
              <a:chOff x="3448640" y="954459"/>
              <a:chExt cx="809625" cy="538162"/>
            </a:xfrm>
          </p:grpSpPr>
          <p:sp>
            <p:nvSpPr>
              <p:cNvPr id="107" name="任意多边形 106"/>
              <p:cNvSpPr/>
              <p:nvPr/>
            </p:nvSpPr>
            <p:spPr bwMode="auto">
              <a:xfrm>
                <a:off x="3499440" y="1217984"/>
                <a:ext cx="28575" cy="53975"/>
              </a:xfrm>
              <a:custGeom>
                <a:avLst/>
                <a:gdLst/>
                <a:ahLst/>
                <a:cxnLst/>
                <a:rect l="0" t="0" r="0" b="0"/>
                <a:pathLst>
                  <a:path w="54" h="102">
                    <a:moveTo>
                      <a:pt x="42" y="6"/>
                    </a:moveTo>
                    <a:lnTo>
                      <a:pt x="42" y="6"/>
                    </a:lnTo>
                    <a:lnTo>
                      <a:pt x="40" y="17"/>
                    </a:lnTo>
                    <a:lnTo>
                      <a:pt x="36" y="27"/>
                    </a:lnTo>
                    <a:lnTo>
                      <a:pt x="29" y="36"/>
                    </a:lnTo>
                    <a:lnTo>
                      <a:pt x="23" y="46"/>
                    </a:lnTo>
                    <a:lnTo>
                      <a:pt x="16" y="57"/>
                    </a:lnTo>
                    <a:lnTo>
                      <a:pt x="10" y="69"/>
                    </a:lnTo>
                    <a:lnTo>
                      <a:pt x="4" y="82"/>
                    </a:lnTo>
                    <a:lnTo>
                      <a:pt x="0" y="95"/>
                    </a:lnTo>
                    <a:lnTo>
                      <a:pt x="0" y="98"/>
                    </a:lnTo>
                    <a:lnTo>
                      <a:pt x="2" y="100"/>
                    </a:lnTo>
                    <a:lnTo>
                      <a:pt x="4" y="102"/>
                    </a:lnTo>
                    <a:lnTo>
                      <a:pt x="10" y="102"/>
                    </a:lnTo>
                    <a:lnTo>
                      <a:pt x="11" y="100"/>
                    </a:lnTo>
                    <a:lnTo>
                      <a:pt x="12" y="99"/>
                    </a:lnTo>
                    <a:lnTo>
                      <a:pt x="16" y="83"/>
                    </a:lnTo>
                    <a:lnTo>
                      <a:pt x="23" y="70"/>
                    </a:lnTo>
                    <a:lnTo>
                      <a:pt x="29" y="56"/>
                    </a:lnTo>
                    <a:lnTo>
                      <a:pt x="38" y="43"/>
                    </a:lnTo>
                    <a:lnTo>
                      <a:pt x="44" y="35"/>
                    </a:lnTo>
                    <a:lnTo>
                      <a:pt x="49" y="26"/>
                    </a:lnTo>
                    <a:lnTo>
                      <a:pt x="51" y="15"/>
                    </a:lnTo>
                    <a:lnTo>
                      <a:pt x="54" y="6"/>
                    </a:lnTo>
                    <a:lnTo>
                      <a:pt x="54" y="4"/>
                    </a:lnTo>
                    <a:lnTo>
                      <a:pt x="53" y="1"/>
                    </a:lnTo>
                    <a:lnTo>
                      <a:pt x="50" y="1"/>
                    </a:lnTo>
                    <a:lnTo>
                      <a:pt x="49" y="0"/>
                    </a:lnTo>
                    <a:lnTo>
                      <a:pt x="45" y="1"/>
                    </a:lnTo>
                    <a:lnTo>
                      <a:pt x="44" y="4"/>
                    </a:lnTo>
                    <a:lnTo>
                      <a:pt x="42" y="6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08" name="任意多边形 107"/>
              <p:cNvSpPr/>
              <p:nvPr/>
            </p:nvSpPr>
            <p:spPr bwMode="auto">
              <a:xfrm>
                <a:off x="3539128" y="1262434"/>
                <a:ext cx="30162" cy="60325"/>
              </a:xfrm>
              <a:custGeom>
                <a:avLst/>
                <a:gdLst/>
                <a:ahLst/>
                <a:cxnLst/>
                <a:rect l="0" t="0" r="0" b="0"/>
                <a:pathLst>
                  <a:path w="57" h="114">
                    <a:moveTo>
                      <a:pt x="46" y="2"/>
                    </a:moveTo>
                    <a:lnTo>
                      <a:pt x="46" y="2"/>
                    </a:lnTo>
                    <a:lnTo>
                      <a:pt x="43" y="17"/>
                    </a:lnTo>
                    <a:lnTo>
                      <a:pt x="38" y="29"/>
                    </a:lnTo>
                    <a:lnTo>
                      <a:pt x="26" y="55"/>
                    </a:lnTo>
                    <a:lnTo>
                      <a:pt x="2" y="104"/>
                    </a:lnTo>
                    <a:lnTo>
                      <a:pt x="0" y="107"/>
                    </a:lnTo>
                    <a:lnTo>
                      <a:pt x="2" y="108"/>
                    </a:lnTo>
                    <a:lnTo>
                      <a:pt x="4" y="112"/>
                    </a:lnTo>
                    <a:lnTo>
                      <a:pt x="8" y="114"/>
                    </a:lnTo>
                    <a:lnTo>
                      <a:pt x="9" y="112"/>
                    </a:lnTo>
                    <a:lnTo>
                      <a:pt x="11" y="110"/>
                    </a:lnTo>
                    <a:lnTo>
                      <a:pt x="37" y="59"/>
                    </a:lnTo>
                    <a:lnTo>
                      <a:pt x="49" y="32"/>
                    </a:lnTo>
                    <a:lnTo>
                      <a:pt x="54" y="19"/>
                    </a:lnTo>
                    <a:lnTo>
                      <a:pt x="58" y="6"/>
                    </a:lnTo>
                    <a:lnTo>
                      <a:pt x="58" y="4"/>
                    </a:lnTo>
                    <a:lnTo>
                      <a:pt x="57" y="1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7" y="1"/>
                    </a:lnTo>
                    <a:lnTo>
                      <a:pt x="46" y="2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09" name="任意多边形 108"/>
              <p:cNvSpPr/>
              <p:nvPr/>
            </p:nvSpPr>
            <p:spPr bwMode="auto">
              <a:xfrm>
                <a:off x="3570878" y="1313234"/>
                <a:ext cx="31750" cy="46037"/>
              </a:xfrm>
              <a:custGeom>
                <a:avLst/>
                <a:gdLst/>
                <a:ahLst/>
                <a:cxnLst/>
                <a:rect l="0" t="0" r="0" b="0"/>
                <a:pathLst>
                  <a:path w="60" h="88">
                    <a:moveTo>
                      <a:pt x="51" y="1"/>
                    </a:moveTo>
                    <a:lnTo>
                      <a:pt x="51" y="1"/>
                    </a:lnTo>
                    <a:lnTo>
                      <a:pt x="35" y="20"/>
                    </a:lnTo>
                    <a:lnTo>
                      <a:pt x="22" y="38"/>
                    </a:lnTo>
                    <a:lnTo>
                      <a:pt x="10" y="57"/>
                    </a:lnTo>
                    <a:lnTo>
                      <a:pt x="0" y="78"/>
                    </a:lnTo>
                    <a:lnTo>
                      <a:pt x="0" y="81"/>
                    </a:lnTo>
                    <a:lnTo>
                      <a:pt x="0" y="84"/>
                    </a:lnTo>
                    <a:lnTo>
                      <a:pt x="4" y="86"/>
                    </a:lnTo>
                    <a:lnTo>
                      <a:pt x="5" y="88"/>
                    </a:lnTo>
                    <a:lnTo>
                      <a:pt x="8" y="88"/>
                    </a:lnTo>
                    <a:lnTo>
                      <a:pt x="9" y="86"/>
                    </a:lnTo>
                    <a:lnTo>
                      <a:pt x="10" y="85"/>
                    </a:lnTo>
                    <a:lnTo>
                      <a:pt x="19" y="64"/>
                    </a:lnTo>
                    <a:lnTo>
                      <a:pt x="31" y="44"/>
                    </a:lnTo>
                    <a:lnTo>
                      <a:pt x="44" y="26"/>
                    </a:lnTo>
                    <a:lnTo>
                      <a:pt x="59" y="9"/>
                    </a:lnTo>
                    <a:lnTo>
                      <a:pt x="60" y="8"/>
                    </a:lnTo>
                    <a:lnTo>
                      <a:pt x="60" y="5"/>
                    </a:lnTo>
                    <a:lnTo>
                      <a:pt x="59" y="1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1" y="1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10" name="任意多边形 109"/>
              <p:cNvSpPr/>
              <p:nvPr/>
            </p:nvSpPr>
            <p:spPr bwMode="auto">
              <a:xfrm>
                <a:off x="3602628" y="1360859"/>
                <a:ext cx="36512" cy="49212"/>
              </a:xfrm>
              <a:custGeom>
                <a:avLst/>
                <a:gdLst/>
                <a:ahLst/>
                <a:cxnLst/>
                <a:rect l="0" t="0" r="0" b="0"/>
                <a:pathLst>
                  <a:path w="69" h="95">
                    <a:moveTo>
                      <a:pt x="59" y="2"/>
                    </a:moveTo>
                    <a:lnTo>
                      <a:pt x="59" y="2"/>
                    </a:lnTo>
                    <a:lnTo>
                      <a:pt x="50" y="11"/>
                    </a:lnTo>
                    <a:lnTo>
                      <a:pt x="42" y="21"/>
                    </a:lnTo>
                    <a:lnTo>
                      <a:pt x="28" y="42"/>
                    </a:lnTo>
                    <a:lnTo>
                      <a:pt x="16" y="65"/>
                    </a:lnTo>
                    <a:lnTo>
                      <a:pt x="1" y="87"/>
                    </a:lnTo>
                    <a:lnTo>
                      <a:pt x="0" y="89"/>
                    </a:lnTo>
                    <a:lnTo>
                      <a:pt x="0" y="91"/>
                    </a:lnTo>
                    <a:lnTo>
                      <a:pt x="1" y="93"/>
                    </a:lnTo>
                    <a:lnTo>
                      <a:pt x="3" y="95"/>
                    </a:lnTo>
                    <a:lnTo>
                      <a:pt x="8" y="95"/>
                    </a:lnTo>
                    <a:lnTo>
                      <a:pt x="9" y="95"/>
                    </a:lnTo>
                    <a:lnTo>
                      <a:pt x="12" y="92"/>
                    </a:lnTo>
                    <a:lnTo>
                      <a:pt x="25" y="71"/>
                    </a:lnTo>
                    <a:lnTo>
                      <a:pt x="37" y="49"/>
                    </a:lnTo>
                    <a:lnTo>
                      <a:pt x="51" y="29"/>
                    </a:lnTo>
                    <a:lnTo>
                      <a:pt x="59" y="19"/>
                    </a:lnTo>
                    <a:lnTo>
                      <a:pt x="68" y="10"/>
                    </a:lnTo>
                    <a:lnTo>
                      <a:pt x="69" y="8"/>
                    </a:lnTo>
                    <a:lnTo>
                      <a:pt x="69" y="6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2" y="0"/>
                    </a:lnTo>
                    <a:lnTo>
                      <a:pt x="59" y="2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11" name="任意多边形 110"/>
              <p:cNvSpPr/>
              <p:nvPr/>
            </p:nvSpPr>
            <p:spPr bwMode="auto">
              <a:xfrm>
                <a:off x="3640728" y="1402134"/>
                <a:ext cx="25400" cy="50800"/>
              </a:xfrm>
              <a:custGeom>
                <a:avLst/>
                <a:gdLst/>
                <a:ahLst/>
                <a:cxnLst/>
                <a:rect l="0" t="0" r="0" b="0"/>
                <a:pathLst>
                  <a:path w="50" h="96">
                    <a:moveTo>
                      <a:pt x="40" y="2"/>
                    </a:moveTo>
                    <a:lnTo>
                      <a:pt x="40" y="2"/>
                    </a:lnTo>
                    <a:lnTo>
                      <a:pt x="30" y="12"/>
                    </a:lnTo>
                    <a:lnTo>
                      <a:pt x="24" y="24"/>
                    </a:lnTo>
                    <a:lnTo>
                      <a:pt x="17" y="34"/>
                    </a:lnTo>
                    <a:lnTo>
                      <a:pt x="12" y="47"/>
                    </a:lnTo>
                    <a:lnTo>
                      <a:pt x="4" y="68"/>
                    </a:lnTo>
                    <a:lnTo>
                      <a:pt x="2" y="79"/>
                    </a:lnTo>
                    <a:lnTo>
                      <a:pt x="0" y="89"/>
                    </a:lnTo>
                    <a:lnTo>
                      <a:pt x="0" y="92"/>
                    </a:lnTo>
                    <a:lnTo>
                      <a:pt x="2" y="94"/>
                    </a:lnTo>
                    <a:lnTo>
                      <a:pt x="6" y="96"/>
                    </a:lnTo>
                    <a:lnTo>
                      <a:pt x="9" y="94"/>
                    </a:lnTo>
                    <a:lnTo>
                      <a:pt x="11" y="92"/>
                    </a:lnTo>
                    <a:lnTo>
                      <a:pt x="12" y="89"/>
                    </a:lnTo>
                    <a:lnTo>
                      <a:pt x="13" y="79"/>
                    </a:lnTo>
                    <a:lnTo>
                      <a:pt x="16" y="68"/>
                    </a:lnTo>
                    <a:lnTo>
                      <a:pt x="24" y="49"/>
                    </a:lnTo>
                    <a:lnTo>
                      <a:pt x="29" y="37"/>
                    </a:lnTo>
                    <a:lnTo>
                      <a:pt x="34" y="28"/>
                    </a:lnTo>
                    <a:lnTo>
                      <a:pt x="41" y="19"/>
                    </a:lnTo>
                    <a:lnTo>
                      <a:pt x="47" y="9"/>
                    </a:lnTo>
                    <a:lnTo>
                      <a:pt x="49" y="8"/>
                    </a:lnTo>
                    <a:lnTo>
                      <a:pt x="50" y="6"/>
                    </a:lnTo>
                    <a:lnTo>
                      <a:pt x="47" y="2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2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12" name="任意多边形 111"/>
              <p:cNvSpPr/>
              <p:nvPr/>
            </p:nvSpPr>
            <p:spPr bwMode="auto">
              <a:xfrm>
                <a:off x="3678828" y="1416422"/>
                <a:ext cx="26987" cy="57150"/>
              </a:xfrm>
              <a:custGeom>
                <a:avLst/>
                <a:gdLst/>
                <a:ahLst/>
                <a:cxnLst/>
                <a:rect l="0" t="0" r="0" b="0"/>
                <a:pathLst>
                  <a:path w="54" h="108">
                    <a:moveTo>
                      <a:pt x="42" y="5"/>
                    </a:moveTo>
                    <a:lnTo>
                      <a:pt x="42" y="5"/>
                    </a:lnTo>
                    <a:lnTo>
                      <a:pt x="41" y="12"/>
                    </a:lnTo>
                    <a:lnTo>
                      <a:pt x="39" y="17"/>
                    </a:lnTo>
                    <a:lnTo>
                      <a:pt x="34" y="29"/>
                    </a:lnTo>
                    <a:lnTo>
                      <a:pt x="28" y="40"/>
                    </a:lnTo>
                    <a:lnTo>
                      <a:pt x="20" y="51"/>
                    </a:lnTo>
                    <a:lnTo>
                      <a:pt x="13" y="63"/>
                    </a:lnTo>
                    <a:lnTo>
                      <a:pt x="8" y="76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2" y="107"/>
                    </a:lnTo>
                    <a:lnTo>
                      <a:pt x="4" y="108"/>
                    </a:lnTo>
                    <a:lnTo>
                      <a:pt x="9" y="108"/>
                    </a:lnTo>
                    <a:lnTo>
                      <a:pt x="11" y="107"/>
                    </a:lnTo>
                    <a:lnTo>
                      <a:pt x="12" y="106"/>
                    </a:lnTo>
                    <a:lnTo>
                      <a:pt x="16" y="90"/>
                    </a:lnTo>
                    <a:lnTo>
                      <a:pt x="22" y="74"/>
                    </a:lnTo>
                    <a:lnTo>
                      <a:pt x="29" y="60"/>
                    </a:lnTo>
                    <a:lnTo>
                      <a:pt x="37" y="46"/>
                    </a:lnTo>
                    <a:lnTo>
                      <a:pt x="43" y="36"/>
                    </a:lnTo>
                    <a:lnTo>
                      <a:pt x="49" y="26"/>
                    </a:lnTo>
                    <a:lnTo>
                      <a:pt x="51" y="15"/>
                    </a:lnTo>
                    <a:lnTo>
                      <a:pt x="54" y="5"/>
                    </a:lnTo>
                    <a:lnTo>
                      <a:pt x="54" y="2"/>
                    </a:lnTo>
                    <a:lnTo>
                      <a:pt x="53" y="1"/>
                    </a:lnTo>
                    <a:lnTo>
                      <a:pt x="50" y="0"/>
                    </a:lnTo>
                    <a:lnTo>
                      <a:pt x="49" y="0"/>
                    </a:lnTo>
                    <a:lnTo>
                      <a:pt x="45" y="1"/>
                    </a:lnTo>
                    <a:lnTo>
                      <a:pt x="43" y="2"/>
                    </a:lnTo>
                    <a:lnTo>
                      <a:pt x="42" y="5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13" name="任意多边形 112"/>
              <p:cNvSpPr/>
              <p:nvPr/>
            </p:nvSpPr>
            <p:spPr bwMode="auto">
              <a:xfrm>
                <a:off x="3718515" y="1424359"/>
                <a:ext cx="17462" cy="38100"/>
              </a:xfrm>
              <a:custGeom>
                <a:avLst/>
                <a:gdLst/>
                <a:ahLst/>
                <a:cxnLst/>
                <a:rect l="0" t="0" r="0" b="0"/>
                <a:pathLst>
                  <a:path w="34" h="72">
                    <a:moveTo>
                      <a:pt x="24" y="5"/>
                    </a:moveTo>
                    <a:lnTo>
                      <a:pt x="24" y="5"/>
                    </a:lnTo>
                    <a:lnTo>
                      <a:pt x="22" y="13"/>
                    </a:lnTo>
                    <a:lnTo>
                      <a:pt x="21" y="21"/>
                    </a:lnTo>
                    <a:lnTo>
                      <a:pt x="16" y="35"/>
                    </a:lnTo>
                    <a:lnTo>
                      <a:pt x="9" y="50"/>
                    </a:lnTo>
                    <a:lnTo>
                      <a:pt x="1" y="64"/>
                    </a:lnTo>
                    <a:lnTo>
                      <a:pt x="0" y="65"/>
                    </a:lnTo>
                    <a:lnTo>
                      <a:pt x="0" y="68"/>
                    </a:lnTo>
                    <a:lnTo>
                      <a:pt x="3" y="71"/>
                    </a:lnTo>
                    <a:lnTo>
                      <a:pt x="8" y="72"/>
                    </a:lnTo>
                    <a:lnTo>
                      <a:pt x="9" y="71"/>
                    </a:lnTo>
                    <a:lnTo>
                      <a:pt x="11" y="69"/>
                    </a:lnTo>
                    <a:lnTo>
                      <a:pt x="20" y="55"/>
                    </a:lnTo>
                    <a:lnTo>
                      <a:pt x="28" y="39"/>
                    </a:lnTo>
                    <a:lnTo>
                      <a:pt x="33" y="22"/>
                    </a:lnTo>
                    <a:lnTo>
                      <a:pt x="34" y="14"/>
                    </a:lnTo>
                    <a:lnTo>
                      <a:pt x="34" y="5"/>
                    </a:lnTo>
                    <a:lnTo>
                      <a:pt x="34" y="3"/>
                    </a:lnTo>
                    <a:lnTo>
                      <a:pt x="33" y="1"/>
                    </a:lnTo>
                    <a:lnTo>
                      <a:pt x="29" y="0"/>
                    </a:lnTo>
                    <a:lnTo>
                      <a:pt x="25" y="1"/>
                    </a:lnTo>
                    <a:lnTo>
                      <a:pt x="24" y="3"/>
                    </a:lnTo>
                    <a:lnTo>
                      <a:pt x="24" y="5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14" name="任意多边形 113"/>
              <p:cNvSpPr/>
              <p:nvPr/>
            </p:nvSpPr>
            <p:spPr bwMode="auto">
              <a:xfrm>
                <a:off x="3774078" y="1281484"/>
                <a:ext cx="25400" cy="50800"/>
              </a:xfrm>
              <a:custGeom>
                <a:avLst/>
                <a:gdLst/>
                <a:ahLst/>
                <a:cxnLst/>
                <a:rect l="0" t="0" r="0" b="0"/>
                <a:pathLst>
                  <a:path w="50" h="100">
                    <a:moveTo>
                      <a:pt x="38" y="6"/>
                    </a:moveTo>
                    <a:lnTo>
                      <a:pt x="38" y="6"/>
                    </a:lnTo>
                    <a:lnTo>
                      <a:pt x="37" y="11"/>
                    </a:lnTo>
                    <a:lnTo>
                      <a:pt x="34" y="15"/>
                    </a:lnTo>
                    <a:lnTo>
                      <a:pt x="31" y="19"/>
                    </a:lnTo>
                    <a:lnTo>
                      <a:pt x="28" y="23"/>
                    </a:lnTo>
                    <a:lnTo>
                      <a:pt x="20" y="34"/>
                    </a:lnTo>
                    <a:lnTo>
                      <a:pt x="14" y="48"/>
                    </a:lnTo>
                    <a:lnTo>
                      <a:pt x="8" y="58"/>
                    </a:lnTo>
                    <a:lnTo>
                      <a:pt x="4" y="70"/>
                    </a:lnTo>
                    <a:lnTo>
                      <a:pt x="2" y="82"/>
                    </a:lnTo>
                    <a:lnTo>
                      <a:pt x="0" y="95"/>
                    </a:lnTo>
                    <a:lnTo>
                      <a:pt x="0" y="97"/>
                    </a:lnTo>
                    <a:lnTo>
                      <a:pt x="2" y="99"/>
                    </a:lnTo>
                    <a:lnTo>
                      <a:pt x="6" y="100"/>
                    </a:lnTo>
                    <a:lnTo>
                      <a:pt x="10" y="99"/>
                    </a:lnTo>
                    <a:lnTo>
                      <a:pt x="11" y="97"/>
                    </a:lnTo>
                    <a:lnTo>
                      <a:pt x="12" y="95"/>
                    </a:lnTo>
                    <a:lnTo>
                      <a:pt x="14" y="80"/>
                    </a:lnTo>
                    <a:lnTo>
                      <a:pt x="17" y="67"/>
                    </a:lnTo>
                    <a:lnTo>
                      <a:pt x="23" y="55"/>
                    </a:lnTo>
                    <a:lnTo>
                      <a:pt x="29" y="42"/>
                    </a:lnTo>
                    <a:lnTo>
                      <a:pt x="34" y="34"/>
                    </a:lnTo>
                    <a:lnTo>
                      <a:pt x="41" y="27"/>
                    </a:lnTo>
                    <a:lnTo>
                      <a:pt x="46" y="17"/>
                    </a:lnTo>
                    <a:lnTo>
                      <a:pt x="49" y="14"/>
                    </a:lnTo>
                    <a:lnTo>
                      <a:pt x="50" y="8"/>
                    </a:lnTo>
                    <a:lnTo>
                      <a:pt x="49" y="6"/>
                    </a:lnTo>
                    <a:lnTo>
                      <a:pt x="49" y="3"/>
                    </a:lnTo>
                    <a:lnTo>
                      <a:pt x="45" y="2"/>
                    </a:lnTo>
                    <a:lnTo>
                      <a:pt x="42" y="0"/>
                    </a:lnTo>
                    <a:lnTo>
                      <a:pt x="41" y="2"/>
                    </a:lnTo>
                    <a:lnTo>
                      <a:pt x="40" y="3"/>
                    </a:lnTo>
                    <a:lnTo>
                      <a:pt x="38" y="6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15" name="任意多边形 114"/>
              <p:cNvSpPr/>
              <p:nvPr/>
            </p:nvSpPr>
            <p:spPr bwMode="auto">
              <a:xfrm>
                <a:off x="3826465" y="1287834"/>
                <a:ext cx="36512" cy="46037"/>
              </a:xfrm>
              <a:custGeom>
                <a:avLst/>
                <a:gdLst/>
                <a:ahLst/>
                <a:cxnLst/>
                <a:rect l="0" t="0" r="0" b="0"/>
                <a:pathLst>
                  <a:path w="70" h="92">
                    <a:moveTo>
                      <a:pt x="59" y="3"/>
                    </a:moveTo>
                    <a:lnTo>
                      <a:pt x="59" y="3"/>
                    </a:lnTo>
                    <a:lnTo>
                      <a:pt x="53" y="13"/>
                    </a:lnTo>
                    <a:lnTo>
                      <a:pt x="45" y="22"/>
                    </a:lnTo>
                    <a:lnTo>
                      <a:pt x="29" y="39"/>
                    </a:lnTo>
                    <a:lnTo>
                      <a:pt x="21" y="50"/>
                    </a:lnTo>
                    <a:lnTo>
                      <a:pt x="15" y="62"/>
                    </a:lnTo>
                    <a:lnTo>
                      <a:pt x="2" y="83"/>
                    </a:lnTo>
                    <a:lnTo>
                      <a:pt x="0" y="85"/>
                    </a:lnTo>
                    <a:lnTo>
                      <a:pt x="0" y="88"/>
                    </a:lnTo>
                    <a:lnTo>
                      <a:pt x="3" y="90"/>
                    </a:lnTo>
                    <a:lnTo>
                      <a:pt x="8" y="92"/>
                    </a:lnTo>
                    <a:lnTo>
                      <a:pt x="10" y="90"/>
                    </a:lnTo>
                    <a:lnTo>
                      <a:pt x="12" y="89"/>
                    </a:lnTo>
                    <a:lnTo>
                      <a:pt x="25" y="66"/>
                    </a:lnTo>
                    <a:lnTo>
                      <a:pt x="32" y="55"/>
                    </a:lnTo>
                    <a:lnTo>
                      <a:pt x="40" y="45"/>
                    </a:lnTo>
                    <a:lnTo>
                      <a:pt x="55" y="28"/>
                    </a:lnTo>
                    <a:lnTo>
                      <a:pt x="62" y="19"/>
                    </a:lnTo>
                    <a:lnTo>
                      <a:pt x="68" y="9"/>
                    </a:lnTo>
                    <a:lnTo>
                      <a:pt x="70" y="7"/>
                    </a:lnTo>
                    <a:lnTo>
                      <a:pt x="70" y="4"/>
                    </a:lnTo>
                    <a:lnTo>
                      <a:pt x="66" y="2"/>
                    </a:lnTo>
                    <a:lnTo>
                      <a:pt x="62" y="0"/>
                    </a:lnTo>
                    <a:lnTo>
                      <a:pt x="61" y="2"/>
                    </a:lnTo>
                    <a:lnTo>
                      <a:pt x="59" y="3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16" name="任意多边形 115"/>
              <p:cNvSpPr/>
              <p:nvPr/>
            </p:nvSpPr>
            <p:spPr bwMode="auto">
              <a:xfrm>
                <a:off x="3883615" y="1294184"/>
                <a:ext cx="25400" cy="46037"/>
              </a:xfrm>
              <a:custGeom>
                <a:avLst/>
                <a:gdLst/>
                <a:ahLst/>
                <a:cxnLst/>
                <a:rect l="0" t="0" r="0" b="0"/>
                <a:pathLst>
                  <a:path w="49" h="86">
                    <a:moveTo>
                      <a:pt x="39" y="1"/>
                    </a:moveTo>
                    <a:lnTo>
                      <a:pt x="39" y="1"/>
                    </a:lnTo>
                    <a:lnTo>
                      <a:pt x="32" y="9"/>
                    </a:lnTo>
                    <a:lnTo>
                      <a:pt x="27" y="18"/>
                    </a:lnTo>
                    <a:lnTo>
                      <a:pt x="19" y="37"/>
                    </a:lnTo>
                    <a:lnTo>
                      <a:pt x="10" y="59"/>
                    </a:lnTo>
                    <a:lnTo>
                      <a:pt x="0" y="80"/>
                    </a:lnTo>
                    <a:lnTo>
                      <a:pt x="0" y="82"/>
                    </a:lnTo>
                    <a:lnTo>
                      <a:pt x="0" y="85"/>
                    </a:lnTo>
                    <a:lnTo>
                      <a:pt x="1" y="86"/>
                    </a:lnTo>
                    <a:lnTo>
                      <a:pt x="4" y="86"/>
                    </a:lnTo>
                    <a:lnTo>
                      <a:pt x="8" y="86"/>
                    </a:lnTo>
                    <a:lnTo>
                      <a:pt x="9" y="85"/>
                    </a:lnTo>
                    <a:lnTo>
                      <a:pt x="10" y="84"/>
                    </a:lnTo>
                    <a:lnTo>
                      <a:pt x="15" y="73"/>
                    </a:lnTo>
                    <a:lnTo>
                      <a:pt x="19" y="65"/>
                    </a:lnTo>
                    <a:lnTo>
                      <a:pt x="25" y="56"/>
                    </a:lnTo>
                    <a:lnTo>
                      <a:pt x="29" y="47"/>
                    </a:lnTo>
                    <a:lnTo>
                      <a:pt x="31" y="37"/>
                    </a:lnTo>
                    <a:lnTo>
                      <a:pt x="36" y="27"/>
                    </a:lnTo>
                    <a:lnTo>
                      <a:pt x="42" y="18"/>
                    </a:lnTo>
                    <a:lnTo>
                      <a:pt x="47" y="9"/>
                    </a:lnTo>
                    <a:lnTo>
                      <a:pt x="48" y="8"/>
                    </a:lnTo>
                    <a:lnTo>
                      <a:pt x="49" y="5"/>
                    </a:lnTo>
                    <a:lnTo>
                      <a:pt x="47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39" y="1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17" name="任意多边形 116"/>
              <p:cNvSpPr/>
              <p:nvPr/>
            </p:nvSpPr>
            <p:spPr bwMode="auto">
              <a:xfrm>
                <a:off x="3947115" y="1291009"/>
                <a:ext cx="28575" cy="42862"/>
              </a:xfrm>
              <a:custGeom>
                <a:avLst/>
                <a:gdLst/>
                <a:ahLst/>
                <a:cxnLst/>
                <a:rect l="0" t="0" r="0" b="0"/>
                <a:pathLst>
                  <a:path w="50" h="84">
                    <a:moveTo>
                      <a:pt x="38" y="4"/>
                    </a:moveTo>
                    <a:lnTo>
                      <a:pt x="38" y="4"/>
                    </a:lnTo>
                    <a:lnTo>
                      <a:pt x="30" y="22"/>
                    </a:lnTo>
                    <a:lnTo>
                      <a:pt x="21" y="41"/>
                    </a:lnTo>
                    <a:lnTo>
                      <a:pt x="12" y="58"/>
                    </a:lnTo>
                    <a:lnTo>
                      <a:pt x="2" y="75"/>
                    </a:lnTo>
                    <a:lnTo>
                      <a:pt x="0" y="77"/>
                    </a:lnTo>
                    <a:lnTo>
                      <a:pt x="0" y="80"/>
                    </a:lnTo>
                    <a:lnTo>
                      <a:pt x="3" y="82"/>
                    </a:lnTo>
                    <a:lnTo>
                      <a:pt x="7" y="84"/>
                    </a:lnTo>
                    <a:lnTo>
                      <a:pt x="10" y="82"/>
                    </a:lnTo>
                    <a:lnTo>
                      <a:pt x="11" y="81"/>
                    </a:lnTo>
                    <a:lnTo>
                      <a:pt x="23" y="63"/>
                    </a:lnTo>
                    <a:lnTo>
                      <a:pt x="32" y="45"/>
                    </a:lnTo>
                    <a:lnTo>
                      <a:pt x="42" y="26"/>
                    </a:lnTo>
                    <a:lnTo>
                      <a:pt x="50" y="8"/>
                    </a:lnTo>
                    <a:lnTo>
                      <a:pt x="50" y="5"/>
                    </a:lnTo>
                    <a:lnTo>
                      <a:pt x="49" y="3"/>
                    </a:lnTo>
                    <a:lnTo>
                      <a:pt x="47" y="1"/>
                    </a:lnTo>
                    <a:lnTo>
                      <a:pt x="46" y="0"/>
                    </a:lnTo>
                    <a:lnTo>
                      <a:pt x="42" y="1"/>
                    </a:lnTo>
                    <a:lnTo>
                      <a:pt x="40" y="3"/>
                    </a:lnTo>
                    <a:lnTo>
                      <a:pt x="38" y="4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18" name="任意多边形 117"/>
              <p:cNvSpPr/>
              <p:nvPr/>
            </p:nvSpPr>
            <p:spPr bwMode="auto">
              <a:xfrm>
                <a:off x="3996328" y="1291009"/>
                <a:ext cx="31750" cy="42862"/>
              </a:xfrm>
              <a:custGeom>
                <a:avLst/>
                <a:gdLst/>
                <a:ahLst/>
                <a:cxnLst/>
                <a:rect l="0" t="0" r="0" b="0"/>
                <a:pathLst>
                  <a:path w="60" h="80">
                    <a:moveTo>
                      <a:pt x="50" y="5"/>
                    </a:moveTo>
                    <a:lnTo>
                      <a:pt x="50" y="5"/>
                    </a:lnTo>
                    <a:lnTo>
                      <a:pt x="48" y="10"/>
                    </a:lnTo>
                    <a:lnTo>
                      <a:pt x="47" y="16"/>
                    </a:lnTo>
                    <a:lnTo>
                      <a:pt x="42" y="26"/>
                    </a:lnTo>
                    <a:lnTo>
                      <a:pt x="35" y="35"/>
                    </a:lnTo>
                    <a:lnTo>
                      <a:pt x="29" y="43"/>
                    </a:lnTo>
                    <a:lnTo>
                      <a:pt x="17" y="58"/>
                    </a:lnTo>
                    <a:lnTo>
                      <a:pt x="10" y="64"/>
                    </a:lnTo>
                    <a:lnTo>
                      <a:pt x="3" y="69"/>
                    </a:lnTo>
                    <a:lnTo>
                      <a:pt x="1" y="71"/>
                    </a:lnTo>
                    <a:lnTo>
                      <a:pt x="0" y="73"/>
                    </a:lnTo>
                    <a:lnTo>
                      <a:pt x="1" y="77"/>
                    </a:lnTo>
                    <a:lnTo>
                      <a:pt x="4" y="80"/>
                    </a:lnTo>
                    <a:lnTo>
                      <a:pt x="6" y="80"/>
                    </a:lnTo>
                    <a:lnTo>
                      <a:pt x="8" y="78"/>
                    </a:lnTo>
                    <a:lnTo>
                      <a:pt x="18" y="72"/>
                    </a:lnTo>
                    <a:lnTo>
                      <a:pt x="27" y="63"/>
                    </a:lnTo>
                    <a:lnTo>
                      <a:pt x="43" y="44"/>
                    </a:lnTo>
                    <a:lnTo>
                      <a:pt x="50" y="35"/>
                    </a:lnTo>
                    <a:lnTo>
                      <a:pt x="55" y="26"/>
                    </a:lnTo>
                    <a:lnTo>
                      <a:pt x="59" y="17"/>
                    </a:lnTo>
                    <a:lnTo>
                      <a:pt x="60" y="5"/>
                    </a:lnTo>
                    <a:lnTo>
                      <a:pt x="60" y="3"/>
                    </a:lnTo>
                    <a:lnTo>
                      <a:pt x="59" y="1"/>
                    </a:lnTo>
                    <a:lnTo>
                      <a:pt x="55" y="0"/>
                    </a:lnTo>
                    <a:lnTo>
                      <a:pt x="51" y="1"/>
                    </a:lnTo>
                    <a:lnTo>
                      <a:pt x="50" y="3"/>
                    </a:lnTo>
                    <a:lnTo>
                      <a:pt x="50" y="5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19" name="任意多边形 118"/>
              <p:cNvSpPr/>
              <p:nvPr/>
            </p:nvSpPr>
            <p:spPr bwMode="auto">
              <a:xfrm>
                <a:off x="4058240" y="1291009"/>
                <a:ext cx="22225" cy="38100"/>
              </a:xfrm>
              <a:custGeom>
                <a:avLst/>
                <a:gdLst/>
                <a:ahLst/>
                <a:cxnLst/>
                <a:rect l="0" t="0" r="0" b="0"/>
                <a:pathLst>
                  <a:path w="46" h="72">
                    <a:moveTo>
                      <a:pt x="35" y="3"/>
                    </a:moveTo>
                    <a:lnTo>
                      <a:pt x="35" y="3"/>
                    </a:lnTo>
                    <a:lnTo>
                      <a:pt x="27" y="18"/>
                    </a:lnTo>
                    <a:lnTo>
                      <a:pt x="21" y="34"/>
                    </a:lnTo>
                    <a:lnTo>
                      <a:pt x="12" y="48"/>
                    </a:lnTo>
                    <a:lnTo>
                      <a:pt x="8" y="56"/>
                    </a:lnTo>
                    <a:lnTo>
                      <a:pt x="1" y="63"/>
                    </a:lnTo>
                    <a:lnTo>
                      <a:pt x="0" y="64"/>
                    </a:lnTo>
                    <a:lnTo>
                      <a:pt x="0" y="67"/>
                    </a:lnTo>
                    <a:lnTo>
                      <a:pt x="2" y="71"/>
                    </a:lnTo>
                    <a:lnTo>
                      <a:pt x="5" y="72"/>
                    </a:lnTo>
                    <a:lnTo>
                      <a:pt x="8" y="72"/>
                    </a:lnTo>
                    <a:lnTo>
                      <a:pt x="10" y="71"/>
                    </a:lnTo>
                    <a:lnTo>
                      <a:pt x="15" y="64"/>
                    </a:lnTo>
                    <a:lnTo>
                      <a:pt x="21" y="56"/>
                    </a:lnTo>
                    <a:lnTo>
                      <a:pt x="29" y="41"/>
                    </a:lnTo>
                    <a:lnTo>
                      <a:pt x="36" y="25"/>
                    </a:lnTo>
                    <a:lnTo>
                      <a:pt x="44" y="9"/>
                    </a:lnTo>
                    <a:lnTo>
                      <a:pt x="46" y="7"/>
                    </a:lnTo>
                    <a:lnTo>
                      <a:pt x="46" y="4"/>
                    </a:lnTo>
                    <a:lnTo>
                      <a:pt x="43" y="1"/>
                    </a:lnTo>
                    <a:lnTo>
                      <a:pt x="39" y="0"/>
                    </a:lnTo>
                    <a:lnTo>
                      <a:pt x="36" y="1"/>
                    </a:lnTo>
                    <a:lnTo>
                      <a:pt x="35" y="3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20" name="任意多边形 119"/>
              <p:cNvSpPr/>
              <p:nvPr/>
            </p:nvSpPr>
            <p:spPr bwMode="auto">
              <a:xfrm>
                <a:off x="4110628" y="1289422"/>
                <a:ext cx="33337" cy="42862"/>
              </a:xfrm>
              <a:custGeom>
                <a:avLst/>
                <a:gdLst/>
                <a:ahLst/>
                <a:cxnLst/>
                <a:rect l="0" t="0" r="0" b="0"/>
                <a:pathLst>
                  <a:path w="64" h="84">
                    <a:moveTo>
                      <a:pt x="54" y="3"/>
                    </a:moveTo>
                    <a:lnTo>
                      <a:pt x="54" y="3"/>
                    </a:lnTo>
                    <a:lnTo>
                      <a:pt x="47" y="12"/>
                    </a:lnTo>
                    <a:lnTo>
                      <a:pt x="39" y="20"/>
                    </a:lnTo>
                    <a:lnTo>
                      <a:pt x="33" y="29"/>
                    </a:lnTo>
                    <a:lnTo>
                      <a:pt x="26" y="38"/>
                    </a:lnTo>
                    <a:lnTo>
                      <a:pt x="15" y="56"/>
                    </a:lnTo>
                    <a:lnTo>
                      <a:pt x="8" y="66"/>
                    </a:lnTo>
                    <a:lnTo>
                      <a:pt x="1" y="75"/>
                    </a:lnTo>
                    <a:lnTo>
                      <a:pt x="0" y="76"/>
                    </a:lnTo>
                    <a:lnTo>
                      <a:pt x="0" y="79"/>
                    </a:lnTo>
                    <a:lnTo>
                      <a:pt x="1" y="83"/>
                    </a:lnTo>
                    <a:lnTo>
                      <a:pt x="4" y="84"/>
                    </a:lnTo>
                    <a:lnTo>
                      <a:pt x="5" y="84"/>
                    </a:lnTo>
                    <a:lnTo>
                      <a:pt x="8" y="84"/>
                    </a:lnTo>
                    <a:lnTo>
                      <a:pt x="9" y="83"/>
                    </a:lnTo>
                    <a:lnTo>
                      <a:pt x="22" y="66"/>
                    </a:lnTo>
                    <a:lnTo>
                      <a:pt x="34" y="47"/>
                    </a:lnTo>
                    <a:lnTo>
                      <a:pt x="41" y="37"/>
                    </a:lnTo>
                    <a:lnTo>
                      <a:pt x="49" y="28"/>
                    </a:lnTo>
                    <a:lnTo>
                      <a:pt x="56" y="18"/>
                    </a:lnTo>
                    <a:lnTo>
                      <a:pt x="64" y="9"/>
                    </a:lnTo>
                    <a:lnTo>
                      <a:pt x="64" y="7"/>
                    </a:lnTo>
                    <a:lnTo>
                      <a:pt x="64" y="4"/>
                    </a:lnTo>
                    <a:lnTo>
                      <a:pt x="64" y="3"/>
                    </a:lnTo>
                    <a:lnTo>
                      <a:pt x="62" y="1"/>
                    </a:lnTo>
                    <a:lnTo>
                      <a:pt x="58" y="0"/>
                    </a:lnTo>
                    <a:lnTo>
                      <a:pt x="55" y="1"/>
                    </a:lnTo>
                    <a:lnTo>
                      <a:pt x="54" y="3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21" name="任意多边形 120"/>
              <p:cNvSpPr/>
              <p:nvPr/>
            </p:nvSpPr>
            <p:spPr bwMode="auto">
              <a:xfrm>
                <a:off x="4163015" y="1284659"/>
                <a:ext cx="23812" cy="38100"/>
              </a:xfrm>
              <a:custGeom>
                <a:avLst/>
                <a:gdLst/>
                <a:ahLst/>
                <a:cxnLst/>
                <a:rect l="0" t="0" r="0" b="0"/>
                <a:pathLst>
                  <a:path w="42" h="72">
                    <a:moveTo>
                      <a:pt x="32" y="7"/>
                    </a:moveTo>
                    <a:lnTo>
                      <a:pt x="32" y="7"/>
                    </a:lnTo>
                    <a:lnTo>
                      <a:pt x="29" y="13"/>
                    </a:lnTo>
                    <a:lnTo>
                      <a:pt x="26" y="20"/>
                    </a:lnTo>
                    <a:lnTo>
                      <a:pt x="20" y="33"/>
                    </a:lnTo>
                    <a:lnTo>
                      <a:pt x="2" y="64"/>
                    </a:lnTo>
                    <a:lnTo>
                      <a:pt x="0" y="67"/>
                    </a:lnTo>
                    <a:lnTo>
                      <a:pt x="0" y="68"/>
                    </a:lnTo>
                    <a:lnTo>
                      <a:pt x="3" y="72"/>
                    </a:lnTo>
                    <a:lnTo>
                      <a:pt x="8" y="72"/>
                    </a:lnTo>
                    <a:lnTo>
                      <a:pt x="9" y="72"/>
                    </a:lnTo>
                    <a:lnTo>
                      <a:pt x="11" y="70"/>
                    </a:lnTo>
                    <a:lnTo>
                      <a:pt x="32" y="36"/>
                    </a:lnTo>
                    <a:lnTo>
                      <a:pt x="38" y="21"/>
                    </a:lnTo>
                    <a:lnTo>
                      <a:pt x="41" y="13"/>
                    </a:lnTo>
                    <a:lnTo>
                      <a:pt x="42" y="7"/>
                    </a:lnTo>
                    <a:lnTo>
                      <a:pt x="42" y="4"/>
                    </a:lnTo>
                    <a:lnTo>
                      <a:pt x="41" y="2"/>
                    </a:lnTo>
                    <a:lnTo>
                      <a:pt x="39" y="2"/>
                    </a:lnTo>
                    <a:lnTo>
                      <a:pt x="38" y="0"/>
                    </a:lnTo>
                    <a:lnTo>
                      <a:pt x="33" y="3"/>
                    </a:lnTo>
                    <a:lnTo>
                      <a:pt x="32" y="4"/>
                    </a:lnTo>
                    <a:lnTo>
                      <a:pt x="32" y="7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22" name="任意多边形 121"/>
              <p:cNvSpPr/>
              <p:nvPr/>
            </p:nvSpPr>
            <p:spPr bwMode="auto">
              <a:xfrm>
                <a:off x="3686765" y="1149722"/>
                <a:ext cx="30162" cy="52387"/>
              </a:xfrm>
              <a:custGeom>
                <a:avLst/>
                <a:gdLst/>
                <a:ahLst/>
                <a:cxnLst/>
                <a:rect l="0" t="0" r="0" b="0"/>
                <a:pathLst>
                  <a:path w="56" h="102">
                    <a:moveTo>
                      <a:pt x="47" y="3"/>
                    </a:moveTo>
                    <a:lnTo>
                      <a:pt x="47" y="3"/>
                    </a:lnTo>
                    <a:lnTo>
                      <a:pt x="38" y="12"/>
                    </a:lnTo>
                    <a:lnTo>
                      <a:pt x="31" y="24"/>
                    </a:lnTo>
                    <a:lnTo>
                      <a:pt x="23" y="34"/>
                    </a:lnTo>
                    <a:lnTo>
                      <a:pt x="18" y="46"/>
                    </a:lnTo>
                    <a:lnTo>
                      <a:pt x="8" y="71"/>
                    </a:lnTo>
                    <a:lnTo>
                      <a:pt x="0" y="96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4" y="102"/>
                    </a:lnTo>
                    <a:lnTo>
                      <a:pt x="8" y="102"/>
                    </a:lnTo>
                    <a:lnTo>
                      <a:pt x="9" y="101"/>
                    </a:lnTo>
                    <a:lnTo>
                      <a:pt x="10" y="100"/>
                    </a:lnTo>
                    <a:lnTo>
                      <a:pt x="18" y="76"/>
                    </a:lnTo>
                    <a:lnTo>
                      <a:pt x="29" y="53"/>
                    </a:lnTo>
                    <a:lnTo>
                      <a:pt x="34" y="41"/>
                    </a:lnTo>
                    <a:lnTo>
                      <a:pt x="39" y="30"/>
                    </a:lnTo>
                    <a:lnTo>
                      <a:pt x="47" y="20"/>
                    </a:lnTo>
                    <a:lnTo>
                      <a:pt x="55" y="11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5" y="3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7" y="3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23" name="任意多边形 122"/>
              <p:cNvSpPr/>
              <p:nvPr/>
            </p:nvSpPr>
            <p:spPr bwMode="auto">
              <a:xfrm>
                <a:off x="3759790" y="1162422"/>
                <a:ext cx="19050" cy="46037"/>
              </a:xfrm>
              <a:custGeom>
                <a:avLst/>
                <a:gdLst/>
                <a:ahLst/>
                <a:cxnLst/>
                <a:rect l="0" t="0" r="0" b="0"/>
                <a:pathLst>
                  <a:path w="35" h="90">
                    <a:moveTo>
                      <a:pt x="24" y="5"/>
                    </a:moveTo>
                    <a:lnTo>
                      <a:pt x="24" y="5"/>
                    </a:lnTo>
                    <a:lnTo>
                      <a:pt x="22" y="16"/>
                    </a:lnTo>
                    <a:lnTo>
                      <a:pt x="21" y="26"/>
                    </a:lnTo>
                    <a:lnTo>
                      <a:pt x="16" y="46"/>
                    </a:lnTo>
                    <a:lnTo>
                      <a:pt x="1" y="84"/>
                    </a:lnTo>
                    <a:lnTo>
                      <a:pt x="0" y="86"/>
                    </a:lnTo>
                    <a:lnTo>
                      <a:pt x="1" y="87"/>
                    </a:lnTo>
                    <a:lnTo>
                      <a:pt x="4" y="90"/>
                    </a:lnTo>
                    <a:lnTo>
                      <a:pt x="9" y="90"/>
                    </a:lnTo>
                    <a:lnTo>
                      <a:pt x="10" y="89"/>
                    </a:lnTo>
                    <a:lnTo>
                      <a:pt x="12" y="86"/>
                    </a:lnTo>
                    <a:lnTo>
                      <a:pt x="26" y="47"/>
                    </a:lnTo>
                    <a:lnTo>
                      <a:pt x="33" y="26"/>
                    </a:lnTo>
                    <a:lnTo>
                      <a:pt x="34" y="16"/>
                    </a:lnTo>
                    <a:lnTo>
                      <a:pt x="35" y="5"/>
                    </a:lnTo>
                    <a:lnTo>
                      <a:pt x="34" y="2"/>
                    </a:lnTo>
                    <a:lnTo>
                      <a:pt x="33" y="1"/>
                    </a:lnTo>
                    <a:lnTo>
                      <a:pt x="29" y="0"/>
                    </a:lnTo>
                    <a:lnTo>
                      <a:pt x="25" y="1"/>
                    </a:lnTo>
                    <a:lnTo>
                      <a:pt x="24" y="2"/>
                    </a:lnTo>
                    <a:lnTo>
                      <a:pt x="24" y="5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24" name="任意多边形 123"/>
              <p:cNvSpPr/>
              <p:nvPr/>
            </p:nvSpPr>
            <p:spPr bwMode="auto">
              <a:xfrm>
                <a:off x="4020140" y="1143372"/>
                <a:ext cx="15875" cy="42862"/>
              </a:xfrm>
              <a:custGeom>
                <a:avLst/>
                <a:gdLst/>
                <a:ahLst/>
                <a:cxnLst/>
                <a:rect l="0" t="0" r="0" b="0"/>
                <a:pathLst>
                  <a:path w="34" h="80">
                    <a:moveTo>
                      <a:pt x="22" y="5"/>
                    </a:moveTo>
                    <a:lnTo>
                      <a:pt x="22" y="5"/>
                    </a:lnTo>
                    <a:lnTo>
                      <a:pt x="22" y="14"/>
                    </a:lnTo>
                    <a:lnTo>
                      <a:pt x="21" y="22"/>
                    </a:lnTo>
                    <a:lnTo>
                      <a:pt x="16" y="39"/>
                    </a:lnTo>
                    <a:lnTo>
                      <a:pt x="8" y="55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0" y="76"/>
                    </a:lnTo>
                    <a:lnTo>
                      <a:pt x="2" y="78"/>
                    </a:lnTo>
                    <a:lnTo>
                      <a:pt x="5" y="80"/>
                    </a:lnTo>
                    <a:lnTo>
                      <a:pt x="6" y="80"/>
                    </a:lnTo>
                    <a:lnTo>
                      <a:pt x="9" y="78"/>
                    </a:lnTo>
                    <a:lnTo>
                      <a:pt x="10" y="76"/>
                    </a:lnTo>
                    <a:lnTo>
                      <a:pt x="18" y="59"/>
                    </a:lnTo>
                    <a:lnTo>
                      <a:pt x="26" y="42"/>
                    </a:lnTo>
                    <a:lnTo>
                      <a:pt x="31" y="23"/>
                    </a:lnTo>
                    <a:lnTo>
                      <a:pt x="33" y="14"/>
                    </a:lnTo>
                    <a:lnTo>
                      <a:pt x="34" y="5"/>
                    </a:lnTo>
                    <a:lnTo>
                      <a:pt x="34" y="2"/>
                    </a:lnTo>
                    <a:lnTo>
                      <a:pt x="33" y="1"/>
                    </a:lnTo>
                    <a:lnTo>
                      <a:pt x="29" y="0"/>
                    </a:lnTo>
                    <a:lnTo>
                      <a:pt x="25" y="1"/>
                    </a:lnTo>
                    <a:lnTo>
                      <a:pt x="23" y="2"/>
                    </a:lnTo>
                    <a:lnTo>
                      <a:pt x="22" y="5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25" name="任意多边形 124"/>
              <p:cNvSpPr/>
              <p:nvPr/>
            </p:nvSpPr>
            <p:spPr bwMode="auto">
              <a:xfrm>
                <a:off x="4072528" y="1143372"/>
                <a:ext cx="19050" cy="42862"/>
              </a:xfrm>
              <a:custGeom>
                <a:avLst/>
                <a:gdLst/>
                <a:ahLst/>
                <a:cxnLst/>
                <a:rect l="0" t="0" r="0" b="0"/>
                <a:pathLst>
                  <a:path w="35" h="80">
                    <a:moveTo>
                      <a:pt x="23" y="5"/>
                    </a:moveTo>
                    <a:lnTo>
                      <a:pt x="23" y="5"/>
                    </a:lnTo>
                    <a:lnTo>
                      <a:pt x="22" y="14"/>
                    </a:lnTo>
                    <a:lnTo>
                      <a:pt x="21" y="22"/>
                    </a:lnTo>
                    <a:lnTo>
                      <a:pt x="16" y="39"/>
                    </a:lnTo>
                    <a:lnTo>
                      <a:pt x="9" y="55"/>
                    </a:lnTo>
                    <a:lnTo>
                      <a:pt x="1" y="70"/>
                    </a:lnTo>
                    <a:lnTo>
                      <a:pt x="0" y="73"/>
                    </a:lnTo>
                    <a:lnTo>
                      <a:pt x="1" y="76"/>
                    </a:lnTo>
                    <a:lnTo>
                      <a:pt x="4" y="78"/>
                    </a:lnTo>
                    <a:lnTo>
                      <a:pt x="5" y="80"/>
                    </a:lnTo>
                    <a:lnTo>
                      <a:pt x="8" y="80"/>
                    </a:lnTo>
                    <a:lnTo>
                      <a:pt x="9" y="78"/>
                    </a:lnTo>
                    <a:lnTo>
                      <a:pt x="12" y="76"/>
                    </a:lnTo>
                    <a:lnTo>
                      <a:pt x="19" y="59"/>
                    </a:lnTo>
                    <a:lnTo>
                      <a:pt x="27" y="42"/>
                    </a:lnTo>
                    <a:lnTo>
                      <a:pt x="33" y="23"/>
                    </a:lnTo>
                    <a:lnTo>
                      <a:pt x="34" y="14"/>
                    </a:lnTo>
                    <a:lnTo>
                      <a:pt x="35" y="5"/>
                    </a:lnTo>
                    <a:lnTo>
                      <a:pt x="34" y="2"/>
                    </a:lnTo>
                    <a:lnTo>
                      <a:pt x="33" y="1"/>
                    </a:lnTo>
                    <a:lnTo>
                      <a:pt x="29" y="0"/>
                    </a:lnTo>
                    <a:lnTo>
                      <a:pt x="25" y="1"/>
                    </a:lnTo>
                    <a:lnTo>
                      <a:pt x="23" y="2"/>
                    </a:lnTo>
                    <a:lnTo>
                      <a:pt x="23" y="5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26" name="任意多边形 125"/>
              <p:cNvSpPr/>
              <p:nvPr/>
            </p:nvSpPr>
            <p:spPr bwMode="auto">
              <a:xfrm>
                <a:off x="4134440" y="1168772"/>
                <a:ext cx="15875" cy="52387"/>
              </a:xfrm>
              <a:custGeom>
                <a:avLst/>
                <a:gdLst/>
                <a:ahLst/>
                <a:cxnLst/>
                <a:rect l="0" t="0" r="0" b="0"/>
                <a:pathLst>
                  <a:path w="34" h="102">
                    <a:moveTo>
                      <a:pt x="22" y="5"/>
                    </a:moveTo>
                    <a:lnTo>
                      <a:pt x="22" y="5"/>
                    </a:lnTo>
                    <a:lnTo>
                      <a:pt x="21" y="27"/>
                    </a:lnTo>
                    <a:lnTo>
                      <a:pt x="16" y="51"/>
                    </a:lnTo>
                    <a:lnTo>
                      <a:pt x="9" y="72"/>
                    </a:lnTo>
                    <a:lnTo>
                      <a:pt x="0" y="92"/>
                    </a:lnTo>
                    <a:lnTo>
                      <a:pt x="0" y="95"/>
                    </a:lnTo>
                    <a:lnTo>
                      <a:pt x="0" y="98"/>
                    </a:lnTo>
                    <a:lnTo>
                      <a:pt x="3" y="100"/>
                    </a:lnTo>
                    <a:lnTo>
                      <a:pt x="5" y="102"/>
                    </a:lnTo>
                    <a:lnTo>
                      <a:pt x="6" y="102"/>
                    </a:lnTo>
                    <a:lnTo>
                      <a:pt x="9" y="100"/>
                    </a:lnTo>
                    <a:lnTo>
                      <a:pt x="10" y="99"/>
                    </a:lnTo>
                    <a:lnTo>
                      <a:pt x="20" y="77"/>
                    </a:lnTo>
                    <a:lnTo>
                      <a:pt x="27" y="53"/>
                    </a:lnTo>
                    <a:lnTo>
                      <a:pt x="31" y="30"/>
                    </a:lnTo>
                    <a:lnTo>
                      <a:pt x="34" y="5"/>
                    </a:lnTo>
                    <a:lnTo>
                      <a:pt x="34" y="2"/>
                    </a:lnTo>
                    <a:lnTo>
                      <a:pt x="33" y="1"/>
                    </a:lnTo>
                    <a:lnTo>
                      <a:pt x="29" y="0"/>
                    </a:lnTo>
                    <a:lnTo>
                      <a:pt x="25" y="1"/>
                    </a:lnTo>
                    <a:lnTo>
                      <a:pt x="24" y="2"/>
                    </a:lnTo>
                    <a:lnTo>
                      <a:pt x="22" y="5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27" name="任意多边形 126"/>
              <p:cNvSpPr/>
              <p:nvPr/>
            </p:nvSpPr>
            <p:spPr bwMode="auto">
              <a:xfrm>
                <a:off x="3755028" y="1067172"/>
                <a:ext cx="503237" cy="280987"/>
              </a:xfrm>
              <a:custGeom>
                <a:avLst/>
                <a:gdLst/>
                <a:ahLst/>
                <a:cxnLst/>
                <a:rect l="0" t="0" r="0" b="0"/>
                <a:pathLst>
                  <a:path w="952" h="533">
                    <a:moveTo>
                      <a:pt x="738" y="533"/>
                    </a:moveTo>
                    <a:lnTo>
                      <a:pt x="738" y="533"/>
                    </a:lnTo>
                    <a:lnTo>
                      <a:pt x="712" y="532"/>
                    </a:lnTo>
                    <a:lnTo>
                      <a:pt x="686" y="531"/>
                    </a:lnTo>
                    <a:lnTo>
                      <a:pt x="641" y="529"/>
                    </a:lnTo>
                    <a:lnTo>
                      <a:pt x="499" y="529"/>
                    </a:lnTo>
                    <a:lnTo>
                      <a:pt x="98" y="529"/>
                    </a:lnTo>
                    <a:lnTo>
                      <a:pt x="25" y="531"/>
                    </a:lnTo>
                    <a:lnTo>
                      <a:pt x="18" y="529"/>
                    </a:lnTo>
                    <a:lnTo>
                      <a:pt x="13" y="528"/>
                    </a:lnTo>
                    <a:lnTo>
                      <a:pt x="9" y="525"/>
                    </a:lnTo>
                    <a:lnTo>
                      <a:pt x="7" y="523"/>
                    </a:lnTo>
                    <a:lnTo>
                      <a:pt x="3" y="519"/>
                    </a:lnTo>
                    <a:lnTo>
                      <a:pt x="1" y="515"/>
                    </a:lnTo>
                    <a:lnTo>
                      <a:pt x="0" y="510"/>
                    </a:lnTo>
                    <a:lnTo>
                      <a:pt x="0" y="506"/>
                    </a:lnTo>
                    <a:lnTo>
                      <a:pt x="0" y="501"/>
                    </a:lnTo>
                    <a:lnTo>
                      <a:pt x="1" y="497"/>
                    </a:lnTo>
                    <a:lnTo>
                      <a:pt x="3" y="491"/>
                    </a:lnTo>
                    <a:lnTo>
                      <a:pt x="7" y="487"/>
                    </a:lnTo>
                    <a:lnTo>
                      <a:pt x="9" y="485"/>
                    </a:lnTo>
                    <a:lnTo>
                      <a:pt x="13" y="482"/>
                    </a:lnTo>
                    <a:lnTo>
                      <a:pt x="18" y="481"/>
                    </a:lnTo>
                    <a:lnTo>
                      <a:pt x="25" y="480"/>
                    </a:lnTo>
                    <a:lnTo>
                      <a:pt x="667" y="480"/>
                    </a:lnTo>
                    <a:lnTo>
                      <a:pt x="710" y="481"/>
                    </a:lnTo>
                    <a:lnTo>
                      <a:pt x="752" y="482"/>
                    </a:lnTo>
                    <a:lnTo>
                      <a:pt x="769" y="482"/>
                    </a:lnTo>
                    <a:lnTo>
                      <a:pt x="785" y="481"/>
                    </a:lnTo>
                    <a:lnTo>
                      <a:pt x="799" y="480"/>
                    </a:lnTo>
                    <a:lnTo>
                      <a:pt x="814" y="477"/>
                    </a:lnTo>
                    <a:lnTo>
                      <a:pt x="832" y="473"/>
                    </a:lnTo>
                    <a:lnTo>
                      <a:pt x="853" y="469"/>
                    </a:lnTo>
                    <a:lnTo>
                      <a:pt x="862" y="467"/>
                    </a:lnTo>
                    <a:lnTo>
                      <a:pt x="870" y="463"/>
                    </a:lnTo>
                    <a:lnTo>
                      <a:pt x="878" y="459"/>
                    </a:lnTo>
                    <a:lnTo>
                      <a:pt x="883" y="452"/>
                    </a:lnTo>
                    <a:lnTo>
                      <a:pt x="887" y="443"/>
                    </a:lnTo>
                    <a:lnTo>
                      <a:pt x="890" y="434"/>
                    </a:lnTo>
                    <a:lnTo>
                      <a:pt x="895" y="388"/>
                    </a:lnTo>
                    <a:lnTo>
                      <a:pt x="900" y="344"/>
                    </a:lnTo>
                    <a:lnTo>
                      <a:pt x="901" y="321"/>
                    </a:lnTo>
                    <a:lnTo>
                      <a:pt x="901" y="298"/>
                    </a:lnTo>
                    <a:lnTo>
                      <a:pt x="901" y="289"/>
                    </a:lnTo>
                    <a:lnTo>
                      <a:pt x="900" y="280"/>
                    </a:lnTo>
                    <a:lnTo>
                      <a:pt x="896" y="260"/>
                    </a:lnTo>
                    <a:lnTo>
                      <a:pt x="894" y="246"/>
                    </a:lnTo>
                    <a:lnTo>
                      <a:pt x="891" y="232"/>
                    </a:lnTo>
                    <a:lnTo>
                      <a:pt x="888" y="198"/>
                    </a:lnTo>
                    <a:lnTo>
                      <a:pt x="888" y="164"/>
                    </a:lnTo>
                    <a:lnTo>
                      <a:pt x="887" y="149"/>
                    </a:lnTo>
                    <a:lnTo>
                      <a:pt x="886" y="132"/>
                    </a:lnTo>
                    <a:lnTo>
                      <a:pt x="880" y="102"/>
                    </a:lnTo>
                    <a:lnTo>
                      <a:pt x="878" y="90"/>
                    </a:lnTo>
                    <a:lnTo>
                      <a:pt x="875" y="81"/>
                    </a:lnTo>
                    <a:lnTo>
                      <a:pt x="871" y="73"/>
                    </a:lnTo>
                    <a:lnTo>
                      <a:pt x="866" y="66"/>
                    </a:lnTo>
                    <a:lnTo>
                      <a:pt x="860" y="61"/>
                    </a:lnTo>
                    <a:lnTo>
                      <a:pt x="852" y="57"/>
                    </a:lnTo>
                    <a:lnTo>
                      <a:pt x="843" y="55"/>
                    </a:lnTo>
                    <a:lnTo>
                      <a:pt x="833" y="53"/>
                    </a:lnTo>
                    <a:lnTo>
                      <a:pt x="803" y="52"/>
                    </a:lnTo>
                    <a:lnTo>
                      <a:pt x="761" y="51"/>
                    </a:lnTo>
                    <a:lnTo>
                      <a:pt x="637" y="49"/>
                    </a:lnTo>
                    <a:lnTo>
                      <a:pt x="479" y="51"/>
                    </a:lnTo>
                    <a:lnTo>
                      <a:pt x="326" y="52"/>
                    </a:lnTo>
                    <a:lnTo>
                      <a:pt x="315" y="52"/>
                    </a:lnTo>
                    <a:lnTo>
                      <a:pt x="37" y="53"/>
                    </a:lnTo>
                    <a:lnTo>
                      <a:pt x="32" y="53"/>
                    </a:lnTo>
                    <a:lnTo>
                      <a:pt x="26" y="51"/>
                    </a:lnTo>
                    <a:lnTo>
                      <a:pt x="22" y="48"/>
                    </a:lnTo>
                    <a:lnTo>
                      <a:pt x="18" y="45"/>
                    </a:lnTo>
                    <a:lnTo>
                      <a:pt x="16" y="42"/>
                    </a:lnTo>
                    <a:lnTo>
                      <a:pt x="15" y="38"/>
                    </a:lnTo>
                    <a:lnTo>
                      <a:pt x="13" y="32"/>
                    </a:lnTo>
                    <a:lnTo>
                      <a:pt x="13" y="28"/>
                    </a:lnTo>
                    <a:lnTo>
                      <a:pt x="13" y="23"/>
                    </a:lnTo>
                    <a:lnTo>
                      <a:pt x="15" y="19"/>
                    </a:lnTo>
                    <a:lnTo>
                      <a:pt x="16" y="15"/>
                    </a:lnTo>
                    <a:lnTo>
                      <a:pt x="18" y="11"/>
                    </a:lnTo>
                    <a:lnTo>
                      <a:pt x="22" y="8"/>
                    </a:lnTo>
                    <a:lnTo>
                      <a:pt x="26" y="5"/>
                    </a:lnTo>
                    <a:lnTo>
                      <a:pt x="32" y="4"/>
                    </a:lnTo>
                    <a:lnTo>
                      <a:pt x="37" y="4"/>
                    </a:lnTo>
                    <a:lnTo>
                      <a:pt x="722" y="4"/>
                    </a:lnTo>
                    <a:lnTo>
                      <a:pt x="759" y="2"/>
                    </a:lnTo>
                    <a:lnTo>
                      <a:pt x="782" y="1"/>
                    </a:lnTo>
                    <a:lnTo>
                      <a:pt x="806" y="0"/>
                    </a:lnTo>
                    <a:lnTo>
                      <a:pt x="828" y="1"/>
                    </a:lnTo>
                    <a:lnTo>
                      <a:pt x="846" y="2"/>
                    </a:lnTo>
                    <a:lnTo>
                      <a:pt x="863" y="8"/>
                    </a:lnTo>
                    <a:lnTo>
                      <a:pt x="878" y="13"/>
                    </a:lnTo>
                    <a:lnTo>
                      <a:pt x="886" y="17"/>
                    </a:lnTo>
                    <a:lnTo>
                      <a:pt x="892" y="22"/>
                    </a:lnTo>
                    <a:lnTo>
                      <a:pt x="904" y="32"/>
                    </a:lnTo>
                    <a:lnTo>
                      <a:pt x="912" y="44"/>
                    </a:lnTo>
                    <a:lnTo>
                      <a:pt x="920" y="57"/>
                    </a:lnTo>
                    <a:lnTo>
                      <a:pt x="925" y="70"/>
                    </a:lnTo>
                    <a:lnTo>
                      <a:pt x="928" y="85"/>
                    </a:lnTo>
                    <a:lnTo>
                      <a:pt x="933" y="112"/>
                    </a:lnTo>
                    <a:lnTo>
                      <a:pt x="937" y="144"/>
                    </a:lnTo>
                    <a:lnTo>
                      <a:pt x="938" y="178"/>
                    </a:lnTo>
                    <a:lnTo>
                      <a:pt x="939" y="193"/>
                    </a:lnTo>
                    <a:lnTo>
                      <a:pt x="941" y="208"/>
                    </a:lnTo>
                    <a:lnTo>
                      <a:pt x="945" y="239"/>
                    </a:lnTo>
                    <a:lnTo>
                      <a:pt x="950" y="270"/>
                    </a:lnTo>
                    <a:lnTo>
                      <a:pt x="951" y="287"/>
                    </a:lnTo>
                    <a:lnTo>
                      <a:pt x="952" y="306"/>
                    </a:lnTo>
                    <a:lnTo>
                      <a:pt x="952" y="324"/>
                    </a:lnTo>
                    <a:lnTo>
                      <a:pt x="951" y="344"/>
                    </a:lnTo>
                    <a:lnTo>
                      <a:pt x="947" y="385"/>
                    </a:lnTo>
                    <a:lnTo>
                      <a:pt x="941" y="430"/>
                    </a:lnTo>
                    <a:lnTo>
                      <a:pt x="937" y="446"/>
                    </a:lnTo>
                    <a:lnTo>
                      <a:pt x="931" y="460"/>
                    </a:lnTo>
                    <a:lnTo>
                      <a:pt x="925" y="473"/>
                    </a:lnTo>
                    <a:lnTo>
                      <a:pt x="917" y="485"/>
                    </a:lnTo>
                    <a:lnTo>
                      <a:pt x="908" y="495"/>
                    </a:lnTo>
                    <a:lnTo>
                      <a:pt x="897" y="504"/>
                    </a:lnTo>
                    <a:lnTo>
                      <a:pt x="884" y="512"/>
                    </a:lnTo>
                    <a:lnTo>
                      <a:pt x="870" y="519"/>
                    </a:lnTo>
                    <a:lnTo>
                      <a:pt x="857" y="523"/>
                    </a:lnTo>
                    <a:lnTo>
                      <a:pt x="843" y="525"/>
                    </a:lnTo>
                    <a:lnTo>
                      <a:pt x="814" y="528"/>
                    </a:lnTo>
                    <a:lnTo>
                      <a:pt x="794" y="531"/>
                    </a:lnTo>
                    <a:lnTo>
                      <a:pt x="767" y="532"/>
                    </a:lnTo>
                    <a:lnTo>
                      <a:pt x="738" y="533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28" name="任意多边形 127"/>
              <p:cNvSpPr/>
              <p:nvPr/>
            </p:nvSpPr>
            <p:spPr bwMode="auto">
              <a:xfrm>
                <a:off x="3450228" y="954459"/>
                <a:ext cx="336550" cy="271462"/>
              </a:xfrm>
              <a:custGeom>
                <a:avLst/>
                <a:gdLst/>
                <a:ahLst/>
                <a:cxnLst/>
                <a:rect l="0" t="0" r="0" b="0"/>
                <a:pathLst>
                  <a:path w="637" h="511">
                    <a:moveTo>
                      <a:pt x="26" y="511"/>
                    </a:moveTo>
                    <a:lnTo>
                      <a:pt x="26" y="511"/>
                    </a:lnTo>
                    <a:lnTo>
                      <a:pt x="20" y="510"/>
                    </a:lnTo>
                    <a:lnTo>
                      <a:pt x="12" y="507"/>
                    </a:lnTo>
                    <a:lnTo>
                      <a:pt x="7" y="503"/>
                    </a:lnTo>
                    <a:lnTo>
                      <a:pt x="3" y="497"/>
                    </a:lnTo>
                    <a:lnTo>
                      <a:pt x="0" y="492"/>
                    </a:lnTo>
                    <a:lnTo>
                      <a:pt x="0" y="485"/>
                    </a:lnTo>
                    <a:lnTo>
                      <a:pt x="2" y="480"/>
                    </a:lnTo>
                    <a:lnTo>
                      <a:pt x="5" y="475"/>
                    </a:lnTo>
                    <a:lnTo>
                      <a:pt x="29" y="441"/>
                    </a:lnTo>
                    <a:lnTo>
                      <a:pt x="50" y="407"/>
                    </a:lnTo>
                    <a:lnTo>
                      <a:pt x="74" y="373"/>
                    </a:lnTo>
                    <a:lnTo>
                      <a:pt x="98" y="339"/>
                    </a:lnTo>
                    <a:lnTo>
                      <a:pt x="123" y="305"/>
                    </a:lnTo>
                    <a:lnTo>
                      <a:pt x="138" y="288"/>
                    </a:lnTo>
                    <a:lnTo>
                      <a:pt x="152" y="272"/>
                    </a:lnTo>
                    <a:lnTo>
                      <a:pt x="156" y="267"/>
                    </a:lnTo>
                    <a:lnTo>
                      <a:pt x="202" y="217"/>
                    </a:lnTo>
                    <a:lnTo>
                      <a:pt x="225" y="192"/>
                    </a:lnTo>
                    <a:lnTo>
                      <a:pt x="247" y="166"/>
                    </a:lnTo>
                    <a:lnTo>
                      <a:pt x="271" y="135"/>
                    </a:lnTo>
                    <a:lnTo>
                      <a:pt x="289" y="112"/>
                    </a:lnTo>
                    <a:lnTo>
                      <a:pt x="306" y="90"/>
                    </a:lnTo>
                    <a:lnTo>
                      <a:pt x="326" y="70"/>
                    </a:lnTo>
                    <a:lnTo>
                      <a:pt x="335" y="61"/>
                    </a:lnTo>
                    <a:lnTo>
                      <a:pt x="346" y="53"/>
                    </a:lnTo>
                    <a:lnTo>
                      <a:pt x="363" y="42"/>
                    </a:lnTo>
                    <a:lnTo>
                      <a:pt x="381" y="31"/>
                    </a:lnTo>
                    <a:lnTo>
                      <a:pt x="401" y="22"/>
                    </a:lnTo>
                    <a:lnTo>
                      <a:pt x="421" y="14"/>
                    </a:lnTo>
                    <a:lnTo>
                      <a:pt x="441" y="8"/>
                    </a:lnTo>
                    <a:lnTo>
                      <a:pt x="463" y="4"/>
                    </a:lnTo>
                    <a:lnTo>
                      <a:pt x="484" y="1"/>
                    </a:lnTo>
                    <a:lnTo>
                      <a:pt x="505" y="0"/>
                    </a:lnTo>
                    <a:lnTo>
                      <a:pt x="525" y="1"/>
                    </a:lnTo>
                    <a:lnTo>
                      <a:pt x="544" y="4"/>
                    </a:lnTo>
                    <a:lnTo>
                      <a:pt x="564" y="8"/>
                    </a:lnTo>
                    <a:lnTo>
                      <a:pt x="581" y="15"/>
                    </a:lnTo>
                    <a:lnTo>
                      <a:pt x="593" y="21"/>
                    </a:lnTo>
                    <a:lnTo>
                      <a:pt x="602" y="29"/>
                    </a:lnTo>
                    <a:lnTo>
                      <a:pt x="611" y="36"/>
                    </a:lnTo>
                    <a:lnTo>
                      <a:pt x="618" y="47"/>
                    </a:lnTo>
                    <a:lnTo>
                      <a:pt x="623" y="57"/>
                    </a:lnTo>
                    <a:lnTo>
                      <a:pt x="628" y="68"/>
                    </a:lnTo>
                    <a:lnTo>
                      <a:pt x="631" y="80"/>
                    </a:lnTo>
                    <a:lnTo>
                      <a:pt x="633" y="93"/>
                    </a:lnTo>
                    <a:lnTo>
                      <a:pt x="636" y="118"/>
                    </a:lnTo>
                    <a:lnTo>
                      <a:pt x="637" y="145"/>
                    </a:lnTo>
                    <a:lnTo>
                      <a:pt x="636" y="171"/>
                    </a:lnTo>
                    <a:lnTo>
                      <a:pt x="633" y="196"/>
                    </a:lnTo>
                    <a:lnTo>
                      <a:pt x="632" y="220"/>
                    </a:lnTo>
                    <a:lnTo>
                      <a:pt x="631" y="240"/>
                    </a:lnTo>
                    <a:lnTo>
                      <a:pt x="629" y="246"/>
                    </a:lnTo>
                    <a:lnTo>
                      <a:pt x="628" y="251"/>
                    </a:lnTo>
                    <a:lnTo>
                      <a:pt x="626" y="255"/>
                    </a:lnTo>
                    <a:lnTo>
                      <a:pt x="623" y="259"/>
                    </a:lnTo>
                    <a:lnTo>
                      <a:pt x="619" y="261"/>
                    </a:lnTo>
                    <a:lnTo>
                      <a:pt x="615" y="263"/>
                    </a:lnTo>
                    <a:lnTo>
                      <a:pt x="610" y="264"/>
                    </a:lnTo>
                    <a:lnTo>
                      <a:pt x="606" y="265"/>
                    </a:lnTo>
                    <a:lnTo>
                      <a:pt x="601" y="264"/>
                    </a:lnTo>
                    <a:lnTo>
                      <a:pt x="597" y="263"/>
                    </a:lnTo>
                    <a:lnTo>
                      <a:pt x="593" y="261"/>
                    </a:lnTo>
                    <a:lnTo>
                      <a:pt x="589" y="259"/>
                    </a:lnTo>
                    <a:lnTo>
                      <a:pt x="585" y="255"/>
                    </a:lnTo>
                    <a:lnTo>
                      <a:pt x="582" y="251"/>
                    </a:lnTo>
                    <a:lnTo>
                      <a:pt x="581" y="246"/>
                    </a:lnTo>
                    <a:lnTo>
                      <a:pt x="581" y="240"/>
                    </a:lnTo>
                    <a:lnTo>
                      <a:pt x="581" y="220"/>
                    </a:lnTo>
                    <a:lnTo>
                      <a:pt x="584" y="196"/>
                    </a:lnTo>
                    <a:lnTo>
                      <a:pt x="585" y="172"/>
                    </a:lnTo>
                    <a:lnTo>
                      <a:pt x="586" y="148"/>
                    </a:lnTo>
                    <a:lnTo>
                      <a:pt x="585" y="124"/>
                    </a:lnTo>
                    <a:lnTo>
                      <a:pt x="584" y="114"/>
                    </a:lnTo>
                    <a:lnTo>
                      <a:pt x="582" y="103"/>
                    </a:lnTo>
                    <a:lnTo>
                      <a:pt x="580" y="93"/>
                    </a:lnTo>
                    <a:lnTo>
                      <a:pt x="576" y="84"/>
                    </a:lnTo>
                    <a:lnTo>
                      <a:pt x="571" y="76"/>
                    </a:lnTo>
                    <a:lnTo>
                      <a:pt x="564" y="68"/>
                    </a:lnTo>
                    <a:lnTo>
                      <a:pt x="556" y="63"/>
                    </a:lnTo>
                    <a:lnTo>
                      <a:pt x="547" y="57"/>
                    </a:lnTo>
                    <a:lnTo>
                      <a:pt x="537" y="55"/>
                    </a:lnTo>
                    <a:lnTo>
                      <a:pt x="523" y="52"/>
                    </a:lnTo>
                    <a:lnTo>
                      <a:pt x="504" y="52"/>
                    </a:lnTo>
                    <a:lnTo>
                      <a:pt x="491" y="52"/>
                    </a:lnTo>
                    <a:lnTo>
                      <a:pt x="478" y="53"/>
                    </a:lnTo>
                    <a:lnTo>
                      <a:pt x="465" y="55"/>
                    </a:lnTo>
                    <a:lnTo>
                      <a:pt x="452" y="57"/>
                    </a:lnTo>
                    <a:lnTo>
                      <a:pt x="425" y="65"/>
                    </a:lnTo>
                    <a:lnTo>
                      <a:pt x="401" y="77"/>
                    </a:lnTo>
                    <a:lnTo>
                      <a:pt x="391" y="82"/>
                    </a:lnTo>
                    <a:lnTo>
                      <a:pt x="382" y="89"/>
                    </a:lnTo>
                    <a:lnTo>
                      <a:pt x="373" y="95"/>
                    </a:lnTo>
                    <a:lnTo>
                      <a:pt x="365" y="103"/>
                    </a:lnTo>
                    <a:lnTo>
                      <a:pt x="351" y="120"/>
                    </a:lnTo>
                    <a:lnTo>
                      <a:pt x="336" y="137"/>
                    </a:lnTo>
                    <a:lnTo>
                      <a:pt x="321" y="157"/>
                    </a:lnTo>
                    <a:lnTo>
                      <a:pt x="274" y="212"/>
                    </a:lnTo>
                    <a:lnTo>
                      <a:pt x="225" y="265"/>
                    </a:lnTo>
                    <a:lnTo>
                      <a:pt x="168" y="328"/>
                    </a:lnTo>
                    <a:lnTo>
                      <a:pt x="147" y="353"/>
                    </a:lnTo>
                    <a:lnTo>
                      <a:pt x="127" y="380"/>
                    </a:lnTo>
                    <a:lnTo>
                      <a:pt x="109" y="408"/>
                    </a:lnTo>
                    <a:lnTo>
                      <a:pt x="91" y="435"/>
                    </a:lnTo>
                    <a:lnTo>
                      <a:pt x="70" y="468"/>
                    </a:lnTo>
                    <a:lnTo>
                      <a:pt x="47" y="501"/>
                    </a:lnTo>
                    <a:lnTo>
                      <a:pt x="43" y="505"/>
                    </a:lnTo>
                    <a:lnTo>
                      <a:pt x="38" y="509"/>
                    </a:lnTo>
                    <a:lnTo>
                      <a:pt x="33" y="511"/>
                    </a:lnTo>
                    <a:lnTo>
                      <a:pt x="26" y="511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29" name="任意多边形 128"/>
              <p:cNvSpPr/>
              <p:nvPr/>
            </p:nvSpPr>
            <p:spPr bwMode="auto">
              <a:xfrm>
                <a:off x="3448640" y="1205284"/>
                <a:ext cx="333375" cy="287337"/>
              </a:xfrm>
              <a:custGeom>
                <a:avLst/>
                <a:gdLst/>
                <a:ahLst/>
                <a:cxnLst/>
                <a:rect l="0" t="0" r="0" b="0"/>
                <a:pathLst>
                  <a:path w="632" h="545">
                    <a:moveTo>
                      <a:pt x="459" y="545"/>
                    </a:moveTo>
                    <a:lnTo>
                      <a:pt x="459" y="545"/>
                    </a:lnTo>
                    <a:lnTo>
                      <a:pt x="440" y="545"/>
                    </a:lnTo>
                    <a:lnTo>
                      <a:pt x="420" y="541"/>
                    </a:lnTo>
                    <a:lnTo>
                      <a:pt x="402" y="536"/>
                    </a:lnTo>
                    <a:lnTo>
                      <a:pt x="384" y="528"/>
                    </a:lnTo>
                    <a:lnTo>
                      <a:pt x="365" y="518"/>
                    </a:lnTo>
                    <a:lnTo>
                      <a:pt x="350" y="506"/>
                    </a:lnTo>
                    <a:lnTo>
                      <a:pt x="334" y="492"/>
                    </a:lnTo>
                    <a:lnTo>
                      <a:pt x="318" y="476"/>
                    </a:lnTo>
                    <a:lnTo>
                      <a:pt x="303" y="456"/>
                    </a:lnTo>
                    <a:lnTo>
                      <a:pt x="288" y="435"/>
                    </a:lnTo>
                    <a:lnTo>
                      <a:pt x="259" y="396"/>
                    </a:lnTo>
                    <a:lnTo>
                      <a:pt x="234" y="362"/>
                    </a:lnTo>
                    <a:lnTo>
                      <a:pt x="220" y="341"/>
                    </a:lnTo>
                    <a:lnTo>
                      <a:pt x="200" y="314"/>
                    </a:lnTo>
                    <a:lnTo>
                      <a:pt x="190" y="301"/>
                    </a:lnTo>
                    <a:lnTo>
                      <a:pt x="180" y="289"/>
                    </a:lnTo>
                    <a:lnTo>
                      <a:pt x="168" y="277"/>
                    </a:lnTo>
                    <a:lnTo>
                      <a:pt x="160" y="267"/>
                    </a:lnTo>
                    <a:lnTo>
                      <a:pt x="155" y="259"/>
                    </a:lnTo>
                    <a:lnTo>
                      <a:pt x="149" y="248"/>
                    </a:lnTo>
                    <a:lnTo>
                      <a:pt x="143" y="237"/>
                    </a:lnTo>
                    <a:lnTo>
                      <a:pt x="127" y="218"/>
                    </a:lnTo>
                    <a:lnTo>
                      <a:pt x="113" y="197"/>
                    </a:lnTo>
                    <a:lnTo>
                      <a:pt x="91" y="169"/>
                    </a:lnTo>
                    <a:lnTo>
                      <a:pt x="68" y="141"/>
                    </a:lnTo>
                    <a:lnTo>
                      <a:pt x="63" y="135"/>
                    </a:lnTo>
                    <a:lnTo>
                      <a:pt x="51" y="122"/>
                    </a:lnTo>
                    <a:lnTo>
                      <a:pt x="50" y="120"/>
                    </a:lnTo>
                    <a:lnTo>
                      <a:pt x="33" y="99"/>
                    </a:lnTo>
                    <a:lnTo>
                      <a:pt x="25" y="89"/>
                    </a:lnTo>
                    <a:lnTo>
                      <a:pt x="19" y="77"/>
                    </a:lnTo>
                    <a:lnTo>
                      <a:pt x="12" y="65"/>
                    </a:lnTo>
                    <a:lnTo>
                      <a:pt x="7" y="54"/>
                    </a:lnTo>
                    <a:lnTo>
                      <a:pt x="3" y="3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7" y="6"/>
                    </a:lnTo>
                    <a:lnTo>
                      <a:pt x="11" y="4"/>
                    </a:lnTo>
                    <a:lnTo>
                      <a:pt x="15" y="1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33" y="1"/>
                    </a:lnTo>
                    <a:lnTo>
                      <a:pt x="38" y="3"/>
                    </a:lnTo>
                    <a:lnTo>
                      <a:pt x="42" y="5"/>
                    </a:lnTo>
                    <a:lnTo>
                      <a:pt x="45" y="9"/>
                    </a:lnTo>
                    <a:lnTo>
                      <a:pt x="47" y="13"/>
                    </a:lnTo>
                    <a:lnTo>
                      <a:pt x="50" y="18"/>
                    </a:lnTo>
                    <a:lnTo>
                      <a:pt x="51" y="23"/>
                    </a:lnTo>
                    <a:lnTo>
                      <a:pt x="53" y="34"/>
                    </a:lnTo>
                    <a:lnTo>
                      <a:pt x="57" y="46"/>
                    </a:lnTo>
                    <a:lnTo>
                      <a:pt x="62" y="56"/>
                    </a:lnTo>
                    <a:lnTo>
                      <a:pt x="68" y="67"/>
                    </a:lnTo>
                    <a:lnTo>
                      <a:pt x="85" y="86"/>
                    </a:lnTo>
                    <a:lnTo>
                      <a:pt x="102" y="105"/>
                    </a:lnTo>
                    <a:lnTo>
                      <a:pt x="114" y="118"/>
                    </a:lnTo>
                    <a:lnTo>
                      <a:pt x="131" y="137"/>
                    </a:lnTo>
                    <a:lnTo>
                      <a:pt x="146" y="158"/>
                    </a:lnTo>
                    <a:lnTo>
                      <a:pt x="161" y="180"/>
                    </a:lnTo>
                    <a:lnTo>
                      <a:pt x="170" y="191"/>
                    </a:lnTo>
                    <a:lnTo>
                      <a:pt x="180" y="201"/>
                    </a:lnTo>
                    <a:lnTo>
                      <a:pt x="186" y="209"/>
                    </a:lnTo>
                    <a:lnTo>
                      <a:pt x="193" y="218"/>
                    </a:lnTo>
                    <a:lnTo>
                      <a:pt x="206" y="237"/>
                    </a:lnTo>
                    <a:lnTo>
                      <a:pt x="217" y="254"/>
                    </a:lnTo>
                    <a:lnTo>
                      <a:pt x="224" y="263"/>
                    </a:lnTo>
                    <a:lnTo>
                      <a:pt x="231" y="271"/>
                    </a:lnTo>
                    <a:lnTo>
                      <a:pt x="245" y="285"/>
                    </a:lnTo>
                    <a:lnTo>
                      <a:pt x="257" y="301"/>
                    </a:lnTo>
                    <a:lnTo>
                      <a:pt x="280" y="335"/>
                    </a:lnTo>
                    <a:lnTo>
                      <a:pt x="293" y="357"/>
                    </a:lnTo>
                    <a:lnTo>
                      <a:pt x="309" y="378"/>
                    </a:lnTo>
                    <a:lnTo>
                      <a:pt x="316" y="388"/>
                    </a:lnTo>
                    <a:lnTo>
                      <a:pt x="323" y="401"/>
                    </a:lnTo>
                    <a:lnTo>
                      <a:pt x="331" y="417"/>
                    </a:lnTo>
                    <a:lnTo>
                      <a:pt x="338" y="424"/>
                    </a:lnTo>
                    <a:lnTo>
                      <a:pt x="344" y="431"/>
                    </a:lnTo>
                    <a:lnTo>
                      <a:pt x="359" y="446"/>
                    </a:lnTo>
                    <a:lnTo>
                      <a:pt x="372" y="460"/>
                    </a:lnTo>
                    <a:lnTo>
                      <a:pt x="381" y="469"/>
                    </a:lnTo>
                    <a:lnTo>
                      <a:pt x="390" y="476"/>
                    </a:lnTo>
                    <a:lnTo>
                      <a:pt x="399" y="482"/>
                    </a:lnTo>
                    <a:lnTo>
                      <a:pt x="410" y="488"/>
                    </a:lnTo>
                    <a:lnTo>
                      <a:pt x="420" y="492"/>
                    </a:lnTo>
                    <a:lnTo>
                      <a:pt x="432" y="494"/>
                    </a:lnTo>
                    <a:lnTo>
                      <a:pt x="444" y="497"/>
                    </a:lnTo>
                    <a:lnTo>
                      <a:pt x="456" y="497"/>
                    </a:lnTo>
                    <a:lnTo>
                      <a:pt x="471" y="496"/>
                    </a:lnTo>
                    <a:lnTo>
                      <a:pt x="487" y="493"/>
                    </a:lnTo>
                    <a:lnTo>
                      <a:pt x="501" y="486"/>
                    </a:lnTo>
                    <a:lnTo>
                      <a:pt x="516" y="480"/>
                    </a:lnTo>
                    <a:lnTo>
                      <a:pt x="526" y="473"/>
                    </a:lnTo>
                    <a:lnTo>
                      <a:pt x="537" y="467"/>
                    </a:lnTo>
                    <a:lnTo>
                      <a:pt x="547" y="459"/>
                    </a:lnTo>
                    <a:lnTo>
                      <a:pt x="556" y="450"/>
                    </a:lnTo>
                    <a:lnTo>
                      <a:pt x="565" y="438"/>
                    </a:lnTo>
                    <a:lnTo>
                      <a:pt x="568" y="433"/>
                    </a:lnTo>
                    <a:lnTo>
                      <a:pt x="571" y="424"/>
                    </a:lnTo>
                    <a:lnTo>
                      <a:pt x="575" y="407"/>
                    </a:lnTo>
                    <a:lnTo>
                      <a:pt x="577" y="396"/>
                    </a:lnTo>
                    <a:lnTo>
                      <a:pt x="580" y="384"/>
                    </a:lnTo>
                    <a:lnTo>
                      <a:pt x="581" y="371"/>
                    </a:lnTo>
                    <a:lnTo>
                      <a:pt x="584" y="344"/>
                    </a:lnTo>
                    <a:lnTo>
                      <a:pt x="582" y="318"/>
                    </a:lnTo>
                    <a:lnTo>
                      <a:pt x="581" y="290"/>
                    </a:lnTo>
                    <a:lnTo>
                      <a:pt x="580" y="250"/>
                    </a:lnTo>
                    <a:lnTo>
                      <a:pt x="581" y="244"/>
                    </a:lnTo>
                    <a:lnTo>
                      <a:pt x="582" y="241"/>
                    </a:lnTo>
                    <a:lnTo>
                      <a:pt x="584" y="237"/>
                    </a:lnTo>
                    <a:lnTo>
                      <a:pt x="588" y="233"/>
                    </a:lnTo>
                    <a:lnTo>
                      <a:pt x="590" y="229"/>
                    </a:lnTo>
                    <a:lnTo>
                      <a:pt x="596" y="227"/>
                    </a:lnTo>
                    <a:lnTo>
                      <a:pt x="601" y="226"/>
                    </a:lnTo>
                    <a:lnTo>
                      <a:pt x="605" y="225"/>
                    </a:lnTo>
                    <a:lnTo>
                      <a:pt x="610" y="225"/>
                    </a:lnTo>
                    <a:lnTo>
                      <a:pt x="614" y="226"/>
                    </a:lnTo>
                    <a:lnTo>
                      <a:pt x="619" y="229"/>
                    </a:lnTo>
                    <a:lnTo>
                      <a:pt x="623" y="231"/>
                    </a:lnTo>
                    <a:lnTo>
                      <a:pt x="626" y="235"/>
                    </a:lnTo>
                    <a:lnTo>
                      <a:pt x="628" y="239"/>
                    </a:lnTo>
                    <a:lnTo>
                      <a:pt x="630" y="244"/>
                    </a:lnTo>
                    <a:lnTo>
                      <a:pt x="631" y="250"/>
                    </a:lnTo>
                    <a:lnTo>
                      <a:pt x="631" y="285"/>
                    </a:lnTo>
                    <a:lnTo>
                      <a:pt x="632" y="315"/>
                    </a:lnTo>
                    <a:lnTo>
                      <a:pt x="632" y="346"/>
                    </a:lnTo>
                    <a:lnTo>
                      <a:pt x="631" y="378"/>
                    </a:lnTo>
                    <a:lnTo>
                      <a:pt x="628" y="392"/>
                    </a:lnTo>
                    <a:lnTo>
                      <a:pt x="626" y="408"/>
                    </a:lnTo>
                    <a:lnTo>
                      <a:pt x="623" y="424"/>
                    </a:lnTo>
                    <a:lnTo>
                      <a:pt x="619" y="438"/>
                    </a:lnTo>
                    <a:lnTo>
                      <a:pt x="614" y="451"/>
                    </a:lnTo>
                    <a:lnTo>
                      <a:pt x="607" y="464"/>
                    </a:lnTo>
                    <a:lnTo>
                      <a:pt x="599" y="477"/>
                    </a:lnTo>
                    <a:lnTo>
                      <a:pt x="590" y="489"/>
                    </a:lnTo>
                    <a:lnTo>
                      <a:pt x="579" y="499"/>
                    </a:lnTo>
                    <a:lnTo>
                      <a:pt x="567" y="510"/>
                    </a:lnTo>
                    <a:lnTo>
                      <a:pt x="554" y="518"/>
                    </a:lnTo>
                    <a:lnTo>
                      <a:pt x="541" y="526"/>
                    </a:lnTo>
                    <a:lnTo>
                      <a:pt x="527" y="532"/>
                    </a:lnTo>
                    <a:lnTo>
                      <a:pt x="514" y="536"/>
                    </a:lnTo>
                    <a:lnTo>
                      <a:pt x="500" y="540"/>
                    </a:lnTo>
                    <a:lnTo>
                      <a:pt x="487" y="544"/>
                    </a:lnTo>
                    <a:lnTo>
                      <a:pt x="473" y="545"/>
                    </a:lnTo>
                    <a:lnTo>
                      <a:pt x="459" y="545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</p:grpSp>
        <p:sp>
          <p:nvSpPr>
            <p:cNvPr id="130" name="矩形 129"/>
            <p:cNvSpPr/>
            <p:nvPr/>
          </p:nvSpPr>
          <p:spPr>
            <a:xfrm>
              <a:off x="3587724" y="5721409"/>
              <a:ext cx="2297473" cy="507831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mtClean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从</a:t>
              </a:r>
              <a:r>
                <a:rPr lang="zh-CN" altLang="en-US">
                  <a:solidFill>
                    <a:srgbClr val="FE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不同</a:t>
              </a:r>
              <a:r>
                <a:rPr lang="zh-CN" altLang="en-US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方面</a:t>
              </a:r>
              <a:r>
                <a:rPr lang="zh-CN" altLang="en-US" smtClean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提问</a:t>
              </a: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10140" y="5291392"/>
            <a:ext cx="2297473" cy="1167013"/>
            <a:chOff x="8110140" y="5291392"/>
            <a:chExt cx="2297473" cy="1167013"/>
          </a:xfrm>
        </p:grpSpPr>
        <p:sp>
          <p:nvSpPr>
            <p:cNvPr id="155" name="矩形 154"/>
            <p:cNvSpPr/>
            <p:nvPr/>
          </p:nvSpPr>
          <p:spPr>
            <a:xfrm>
              <a:off x="8110140" y="5701275"/>
              <a:ext cx="2297473" cy="75713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mtClean="0">
                  <a:solidFill>
                    <a:srgbClr val="FE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围绕</a:t>
              </a:r>
              <a:r>
                <a:rPr lang="zh-CN" altLang="en-US">
                  <a:solidFill>
                    <a:srgbClr val="FE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一个话题</a:t>
              </a:r>
              <a:endParaRPr lang="zh-CN" altLang="en-US">
                <a:solidFill>
                  <a:srgbClr val="FE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>
                  <a:solidFill>
                    <a:srgbClr val="FE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提出多个</a:t>
              </a:r>
              <a:r>
                <a:rPr lang="zh-CN" altLang="en-US" smtClean="0">
                  <a:solidFill>
                    <a:srgbClr val="FE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问题</a:t>
              </a:r>
              <a:endParaRPr lang="zh-CN" altLang="en-US">
                <a:solidFill>
                  <a:srgbClr val="FE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 rot="5400000" flipH="1">
              <a:off x="9076797" y="5329141"/>
              <a:ext cx="366738" cy="291240"/>
              <a:chOff x="3448640" y="954459"/>
              <a:chExt cx="809625" cy="538162"/>
            </a:xfrm>
          </p:grpSpPr>
          <p:sp>
            <p:nvSpPr>
              <p:cNvPr id="132" name="任意多边形 131"/>
              <p:cNvSpPr/>
              <p:nvPr/>
            </p:nvSpPr>
            <p:spPr bwMode="auto">
              <a:xfrm>
                <a:off x="3499440" y="1217984"/>
                <a:ext cx="28575" cy="53975"/>
              </a:xfrm>
              <a:custGeom>
                <a:avLst/>
                <a:gdLst/>
                <a:ahLst/>
                <a:cxnLst/>
                <a:rect l="0" t="0" r="0" b="0"/>
                <a:pathLst>
                  <a:path w="54" h="102">
                    <a:moveTo>
                      <a:pt x="42" y="6"/>
                    </a:moveTo>
                    <a:lnTo>
                      <a:pt x="42" y="6"/>
                    </a:lnTo>
                    <a:lnTo>
                      <a:pt x="40" y="17"/>
                    </a:lnTo>
                    <a:lnTo>
                      <a:pt x="36" y="27"/>
                    </a:lnTo>
                    <a:lnTo>
                      <a:pt x="29" y="36"/>
                    </a:lnTo>
                    <a:lnTo>
                      <a:pt x="23" y="46"/>
                    </a:lnTo>
                    <a:lnTo>
                      <a:pt x="16" y="57"/>
                    </a:lnTo>
                    <a:lnTo>
                      <a:pt x="10" y="69"/>
                    </a:lnTo>
                    <a:lnTo>
                      <a:pt x="4" y="82"/>
                    </a:lnTo>
                    <a:lnTo>
                      <a:pt x="0" y="95"/>
                    </a:lnTo>
                    <a:lnTo>
                      <a:pt x="0" y="98"/>
                    </a:lnTo>
                    <a:lnTo>
                      <a:pt x="2" y="100"/>
                    </a:lnTo>
                    <a:lnTo>
                      <a:pt x="4" y="102"/>
                    </a:lnTo>
                    <a:lnTo>
                      <a:pt x="10" y="102"/>
                    </a:lnTo>
                    <a:lnTo>
                      <a:pt x="11" y="100"/>
                    </a:lnTo>
                    <a:lnTo>
                      <a:pt x="12" y="99"/>
                    </a:lnTo>
                    <a:lnTo>
                      <a:pt x="16" y="83"/>
                    </a:lnTo>
                    <a:lnTo>
                      <a:pt x="23" y="70"/>
                    </a:lnTo>
                    <a:lnTo>
                      <a:pt x="29" y="56"/>
                    </a:lnTo>
                    <a:lnTo>
                      <a:pt x="38" y="43"/>
                    </a:lnTo>
                    <a:lnTo>
                      <a:pt x="44" y="35"/>
                    </a:lnTo>
                    <a:lnTo>
                      <a:pt x="49" y="26"/>
                    </a:lnTo>
                    <a:lnTo>
                      <a:pt x="51" y="15"/>
                    </a:lnTo>
                    <a:lnTo>
                      <a:pt x="54" y="6"/>
                    </a:lnTo>
                    <a:lnTo>
                      <a:pt x="54" y="4"/>
                    </a:lnTo>
                    <a:lnTo>
                      <a:pt x="53" y="1"/>
                    </a:lnTo>
                    <a:lnTo>
                      <a:pt x="50" y="1"/>
                    </a:lnTo>
                    <a:lnTo>
                      <a:pt x="49" y="0"/>
                    </a:lnTo>
                    <a:lnTo>
                      <a:pt x="45" y="1"/>
                    </a:lnTo>
                    <a:lnTo>
                      <a:pt x="44" y="4"/>
                    </a:lnTo>
                    <a:lnTo>
                      <a:pt x="42" y="6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33" name="任意多边形 132"/>
              <p:cNvSpPr/>
              <p:nvPr/>
            </p:nvSpPr>
            <p:spPr bwMode="auto">
              <a:xfrm>
                <a:off x="3539128" y="1262434"/>
                <a:ext cx="30162" cy="60325"/>
              </a:xfrm>
              <a:custGeom>
                <a:avLst/>
                <a:gdLst/>
                <a:ahLst/>
                <a:cxnLst/>
                <a:rect l="0" t="0" r="0" b="0"/>
                <a:pathLst>
                  <a:path w="57" h="114">
                    <a:moveTo>
                      <a:pt x="46" y="2"/>
                    </a:moveTo>
                    <a:lnTo>
                      <a:pt x="46" y="2"/>
                    </a:lnTo>
                    <a:lnTo>
                      <a:pt x="43" y="17"/>
                    </a:lnTo>
                    <a:lnTo>
                      <a:pt x="38" y="29"/>
                    </a:lnTo>
                    <a:lnTo>
                      <a:pt x="26" y="55"/>
                    </a:lnTo>
                    <a:lnTo>
                      <a:pt x="2" y="104"/>
                    </a:lnTo>
                    <a:lnTo>
                      <a:pt x="0" y="107"/>
                    </a:lnTo>
                    <a:lnTo>
                      <a:pt x="2" y="108"/>
                    </a:lnTo>
                    <a:lnTo>
                      <a:pt x="4" y="112"/>
                    </a:lnTo>
                    <a:lnTo>
                      <a:pt x="8" y="114"/>
                    </a:lnTo>
                    <a:lnTo>
                      <a:pt x="9" y="112"/>
                    </a:lnTo>
                    <a:lnTo>
                      <a:pt x="11" y="110"/>
                    </a:lnTo>
                    <a:lnTo>
                      <a:pt x="37" y="59"/>
                    </a:lnTo>
                    <a:lnTo>
                      <a:pt x="49" y="32"/>
                    </a:lnTo>
                    <a:lnTo>
                      <a:pt x="54" y="19"/>
                    </a:lnTo>
                    <a:lnTo>
                      <a:pt x="58" y="6"/>
                    </a:lnTo>
                    <a:lnTo>
                      <a:pt x="58" y="4"/>
                    </a:lnTo>
                    <a:lnTo>
                      <a:pt x="57" y="1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7" y="1"/>
                    </a:lnTo>
                    <a:lnTo>
                      <a:pt x="46" y="2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34" name="任意多边形 133"/>
              <p:cNvSpPr/>
              <p:nvPr/>
            </p:nvSpPr>
            <p:spPr bwMode="auto">
              <a:xfrm>
                <a:off x="3570878" y="1313234"/>
                <a:ext cx="31750" cy="46037"/>
              </a:xfrm>
              <a:custGeom>
                <a:avLst/>
                <a:gdLst/>
                <a:ahLst/>
                <a:cxnLst/>
                <a:rect l="0" t="0" r="0" b="0"/>
                <a:pathLst>
                  <a:path w="60" h="88">
                    <a:moveTo>
                      <a:pt x="51" y="1"/>
                    </a:moveTo>
                    <a:lnTo>
                      <a:pt x="51" y="1"/>
                    </a:lnTo>
                    <a:lnTo>
                      <a:pt x="35" y="20"/>
                    </a:lnTo>
                    <a:lnTo>
                      <a:pt x="22" y="38"/>
                    </a:lnTo>
                    <a:lnTo>
                      <a:pt x="10" y="57"/>
                    </a:lnTo>
                    <a:lnTo>
                      <a:pt x="0" y="78"/>
                    </a:lnTo>
                    <a:lnTo>
                      <a:pt x="0" y="81"/>
                    </a:lnTo>
                    <a:lnTo>
                      <a:pt x="0" y="84"/>
                    </a:lnTo>
                    <a:lnTo>
                      <a:pt x="4" y="86"/>
                    </a:lnTo>
                    <a:lnTo>
                      <a:pt x="5" y="88"/>
                    </a:lnTo>
                    <a:lnTo>
                      <a:pt x="8" y="88"/>
                    </a:lnTo>
                    <a:lnTo>
                      <a:pt x="9" y="86"/>
                    </a:lnTo>
                    <a:lnTo>
                      <a:pt x="10" y="85"/>
                    </a:lnTo>
                    <a:lnTo>
                      <a:pt x="19" y="64"/>
                    </a:lnTo>
                    <a:lnTo>
                      <a:pt x="31" y="44"/>
                    </a:lnTo>
                    <a:lnTo>
                      <a:pt x="44" y="26"/>
                    </a:lnTo>
                    <a:lnTo>
                      <a:pt x="59" y="9"/>
                    </a:lnTo>
                    <a:lnTo>
                      <a:pt x="60" y="8"/>
                    </a:lnTo>
                    <a:lnTo>
                      <a:pt x="60" y="5"/>
                    </a:lnTo>
                    <a:lnTo>
                      <a:pt x="59" y="1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1" y="1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35" name="任意多边形 134"/>
              <p:cNvSpPr/>
              <p:nvPr/>
            </p:nvSpPr>
            <p:spPr bwMode="auto">
              <a:xfrm>
                <a:off x="3602628" y="1360859"/>
                <a:ext cx="36512" cy="49212"/>
              </a:xfrm>
              <a:custGeom>
                <a:avLst/>
                <a:gdLst/>
                <a:ahLst/>
                <a:cxnLst/>
                <a:rect l="0" t="0" r="0" b="0"/>
                <a:pathLst>
                  <a:path w="69" h="95">
                    <a:moveTo>
                      <a:pt x="59" y="2"/>
                    </a:moveTo>
                    <a:lnTo>
                      <a:pt x="59" y="2"/>
                    </a:lnTo>
                    <a:lnTo>
                      <a:pt x="50" y="11"/>
                    </a:lnTo>
                    <a:lnTo>
                      <a:pt x="42" y="21"/>
                    </a:lnTo>
                    <a:lnTo>
                      <a:pt x="28" y="42"/>
                    </a:lnTo>
                    <a:lnTo>
                      <a:pt x="16" y="65"/>
                    </a:lnTo>
                    <a:lnTo>
                      <a:pt x="1" y="87"/>
                    </a:lnTo>
                    <a:lnTo>
                      <a:pt x="0" y="89"/>
                    </a:lnTo>
                    <a:lnTo>
                      <a:pt x="0" y="91"/>
                    </a:lnTo>
                    <a:lnTo>
                      <a:pt x="1" y="93"/>
                    </a:lnTo>
                    <a:lnTo>
                      <a:pt x="3" y="95"/>
                    </a:lnTo>
                    <a:lnTo>
                      <a:pt x="8" y="95"/>
                    </a:lnTo>
                    <a:lnTo>
                      <a:pt x="9" y="95"/>
                    </a:lnTo>
                    <a:lnTo>
                      <a:pt x="12" y="92"/>
                    </a:lnTo>
                    <a:lnTo>
                      <a:pt x="25" y="71"/>
                    </a:lnTo>
                    <a:lnTo>
                      <a:pt x="37" y="49"/>
                    </a:lnTo>
                    <a:lnTo>
                      <a:pt x="51" y="29"/>
                    </a:lnTo>
                    <a:lnTo>
                      <a:pt x="59" y="19"/>
                    </a:lnTo>
                    <a:lnTo>
                      <a:pt x="68" y="10"/>
                    </a:lnTo>
                    <a:lnTo>
                      <a:pt x="69" y="8"/>
                    </a:lnTo>
                    <a:lnTo>
                      <a:pt x="69" y="6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2" y="0"/>
                    </a:lnTo>
                    <a:lnTo>
                      <a:pt x="59" y="2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36" name="任意多边形 135"/>
              <p:cNvSpPr/>
              <p:nvPr/>
            </p:nvSpPr>
            <p:spPr bwMode="auto">
              <a:xfrm>
                <a:off x="3640728" y="1402134"/>
                <a:ext cx="25400" cy="50800"/>
              </a:xfrm>
              <a:custGeom>
                <a:avLst/>
                <a:gdLst/>
                <a:ahLst/>
                <a:cxnLst/>
                <a:rect l="0" t="0" r="0" b="0"/>
                <a:pathLst>
                  <a:path w="50" h="96">
                    <a:moveTo>
                      <a:pt x="40" y="2"/>
                    </a:moveTo>
                    <a:lnTo>
                      <a:pt x="40" y="2"/>
                    </a:lnTo>
                    <a:lnTo>
                      <a:pt x="30" y="12"/>
                    </a:lnTo>
                    <a:lnTo>
                      <a:pt x="24" y="24"/>
                    </a:lnTo>
                    <a:lnTo>
                      <a:pt x="17" y="34"/>
                    </a:lnTo>
                    <a:lnTo>
                      <a:pt x="12" y="47"/>
                    </a:lnTo>
                    <a:lnTo>
                      <a:pt x="4" y="68"/>
                    </a:lnTo>
                    <a:lnTo>
                      <a:pt x="2" y="79"/>
                    </a:lnTo>
                    <a:lnTo>
                      <a:pt x="0" y="89"/>
                    </a:lnTo>
                    <a:lnTo>
                      <a:pt x="0" y="92"/>
                    </a:lnTo>
                    <a:lnTo>
                      <a:pt x="2" y="94"/>
                    </a:lnTo>
                    <a:lnTo>
                      <a:pt x="6" y="96"/>
                    </a:lnTo>
                    <a:lnTo>
                      <a:pt x="9" y="94"/>
                    </a:lnTo>
                    <a:lnTo>
                      <a:pt x="11" y="92"/>
                    </a:lnTo>
                    <a:lnTo>
                      <a:pt x="12" y="89"/>
                    </a:lnTo>
                    <a:lnTo>
                      <a:pt x="13" y="79"/>
                    </a:lnTo>
                    <a:lnTo>
                      <a:pt x="16" y="68"/>
                    </a:lnTo>
                    <a:lnTo>
                      <a:pt x="24" y="49"/>
                    </a:lnTo>
                    <a:lnTo>
                      <a:pt x="29" y="37"/>
                    </a:lnTo>
                    <a:lnTo>
                      <a:pt x="34" y="28"/>
                    </a:lnTo>
                    <a:lnTo>
                      <a:pt x="41" y="19"/>
                    </a:lnTo>
                    <a:lnTo>
                      <a:pt x="47" y="9"/>
                    </a:lnTo>
                    <a:lnTo>
                      <a:pt x="49" y="8"/>
                    </a:lnTo>
                    <a:lnTo>
                      <a:pt x="50" y="6"/>
                    </a:lnTo>
                    <a:lnTo>
                      <a:pt x="47" y="2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2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37" name="任意多边形 136"/>
              <p:cNvSpPr/>
              <p:nvPr/>
            </p:nvSpPr>
            <p:spPr bwMode="auto">
              <a:xfrm>
                <a:off x="3678828" y="1416422"/>
                <a:ext cx="26987" cy="57150"/>
              </a:xfrm>
              <a:custGeom>
                <a:avLst/>
                <a:gdLst/>
                <a:ahLst/>
                <a:cxnLst/>
                <a:rect l="0" t="0" r="0" b="0"/>
                <a:pathLst>
                  <a:path w="54" h="108">
                    <a:moveTo>
                      <a:pt x="42" y="5"/>
                    </a:moveTo>
                    <a:lnTo>
                      <a:pt x="42" y="5"/>
                    </a:lnTo>
                    <a:lnTo>
                      <a:pt x="41" y="12"/>
                    </a:lnTo>
                    <a:lnTo>
                      <a:pt x="39" y="17"/>
                    </a:lnTo>
                    <a:lnTo>
                      <a:pt x="34" y="29"/>
                    </a:lnTo>
                    <a:lnTo>
                      <a:pt x="28" y="40"/>
                    </a:lnTo>
                    <a:lnTo>
                      <a:pt x="20" y="51"/>
                    </a:lnTo>
                    <a:lnTo>
                      <a:pt x="13" y="63"/>
                    </a:lnTo>
                    <a:lnTo>
                      <a:pt x="8" y="76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2" y="107"/>
                    </a:lnTo>
                    <a:lnTo>
                      <a:pt x="4" y="108"/>
                    </a:lnTo>
                    <a:lnTo>
                      <a:pt x="9" y="108"/>
                    </a:lnTo>
                    <a:lnTo>
                      <a:pt x="11" y="107"/>
                    </a:lnTo>
                    <a:lnTo>
                      <a:pt x="12" y="106"/>
                    </a:lnTo>
                    <a:lnTo>
                      <a:pt x="16" y="90"/>
                    </a:lnTo>
                    <a:lnTo>
                      <a:pt x="22" y="74"/>
                    </a:lnTo>
                    <a:lnTo>
                      <a:pt x="29" y="60"/>
                    </a:lnTo>
                    <a:lnTo>
                      <a:pt x="37" y="46"/>
                    </a:lnTo>
                    <a:lnTo>
                      <a:pt x="43" y="36"/>
                    </a:lnTo>
                    <a:lnTo>
                      <a:pt x="49" y="26"/>
                    </a:lnTo>
                    <a:lnTo>
                      <a:pt x="51" y="15"/>
                    </a:lnTo>
                    <a:lnTo>
                      <a:pt x="54" y="5"/>
                    </a:lnTo>
                    <a:lnTo>
                      <a:pt x="54" y="2"/>
                    </a:lnTo>
                    <a:lnTo>
                      <a:pt x="53" y="1"/>
                    </a:lnTo>
                    <a:lnTo>
                      <a:pt x="50" y="0"/>
                    </a:lnTo>
                    <a:lnTo>
                      <a:pt x="49" y="0"/>
                    </a:lnTo>
                    <a:lnTo>
                      <a:pt x="45" y="1"/>
                    </a:lnTo>
                    <a:lnTo>
                      <a:pt x="43" y="2"/>
                    </a:lnTo>
                    <a:lnTo>
                      <a:pt x="42" y="5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38" name="任意多边形 137"/>
              <p:cNvSpPr/>
              <p:nvPr/>
            </p:nvSpPr>
            <p:spPr bwMode="auto">
              <a:xfrm>
                <a:off x="3718515" y="1424359"/>
                <a:ext cx="17462" cy="38100"/>
              </a:xfrm>
              <a:custGeom>
                <a:avLst/>
                <a:gdLst/>
                <a:ahLst/>
                <a:cxnLst/>
                <a:rect l="0" t="0" r="0" b="0"/>
                <a:pathLst>
                  <a:path w="34" h="72">
                    <a:moveTo>
                      <a:pt x="24" y="5"/>
                    </a:moveTo>
                    <a:lnTo>
                      <a:pt x="24" y="5"/>
                    </a:lnTo>
                    <a:lnTo>
                      <a:pt x="22" y="13"/>
                    </a:lnTo>
                    <a:lnTo>
                      <a:pt x="21" y="21"/>
                    </a:lnTo>
                    <a:lnTo>
                      <a:pt x="16" y="35"/>
                    </a:lnTo>
                    <a:lnTo>
                      <a:pt x="9" y="50"/>
                    </a:lnTo>
                    <a:lnTo>
                      <a:pt x="1" y="64"/>
                    </a:lnTo>
                    <a:lnTo>
                      <a:pt x="0" y="65"/>
                    </a:lnTo>
                    <a:lnTo>
                      <a:pt x="0" y="68"/>
                    </a:lnTo>
                    <a:lnTo>
                      <a:pt x="3" y="71"/>
                    </a:lnTo>
                    <a:lnTo>
                      <a:pt x="8" y="72"/>
                    </a:lnTo>
                    <a:lnTo>
                      <a:pt x="9" y="71"/>
                    </a:lnTo>
                    <a:lnTo>
                      <a:pt x="11" y="69"/>
                    </a:lnTo>
                    <a:lnTo>
                      <a:pt x="20" y="55"/>
                    </a:lnTo>
                    <a:lnTo>
                      <a:pt x="28" y="39"/>
                    </a:lnTo>
                    <a:lnTo>
                      <a:pt x="33" y="22"/>
                    </a:lnTo>
                    <a:lnTo>
                      <a:pt x="34" y="14"/>
                    </a:lnTo>
                    <a:lnTo>
                      <a:pt x="34" y="5"/>
                    </a:lnTo>
                    <a:lnTo>
                      <a:pt x="34" y="3"/>
                    </a:lnTo>
                    <a:lnTo>
                      <a:pt x="33" y="1"/>
                    </a:lnTo>
                    <a:lnTo>
                      <a:pt x="29" y="0"/>
                    </a:lnTo>
                    <a:lnTo>
                      <a:pt x="25" y="1"/>
                    </a:lnTo>
                    <a:lnTo>
                      <a:pt x="24" y="3"/>
                    </a:lnTo>
                    <a:lnTo>
                      <a:pt x="24" y="5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39" name="任意多边形 138"/>
              <p:cNvSpPr/>
              <p:nvPr/>
            </p:nvSpPr>
            <p:spPr bwMode="auto">
              <a:xfrm>
                <a:off x="3774078" y="1281484"/>
                <a:ext cx="25400" cy="50800"/>
              </a:xfrm>
              <a:custGeom>
                <a:avLst/>
                <a:gdLst/>
                <a:ahLst/>
                <a:cxnLst/>
                <a:rect l="0" t="0" r="0" b="0"/>
                <a:pathLst>
                  <a:path w="50" h="100">
                    <a:moveTo>
                      <a:pt x="38" y="6"/>
                    </a:moveTo>
                    <a:lnTo>
                      <a:pt x="38" y="6"/>
                    </a:lnTo>
                    <a:lnTo>
                      <a:pt x="37" y="11"/>
                    </a:lnTo>
                    <a:lnTo>
                      <a:pt x="34" y="15"/>
                    </a:lnTo>
                    <a:lnTo>
                      <a:pt x="31" y="19"/>
                    </a:lnTo>
                    <a:lnTo>
                      <a:pt x="28" y="23"/>
                    </a:lnTo>
                    <a:lnTo>
                      <a:pt x="20" y="34"/>
                    </a:lnTo>
                    <a:lnTo>
                      <a:pt x="14" y="48"/>
                    </a:lnTo>
                    <a:lnTo>
                      <a:pt x="8" y="58"/>
                    </a:lnTo>
                    <a:lnTo>
                      <a:pt x="4" y="70"/>
                    </a:lnTo>
                    <a:lnTo>
                      <a:pt x="2" y="82"/>
                    </a:lnTo>
                    <a:lnTo>
                      <a:pt x="0" y="95"/>
                    </a:lnTo>
                    <a:lnTo>
                      <a:pt x="0" y="97"/>
                    </a:lnTo>
                    <a:lnTo>
                      <a:pt x="2" y="99"/>
                    </a:lnTo>
                    <a:lnTo>
                      <a:pt x="6" y="100"/>
                    </a:lnTo>
                    <a:lnTo>
                      <a:pt x="10" y="99"/>
                    </a:lnTo>
                    <a:lnTo>
                      <a:pt x="11" y="97"/>
                    </a:lnTo>
                    <a:lnTo>
                      <a:pt x="12" y="95"/>
                    </a:lnTo>
                    <a:lnTo>
                      <a:pt x="14" y="80"/>
                    </a:lnTo>
                    <a:lnTo>
                      <a:pt x="17" y="67"/>
                    </a:lnTo>
                    <a:lnTo>
                      <a:pt x="23" y="55"/>
                    </a:lnTo>
                    <a:lnTo>
                      <a:pt x="29" y="42"/>
                    </a:lnTo>
                    <a:lnTo>
                      <a:pt x="34" y="34"/>
                    </a:lnTo>
                    <a:lnTo>
                      <a:pt x="41" y="27"/>
                    </a:lnTo>
                    <a:lnTo>
                      <a:pt x="46" y="17"/>
                    </a:lnTo>
                    <a:lnTo>
                      <a:pt x="49" y="14"/>
                    </a:lnTo>
                    <a:lnTo>
                      <a:pt x="50" y="8"/>
                    </a:lnTo>
                    <a:lnTo>
                      <a:pt x="49" y="6"/>
                    </a:lnTo>
                    <a:lnTo>
                      <a:pt x="49" y="3"/>
                    </a:lnTo>
                    <a:lnTo>
                      <a:pt x="45" y="2"/>
                    </a:lnTo>
                    <a:lnTo>
                      <a:pt x="42" y="0"/>
                    </a:lnTo>
                    <a:lnTo>
                      <a:pt x="41" y="2"/>
                    </a:lnTo>
                    <a:lnTo>
                      <a:pt x="40" y="3"/>
                    </a:lnTo>
                    <a:lnTo>
                      <a:pt x="38" y="6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40" name="任意多边形 139"/>
              <p:cNvSpPr/>
              <p:nvPr/>
            </p:nvSpPr>
            <p:spPr bwMode="auto">
              <a:xfrm>
                <a:off x="3826465" y="1287834"/>
                <a:ext cx="36512" cy="46037"/>
              </a:xfrm>
              <a:custGeom>
                <a:avLst/>
                <a:gdLst/>
                <a:ahLst/>
                <a:cxnLst/>
                <a:rect l="0" t="0" r="0" b="0"/>
                <a:pathLst>
                  <a:path w="70" h="92">
                    <a:moveTo>
                      <a:pt x="59" y="3"/>
                    </a:moveTo>
                    <a:lnTo>
                      <a:pt x="59" y="3"/>
                    </a:lnTo>
                    <a:lnTo>
                      <a:pt x="53" y="13"/>
                    </a:lnTo>
                    <a:lnTo>
                      <a:pt x="45" y="22"/>
                    </a:lnTo>
                    <a:lnTo>
                      <a:pt x="29" y="39"/>
                    </a:lnTo>
                    <a:lnTo>
                      <a:pt x="21" y="50"/>
                    </a:lnTo>
                    <a:lnTo>
                      <a:pt x="15" y="62"/>
                    </a:lnTo>
                    <a:lnTo>
                      <a:pt x="2" y="83"/>
                    </a:lnTo>
                    <a:lnTo>
                      <a:pt x="0" y="85"/>
                    </a:lnTo>
                    <a:lnTo>
                      <a:pt x="0" y="88"/>
                    </a:lnTo>
                    <a:lnTo>
                      <a:pt x="3" y="90"/>
                    </a:lnTo>
                    <a:lnTo>
                      <a:pt x="8" y="92"/>
                    </a:lnTo>
                    <a:lnTo>
                      <a:pt x="10" y="90"/>
                    </a:lnTo>
                    <a:lnTo>
                      <a:pt x="12" y="89"/>
                    </a:lnTo>
                    <a:lnTo>
                      <a:pt x="25" y="66"/>
                    </a:lnTo>
                    <a:lnTo>
                      <a:pt x="32" y="55"/>
                    </a:lnTo>
                    <a:lnTo>
                      <a:pt x="40" y="45"/>
                    </a:lnTo>
                    <a:lnTo>
                      <a:pt x="55" y="28"/>
                    </a:lnTo>
                    <a:lnTo>
                      <a:pt x="62" y="19"/>
                    </a:lnTo>
                    <a:lnTo>
                      <a:pt x="68" y="9"/>
                    </a:lnTo>
                    <a:lnTo>
                      <a:pt x="70" y="7"/>
                    </a:lnTo>
                    <a:lnTo>
                      <a:pt x="70" y="4"/>
                    </a:lnTo>
                    <a:lnTo>
                      <a:pt x="66" y="2"/>
                    </a:lnTo>
                    <a:lnTo>
                      <a:pt x="62" y="0"/>
                    </a:lnTo>
                    <a:lnTo>
                      <a:pt x="61" y="2"/>
                    </a:lnTo>
                    <a:lnTo>
                      <a:pt x="59" y="3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41" name="任意多边形 140"/>
              <p:cNvSpPr/>
              <p:nvPr/>
            </p:nvSpPr>
            <p:spPr bwMode="auto">
              <a:xfrm>
                <a:off x="3883615" y="1294184"/>
                <a:ext cx="25400" cy="46037"/>
              </a:xfrm>
              <a:custGeom>
                <a:avLst/>
                <a:gdLst/>
                <a:ahLst/>
                <a:cxnLst/>
                <a:rect l="0" t="0" r="0" b="0"/>
                <a:pathLst>
                  <a:path w="49" h="86">
                    <a:moveTo>
                      <a:pt x="39" y="1"/>
                    </a:moveTo>
                    <a:lnTo>
                      <a:pt x="39" y="1"/>
                    </a:lnTo>
                    <a:lnTo>
                      <a:pt x="32" y="9"/>
                    </a:lnTo>
                    <a:lnTo>
                      <a:pt x="27" y="18"/>
                    </a:lnTo>
                    <a:lnTo>
                      <a:pt x="19" y="37"/>
                    </a:lnTo>
                    <a:lnTo>
                      <a:pt x="10" y="59"/>
                    </a:lnTo>
                    <a:lnTo>
                      <a:pt x="0" y="80"/>
                    </a:lnTo>
                    <a:lnTo>
                      <a:pt x="0" y="82"/>
                    </a:lnTo>
                    <a:lnTo>
                      <a:pt x="0" y="85"/>
                    </a:lnTo>
                    <a:lnTo>
                      <a:pt x="1" y="86"/>
                    </a:lnTo>
                    <a:lnTo>
                      <a:pt x="4" y="86"/>
                    </a:lnTo>
                    <a:lnTo>
                      <a:pt x="8" y="86"/>
                    </a:lnTo>
                    <a:lnTo>
                      <a:pt x="9" y="85"/>
                    </a:lnTo>
                    <a:lnTo>
                      <a:pt x="10" y="84"/>
                    </a:lnTo>
                    <a:lnTo>
                      <a:pt x="15" y="73"/>
                    </a:lnTo>
                    <a:lnTo>
                      <a:pt x="19" y="65"/>
                    </a:lnTo>
                    <a:lnTo>
                      <a:pt x="25" y="56"/>
                    </a:lnTo>
                    <a:lnTo>
                      <a:pt x="29" y="47"/>
                    </a:lnTo>
                    <a:lnTo>
                      <a:pt x="31" y="37"/>
                    </a:lnTo>
                    <a:lnTo>
                      <a:pt x="36" y="27"/>
                    </a:lnTo>
                    <a:lnTo>
                      <a:pt x="42" y="18"/>
                    </a:lnTo>
                    <a:lnTo>
                      <a:pt x="47" y="9"/>
                    </a:lnTo>
                    <a:lnTo>
                      <a:pt x="48" y="8"/>
                    </a:lnTo>
                    <a:lnTo>
                      <a:pt x="49" y="5"/>
                    </a:lnTo>
                    <a:lnTo>
                      <a:pt x="47" y="1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39" y="1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42" name="任意多边形 141"/>
              <p:cNvSpPr/>
              <p:nvPr/>
            </p:nvSpPr>
            <p:spPr bwMode="auto">
              <a:xfrm>
                <a:off x="3947115" y="1291009"/>
                <a:ext cx="28575" cy="42862"/>
              </a:xfrm>
              <a:custGeom>
                <a:avLst/>
                <a:gdLst/>
                <a:ahLst/>
                <a:cxnLst/>
                <a:rect l="0" t="0" r="0" b="0"/>
                <a:pathLst>
                  <a:path w="50" h="84">
                    <a:moveTo>
                      <a:pt x="38" y="4"/>
                    </a:moveTo>
                    <a:lnTo>
                      <a:pt x="38" y="4"/>
                    </a:lnTo>
                    <a:lnTo>
                      <a:pt x="30" y="22"/>
                    </a:lnTo>
                    <a:lnTo>
                      <a:pt x="21" y="41"/>
                    </a:lnTo>
                    <a:lnTo>
                      <a:pt x="12" y="58"/>
                    </a:lnTo>
                    <a:lnTo>
                      <a:pt x="2" y="75"/>
                    </a:lnTo>
                    <a:lnTo>
                      <a:pt x="0" y="77"/>
                    </a:lnTo>
                    <a:lnTo>
                      <a:pt x="0" y="80"/>
                    </a:lnTo>
                    <a:lnTo>
                      <a:pt x="3" y="82"/>
                    </a:lnTo>
                    <a:lnTo>
                      <a:pt x="7" y="84"/>
                    </a:lnTo>
                    <a:lnTo>
                      <a:pt x="10" y="82"/>
                    </a:lnTo>
                    <a:lnTo>
                      <a:pt x="11" y="81"/>
                    </a:lnTo>
                    <a:lnTo>
                      <a:pt x="23" y="63"/>
                    </a:lnTo>
                    <a:lnTo>
                      <a:pt x="32" y="45"/>
                    </a:lnTo>
                    <a:lnTo>
                      <a:pt x="42" y="26"/>
                    </a:lnTo>
                    <a:lnTo>
                      <a:pt x="50" y="8"/>
                    </a:lnTo>
                    <a:lnTo>
                      <a:pt x="50" y="5"/>
                    </a:lnTo>
                    <a:lnTo>
                      <a:pt x="49" y="3"/>
                    </a:lnTo>
                    <a:lnTo>
                      <a:pt x="47" y="1"/>
                    </a:lnTo>
                    <a:lnTo>
                      <a:pt x="46" y="0"/>
                    </a:lnTo>
                    <a:lnTo>
                      <a:pt x="42" y="1"/>
                    </a:lnTo>
                    <a:lnTo>
                      <a:pt x="40" y="3"/>
                    </a:lnTo>
                    <a:lnTo>
                      <a:pt x="38" y="4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43" name="任意多边形 142"/>
              <p:cNvSpPr/>
              <p:nvPr/>
            </p:nvSpPr>
            <p:spPr bwMode="auto">
              <a:xfrm>
                <a:off x="3996328" y="1291009"/>
                <a:ext cx="31750" cy="42862"/>
              </a:xfrm>
              <a:custGeom>
                <a:avLst/>
                <a:gdLst/>
                <a:ahLst/>
                <a:cxnLst/>
                <a:rect l="0" t="0" r="0" b="0"/>
                <a:pathLst>
                  <a:path w="60" h="80">
                    <a:moveTo>
                      <a:pt x="50" y="5"/>
                    </a:moveTo>
                    <a:lnTo>
                      <a:pt x="50" y="5"/>
                    </a:lnTo>
                    <a:lnTo>
                      <a:pt x="48" y="10"/>
                    </a:lnTo>
                    <a:lnTo>
                      <a:pt x="47" y="16"/>
                    </a:lnTo>
                    <a:lnTo>
                      <a:pt x="42" y="26"/>
                    </a:lnTo>
                    <a:lnTo>
                      <a:pt x="35" y="35"/>
                    </a:lnTo>
                    <a:lnTo>
                      <a:pt x="29" y="43"/>
                    </a:lnTo>
                    <a:lnTo>
                      <a:pt x="17" y="58"/>
                    </a:lnTo>
                    <a:lnTo>
                      <a:pt x="10" y="64"/>
                    </a:lnTo>
                    <a:lnTo>
                      <a:pt x="3" y="69"/>
                    </a:lnTo>
                    <a:lnTo>
                      <a:pt x="1" y="71"/>
                    </a:lnTo>
                    <a:lnTo>
                      <a:pt x="0" y="73"/>
                    </a:lnTo>
                    <a:lnTo>
                      <a:pt x="1" y="77"/>
                    </a:lnTo>
                    <a:lnTo>
                      <a:pt x="4" y="80"/>
                    </a:lnTo>
                    <a:lnTo>
                      <a:pt x="6" y="80"/>
                    </a:lnTo>
                    <a:lnTo>
                      <a:pt x="8" y="78"/>
                    </a:lnTo>
                    <a:lnTo>
                      <a:pt x="18" y="72"/>
                    </a:lnTo>
                    <a:lnTo>
                      <a:pt x="27" y="63"/>
                    </a:lnTo>
                    <a:lnTo>
                      <a:pt x="43" y="44"/>
                    </a:lnTo>
                    <a:lnTo>
                      <a:pt x="50" y="35"/>
                    </a:lnTo>
                    <a:lnTo>
                      <a:pt x="55" y="26"/>
                    </a:lnTo>
                    <a:lnTo>
                      <a:pt x="59" y="17"/>
                    </a:lnTo>
                    <a:lnTo>
                      <a:pt x="60" y="5"/>
                    </a:lnTo>
                    <a:lnTo>
                      <a:pt x="60" y="3"/>
                    </a:lnTo>
                    <a:lnTo>
                      <a:pt x="59" y="1"/>
                    </a:lnTo>
                    <a:lnTo>
                      <a:pt x="55" y="0"/>
                    </a:lnTo>
                    <a:lnTo>
                      <a:pt x="51" y="1"/>
                    </a:lnTo>
                    <a:lnTo>
                      <a:pt x="50" y="3"/>
                    </a:lnTo>
                    <a:lnTo>
                      <a:pt x="50" y="5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44" name="任意多边形 143"/>
              <p:cNvSpPr/>
              <p:nvPr/>
            </p:nvSpPr>
            <p:spPr bwMode="auto">
              <a:xfrm>
                <a:off x="4058240" y="1291009"/>
                <a:ext cx="22225" cy="38100"/>
              </a:xfrm>
              <a:custGeom>
                <a:avLst/>
                <a:gdLst/>
                <a:ahLst/>
                <a:cxnLst/>
                <a:rect l="0" t="0" r="0" b="0"/>
                <a:pathLst>
                  <a:path w="46" h="72">
                    <a:moveTo>
                      <a:pt x="35" y="3"/>
                    </a:moveTo>
                    <a:lnTo>
                      <a:pt x="35" y="3"/>
                    </a:lnTo>
                    <a:lnTo>
                      <a:pt x="27" y="18"/>
                    </a:lnTo>
                    <a:lnTo>
                      <a:pt x="21" y="34"/>
                    </a:lnTo>
                    <a:lnTo>
                      <a:pt x="12" y="48"/>
                    </a:lnTo>
                    <a:lnTo>
                      <a:pt x="8" y="56"/>
                    </a:lnTo>
                    <a:lnTo>
                      <a:pt x="1" y="63"/>
                    </a:lnTo>
                    <a:lnTo>
                      <a:pt x="0" y="64"/>
                    </a:lnTo>
                    <a:lnTo>
                      <a:pt x="0" y="67"/>
                    </a:lnTo>
                    <a:lnTo>
                      <a:pt x="2" y="71"/>
                    </a:lnTo>
                    <a:lnTo>
                      <a:pt x="5" y="72"/>
                    </a:lnTo>
                    <a:lnTo>
                      <a:pt x="8" y="72"/>
                    </a:lnTo>
                    <a:lnTo>
                      <a:pt x="10" y="71"/>
                    </a:lnTo>
                    <a:lnTo>
                      <a:pt x="15" y="64"/>
                    </a:lnTo>
                    <a:lnTo>
                      <a:pt x="21" y="56"/>
                    </a:lnTo>
                    <a:lnTo>
                      <a:pt x="29" y="41"/>
                    </a:lnTo>
                    <a:lnTo>
                      <a:pt x="36" y="25"/>
                    </a:lnTo>
                    <a:lnTo>
                      <a:pt x="44" y="9"/>
                    </a:lnTo>
                    <a:lnTo>
                      <a:pt x="46" y="7"/>
                    </a:lnTo>
                    <a:lnTo>
                      <a:pt x="46" y="4"/>
                    </a:lnTo>
                    <a:lnTo>
                      <a:pt x="43" y="1"/>
                    </a:lnTo>
                    <a:lnTo>
                      <a:pt x="39" y="0"/>
                    </a:lnTo>
                    <a:lnTo>
                      <a:pt x="36" y="1"/>
                    </a:lnTo>
                    <a:lnTo>
                      <a:pt x="35" y="3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45" name="任意多边形 144"/>
              <p:cNvSpPr/>
              <p:nvPr/>
            </p:nvSpPr>
            <p:spPr bwMode="auto">
              <a:xfrm>
                <a:off x="4110628" y="1289422"/>
                <a:ext cx="33337" cy="42862"/>
              </a:xfrm>
              <a:custGeom>
                <a:avLst/>
                <a:gdLst/>
                <a:ahLst/>
                <a:cxnLst/>
                <a:rect l="0" t="0" r="0" b="0"/>
                <a:pathLst>
                  <a:path w="64" h="84">
                    <a:moveTo>
                      <a:pt x="54" y="3"/>
                    </a:moveTo>
                    <a:lnTo>
                      <a:pt x="54" y="3"/>
                    </a:lnTo>
                    <a:lnTo>
                      <a:pt x="47" y="12"/>
                    </a:lnTo>
                    <a:lnTo>
                      <a:pt x="39" y="20"/>
                    </a:lnTo>
                    <a:lnTo>
                      <a:pt x="33" y="29"/>
                    </a:lnTo>
                    <a:lnTo>
                      <a:pt x="26" y="38"/>
                    </a:lnTo>
                    <a:lnTo>
                      <a:pt x="15" y="56"/>
                    </a:lnTo>
                    <a:lnTo>
                      <a:pt x="8" y="66"/>
                    </a:lnTo>
                    <a:lnTo>
                      <a:pt x="1" y="75"/>
                    </a:lnTo>
                    <a:lnTo>
                      <a:pt x="0" y="76"/>
                    </a:lnTo>
                    <a:lnTo>
                      <a:pt x="0" y="79"/>
                    </a:lnTo>
                    <a:lnTo>
                      <a:pt x="1" y="83"/>
                    </a:lnTo>
                    <a:lnTo>
                      <a:pt x="4" y="84"/>
                    </a:lnTo>
                    <a:lnTo>
                      <a:pt x="5" y="84"/>
                    </a:lnTo>
                    <a:lnTo>
                      <a:pt x="8" y="84"/>
                    </a:lnTo>
                    <a:lnTo>
                      <a:pt x="9" y="83"/>
                    </a:lnTo>
                    <a:lnTo>
                      <a:pt x="22" y="66"/>
                    </a:lnTo>
                    <a:lnTo>
                      <a:pt x="34" y="47"/>
                    </a:lnTo>
                    <a:lnTo>
                      <a:pt x="41" y="37"/>
                    </a:lnTo>
                    <a:lnTo>
                      <a:pt x="49" y="28"/>
                    </a:lnTo>
                    <a:lnTo>
                      <a:pt x="56" y="18"/>
                    </a:lnTo>
                    <a:lnTo>
                      <a:pt x="64" y="9"/>
                    </a:lnTo>
                    <a:lnTo>
                      <a:pt x="64" y="7"/>
                    </a:lnTo>
                    <a:lnTo>
                      <a:pt x="64" y="4"/>
                    </a:lnTo>
                    <a:lnTo>
                      <a:pt x="64" y="3"/>
                    </a:lnTo>
                    <a:lnTo>
                      <a:pt x="62" y="1"/>
                    </a:lnTo>
                    <a:lnTo>
                      <a:pt x="58" y="0"/>
                    </a:lnTo>
                    <a:lnTo>
                      <a:pt x="55" y="1"/>
                    </a:lnTo>
                    <a:lnTo>
                      <a:pt x="54" y="3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46" name="任意多边形 145"/>
              <p:cNvSpPr/>
              <p:nvPr/>
            </p:nvSpPr>
            <p:spPr bwMode="auto">
              <a:xfrm>
                <a:off x="4163015" y="1284659"/>
                <a:ext cx="23812" cy="38100"/>
              </a:xfrm>
              <a:custGeom>
                <a:avLst/>
                <a:gdLst/>
                <a:ahLst/>
                <a:cxnLst/>
                <a:rect l="0" t="0" r="0" b="0"/>
                <a:pathLst>
                  <a:path w="42" h="72">
                    <a:moveTo>
                      <a:pt x="32" y="7"/>
                    </a:moveTo>
                    <a:lnTo>
                      <a:pt x="32" y="7"/>
                    </a:lnTo>
                    <a:lnTo>
                      <a:pt x="29" y="13"/>
                    </a:lnTo>
                    <a:lnTo>
                      <a:pt x="26" y="20"/>
                    </a:lnTo>
                    <a:lnTo>
                      <a:pt x="20" y="33"/>
                    </a:lnTo>
                    <a:lnTo>
                      <a:pt x="2" y="64"/>
                    </a:lnTo>
                    <a:lnTo>
                      <a:pt x="0" y="67"/>
                    </a:lnTo>
                    <a:lnTo>
                      <a:pt x="0" y="68"/>
                    </a:lnTo>
                    <a:lnTo>
                      <a:pt x="3" y="72"/>
                    </a:lnTo>
                    <a:lnTo>
                      <a:pt x="8" y="72"/>
                    </a:lnTo>
                    <a:lnTo>
                      <a:pt x="9" y="72"/>
                    </a:lnTo>
                    <a:lnTo>
                      <a:pt x="11" y="70"/>
                    </a:lnTo>
                    <a:lnTo>
                      <a:pt x="32" y="36"/>
                    </a:lnTo>
                    <a:lnTo>
                      <a:pt x="38" y="21"/>
                    </a:lnTo>
                    <a:lnTo>
                      <a:pt x="41" y="13"/>
                    </a:lnTo>
                    <a:lnTo>
                      <a:pt x="42" y="7"/>
                    </a:lnTo>
                    <a:lnTo>
                      <a:pt x="42" y="4"/>
                    </a:lnTo>
                    <a:lnTo>
                      <a:pt x="41" y="2"/>
                    </a:lnTo>
                    <a:lnTo>
                      <a:pt x="39" y="2"/>
                    </a:lnTo>
                    <a:lnTo>
                      <a:pt x="38" y="0"/>
                    </a:lnTo>
                    <a:lnTo>
                      <a:pt x="33" y="3"/>
                    </a:lnTo>
                    <a:lnTo>
                      <a:pt x="32" y="4"/>
                    </a:lnTo>
                    <a:lnTo>
                      <a:pt x="32" y="7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47" name="任意多边形 146"/>
              <p:cNvSpPr/>
              <p:nvPr/>
            </p:nvSpPr>
            <p:spPr bwMode="auto">
              <a:xfrm>
                <a:off x="3686765" y="1149722"/>
                <a:ext cx="30162" cy="52387"/>
              </a:xfrm>
              <a:custGeom>
                <a:avLst/>
                <a:gdLst/>
                <a:ahLst/>
                <a:cxnLst/>
                <a:rect l="0" t="0" r="0" b="0"/>
                <a:pathLst>
                  <a:path w="56" h="102">
                    <a:moveTo>
                      <a:pt x="47" y="3"/>
                    </a:moveTo>
                    <a:lnTo>
                      <a:pt x="47" y="3"/>
                    </a:lnTo>
                    <a:lnTo>
                      <a:pt x="38" y="12"/>
                    </a:lnTo>
                    <a:lnTo>
                      <a:pt x="31" y="24"/>
                    </a:lnTo>
                    <a:lnTo>
                      <a:pt x="23" y="34"/>
                    </a:lnTo>
                    <a:lnTo>
                      <a:pt x="18" y="46"/>
                    </a:lnTo>
                    <a:lnTo>
                      <a:pt x="8" y="71"/>
                    </a:lnTo>
                    <a:lnTo>
                      <a:pt x="0" y="96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4" y="102"/>
                    </a:lnTo>
                    <a:lnTo>
                      <a:pt x="8" y="102"/>
                    </a:lnTo>
                    <a:lnTo>
                      <a:pt x="9" y="101"/>
                    </a:lnTo>
                    <a:lnTo>
                      <a:pt x="10" y="100"/>
                    </a:lnTo>
                    <a:lnTo>
                      <a:pt x="18" y="76"/>
                    </a:lnTo>
                    <a:lnTo>
                      <a:pt x="29" y="53"/>
                    </a:lnTo>
                    <a:lnTo>
                      <a:pt x="34" y="41"/>
                    </a:lnTo>
                    <a:lnTo>
                      <a:pt x="39" y="30"/>
                    </a:lnTo>
                    <a:lnTo>
                      <a:pt x="47" y="20"/>
                    </a:lnTo>
                    <a:lnTo>
                      <a:pt x="55" y="11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5" y="3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7" y="3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48" name="任意多边形 147"/>
              <p:cNvSpPr/>
              <p:nvPr/>
            </p:nvSpPr>
            <p:spPr bwMode="auto">
              <a:xfrm>
                <a:off x="3759790" y="1162422"/>
                <a:ext cx="19050" cy="46037"/>
              </a:xfrm>
              <a:custGeom>
                <a:avLst/>
                <a:gdLst/>
                <a:ahLst/>
                <a:cxnLst/>
                <a:rect l="0" t="0" r="0" b="0"/>
                <a:pathLst>
                  <a:path w="35" h="90">
                    <a:moveTo>
                      <a:pt x="24" y="5"/>
                    </a:moveTo>
                    <a:lnTo>
                      <a:pt x="24" y="5"/>
                    </a:lnTo>
                    <a:lnTo>
                      <a:pt x="22" y="16"/>
                    </a:lnTo>
                    <a:lnTo>
                      <a:pt x="21" y="26"/>
                    </a:lnTo>
                    <a:lnTo>
                      <a:pt x="16" y="46"/>
                    </a:lnTo>
                    <a:lnTo>
                      <a:pt x="1" y="84"/>
                    </a:lnTo>
                    <a:lnTo>
                      <a:pt x="0" y="86"/>
                    </a:lnTo>
                    <a:lnTo>
                      <a:pt x="1" y="87"/>
                    </a:lnTo>
                    <a:lnTo>
                      <a:pt x="4" y="90"/>
                    </a:lnTo>
                    <a:lnTo>
                      <a:pt x="9" y="90"/>
                    </a:lnTo>
                    <a:lnTo>
                      <a:pt x="10" y="89"/>
                    </a:lnTo>
                    <a:lnTo>
                      <a:pt x="12" y="86"/>
                    </a:lnTo>
                    <a:lnTo>
                      <a:pt x="26" y="47"/>
                    </a:lnTo>
                    <a:lnTo>
                      <a:pt x="33" y="26"/>
                    </a:lnTo>
                    <a:lnTo>
                      <a:pt x="34" y="16"/>
                    </a:lnTo>
                    <a:lnTo>
                      <a:pt x="35" y="5"/>
                    </a:lnTo>
                    <a:lnTo>
                      <a:pt x="34" y="2"/>
                    </a:lnTo>
                    <a:lnTo>
                      <a:pt x="33" y="1"/>
                    </a:lnTo>
                    <a:lnTo>
                      <a:pt x="29" y="0"/>
                    </a:lnTo>
                    <a:lnTo>
                      <a:pt x="25" y="1"/>
                    </a:lnTo>
                    <a:lnTo>
                      <a:pt x="24" y="2"/>
                    </a:lnTo>
                    <a:lnTo>
                      <a:pt x="24" y="5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49" name="任意多边形 148"/>
              <p:cNvSpPr/>
              <p:nvPr/>
            </p:nvSpPr>
            <p:spPr bwMode="auto">
              <a:xfrm>
                <a:off x="4020140" y="1143372"/>
                <a:ext cx="15875" cy="42862"/>
              </a:xfrm>
              <a:custGeom>
                <a:avLst/>
                <a:gdLst/>
                <a:ahLst/>
                <a:cxnLst/>
                <a:rect l="0" t="0" r="0" b="0"/>
                <a:pathLst>
                  <a:path w="34" h="80">
                    <a:moveTo>
                      <a:pt x="22" y="5"/>
                    </a:moveTo>
                    <a:lnTo>
                      <a:pt x="22" y="5"/>
                    </a:lnTo>
                    <a:lnTo>
                      <a:pt x="22" y="14"/>
                    </a:lnTo>
                    <a:lnTo>
                      <a:pt x="21" y="22"/>
                    </a:lnTo>
                    <a:lnTo>
                      <a:pt x="16" y="39"/>
                    </a:lnTo>
                    <a:lnTo>
                      <a:pt x="8" y="55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0" y="76"/>
                    </a:lnTo>
                    <a:lnTo>
                      <a:pt x="2" y="78"/>
                    </a:lnTo>
                    <a:lnTo>
                      <a:pt x="5" y="80"/>
                    </a:lnTo>
                    <a:lnTo>
                      <a:pt x="6" y="80"/>
                    </a:lnTo>
                    <a:lnTo>
                      <a:pt x="9" y="78"/>
                    </a:lnTo>
                    <a:lnTo>
                      <a:pt x="10" y="76"/>
                    </a:lnTo>
                    <a:lnTo>
                      <a:pt x="18" y="59"/>
                    </a:lnTo>
                    <a:lnTo>
                      <a:pt x="26" y="42"/>
                    </a:lnTo>
                    <a:lnTo>
                      <a:pt x="31" y="23"/>
                    </a:lnTo>
                    <a:lnTo>
                      <a:pt x="33" y="14"/>
                    </a:lnTo>
                    <a:lnTo>
                      <a:pt x="34" y="5"/>
                    </a:lnTo>
                    <a:lnTo>
                      <a:pt x="34" y="2"/>
                    </a:lnTo>
                    <a:lnTo>
                      <a:pt x="33" y="1"/>
                    </a:lnTo>
                    <a:lnTo>
                      <a:pt x="29" y="0"/>
                    </a:lnTo>
                    <a:lnTo>
                      <a:pt x="25" y="1"/>
                    </a:lnTo>
                    <a:lnTo>
                      <a:pt x="23" y="2"/>
                    </a:lnTo>
                    <a:lnTo>
                      <a:pt x="22" y="5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50" name="任意多边形 149"/>
              <p:cNvSpPr/>
              <p:nvPr/>
            </p:nvSpPr>
            <p:spPr bwMode="auto">
              <a:xfrm>
                <a:off x="4072528" y="1143372"/>
                <a:ext cx="19050" cy="42862"/>
              </a:xfrm>
              <a:custGeom>
                <a:avLst/>
                <a:gdLst/>
                <a:ahLst/>
                <a:cxnLst/>
                <a:rect l="0" t="0" r="0" b="0"/>
                <a:pathLst>
                  <a:path w="35" h="80">
                    <a:moveTo>
                      <a:pt x="23" y="5"/>
                    </a:moveTo>
                    <a:lnTo>
                      <a:pt x="23" y="5"/>
                    </a:lnTo>
                    <a:lnTo>
                      <a:pt x="22" y="14"/>
                    </a:lnTo>
                    <a:lnTo>
                      <a:pt x="21" y="22"/>
                    </a:lnTo>
                    <a:lnTo>
                      <a:pt x="16" y="39"/>
                    </a:lnTo>
                    <a:lnTo>
                      <a:pt x="9" y="55"/>
                    </a:lnTo>
                    <a:lnTo>
                      <a:pt x="1" y="70"/>
                    </a:lnTo>
                    <a:lnTo>
                      <a:pt x="0" y="73"/>
                    </a:lnTo>
                    <a:lnTo>
                      <a:pt x="1" y="76"/>
                    </a:lnTo>
                    <a:lnTo>
                      <a:pt x="4" y="78"/>
                    </a:lnTo>
                    <a:lnTo>
                      <a:pt x="5" y="80"/>
                    </a:lnTo>
                    <a:lnTo>
                      <a:pt x="8" y="80"/>
                    </a:lnTo>
                    <a:lnTo>
                      <a:pt x="9" y="78"/>
                    </a:lnTo>
                    <a:lnTo>
                      <a:pt x="12" y="76"/>
                    </a:lnTo>
                    <a:lnTo>
                      <a:pt x="19" y="59"/>
                    </a:lnTo>
                    <a:lnTo>
                      <a:pt x="27" y="42"/>
                    </a:lnTo>
                    <a:lnTo>
                      <a:pt x="33" y="23"/>
                    </a:lnTo>
                    <a:lnTo>
                      <a:pt x="34" y="14"/>
                    </a:lnTo>
                    <a:lnTo>
                      <a:pt x="35" y="5"/>
                    </a:lnTo>
                    <a:lnTo>
                      <a:pt x="34" y="2"/>
                    </a:lnTo>
                    <a:lnTo>
                      <a:pt x="33" y="1"/>
                    </a:lnTo>
                    <a:lnTo>
                      <a:pt x="29" y="0"/>
                    </a:lnTo>
                    <a:lnTo>
                      <a:pt x="25" y="1"/>
                    </a:lnTo>
                    <a:lnTo>
                      <a:pt x="23" y="2"/>
                    </a:lnTo>
                    <a:lnTo>
                      <a:pt x="23" y="5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51" name="任意多边形 150"/>
              <p:cNvSpPr/>
              <p:nvPr/>
            </p:nvSpPr>
            <p:spPr bwMode="auto">
              <a:xfrm>
                <a:off x="4134440" y="1168772"/>
                <a:ext cx="15875" cy="52387"/>
              </a:xfrm>
              <a:custGeom>
                <a:avLst/>
                <a:gdLst/>
                <a:ahLst/>
                <a:cxnLst/>
                <a:rect l="0" t="0" r="0" b="0"/>
                <a:pathLst>
                  <a:path w="34" h="102">
                    <a:moveTo>
                      <a:pt x="22" y="5"/>
                    </a:moveTo>
                    <a:lnTo>
                      <a:pt x="22" y="5"/>
                    </a:lnTo>
                    <a:lnTo>
                      <a:pt x="21" y="27"/>
                    </a:lnTo>
                    <a:lnTo>
                      <a:pt x="16" y="51"/>
                    </a:lnTo>
                    <a:lnTo>
                      <a:pt x="9" y="72"/>
                    </a:lnTo>
                    <a:lnTo>
                      <a:pt x="0" y="92"/>
                    </a:lnTo>
                    <a:lnTo>
                      <a:pt x="0" y="95"/>
                    </a:lnTo>
                    <a:lnTo>
                      <a:pt x="0" y="98"/>
                    </a:lnTo>
                    <a:lnTo>
                      <a:pt x="3" y="100"/>
                    </a:lnTo>
                    <a:lnTo>
                      <a:pt x="5" y="102"/>
                    </a:lnTo>
                    <a:lnTo>
                      <a:pt x="6" y="102"/>
                    </a:lnTo>
                    <a:lnTo>
                      <a:pt x="9" y="100"/>
                    </a:lnTo>
                    <a:lnTo>
                      <a:pt x="10" y="99"/>
                    </a:lnTo>
                    <a:lnTo>
                      <a:pt x="20" y="77"/>
                    </a:lnTo>
                    <a:lnTo>
                      <a:pt x="27" y="53"/>
                    </a:lnTo>
                    <a:lnTo>
                      <a:pt x="31" y="30"/>
                    </a:lnTo>
                    <a:lnTo>
                      <a:pt x="34" y="5"/>
                    </a:lnTo>
                    <a:lnTo>
                      <a:pt x="34" y="2"/>
                    </a:lnTo>
                    <a:lnTo>
                      <a:pt x="33" y="1"/>
                    </a:lnTo>
                    <a:lnTo>
                      <a:pt x="29" y="0"/>
                    </a:lnTo>
                    <a:lnTo>
                      <a:pt x="25" y="1"/>
                    </a:lnTo>
                    <a:lnTo>
                      <a:pt x="24" y="2"/>
                    </a:lnTo>
                    <a:lnTo>
                      <a:pt x="22" y="5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52" name="任意多边形 151"/>
              <p:cNvSpPr/>
              <p:nvPr/>
            </p:nvSpPr>
            <p:spPr bwMode="auto">
              <a:xfrm>
                <a:off x="3755028" y="1067172"/>
                <a:ext cx="503237" cy="280987"/>
              </a:xfrm>
              <a:custGeom>
                <a:avLst/>
                <a:gdLst/>
                <a:ahLst/>
                <a:cxnLst/>
                <a:rect l="0" t="0" r="0" b="0"/>
                <a:pathLst>
                  <a:path w="952" h="533">
                    <a:moveTo>
                      <a:pt x="738" y="533"/>
                    </a:moveTo>
                    <a:lnTo>
                      <a:pt x="738" y="533"/>
                    </a:lnTo>
                    <a:lnTo>
                      <a:pt x="712" y="532"/>
                    </a:lnTo>
                    <a:lnTo>
                      <a:pt x="686" y="531"/>
                    </a:lnTo>
                    <a:lnTo>
                      <a:pt x="641" y="529"/>
                    </a:lnTo>
                    <a:lnTo>
                      <a:pt x="499" y="529"/>
                    </a:lnTo>
                    <a:lnTo>
                      <a:pt x="98" y="529"/>
                    </a:lnTo>
                    <a:lnTo>
                      <a:pt x="25" y="531"/>
                    </a:lnTo>
                    <a:lnTo>
                      <a:pt x="18" y="529"/>
                    </a:lnTo>
                    <a:lnTo>
                      <a:pt x="13" y="528"/>
                    </a:lnTo>
                    <a:lnTo>
                      <a:pt x="9" y="525"/>
                    </a:lnTo>
                    <a:lnTo>
                      <a:pt x="7" y="523"/>
                    </a:lnTo>
                    <a:lnTo>
                      <a:pt x="3" y="519"/>
                    </a:lnTo>
                    <a:lnTo>
                      <a:pt x="1" y="515"/>
                    </a:lnTo>
                    <a:lnTo>
                      <a:pt x="0" y="510"/>
                    </a:lnTo>
                    <a:lnTo>
                      <a:pt x="0" y="506"/>
                    </a:lnTo>
                    <a:lnTo>
                      <a:pt x="0" y="501"/>
                    </a:lnTo>
                    <a:lnTo>
                      <a:pt x="1" y="497"/>
                    </a:lnTo>
                    <a:lnTo>
                      <a:pt x="3" y="491"/>
                    </a:lnTo>
                    <a:lnTo>
                      <a:pt x="7" y="487"/>
                    </a:lnTo>
                    <a:lnTo>
                      <a:pt x="9" y="485"/>
                    </a:lnTo>
                    <a:lnTo>
                      <a:pt x="13" y="482"/>
                    </a:lnTo>
                    <a:lnTo>
                      <a:pt x="18" y="481"/>
                    </a:lnTo>
                    <a:lnTo>
                      <a:pt x="25" y="480"/>
                    </a:lnTo>
                    <a:lnTo>
                      <a:pt x="667" y="480"/>
                    </a:lnTo>
                    <a:lnTo>
                      <a:pt x="710" y="481"/>
                    </a:lnTo>
                    <a:lnTo>
                      <a:pt x="752" y="482"/>
                    </a:lnTo>
                    <a:lnTo>
                      <a:pt x="769" y="482"/>
                    </a:lnTo>
                    <a:lnTo>
                      <a:pt x="785" y="481"/>
                    </a:lnTo>
                    <a:lnTo>
                      <a:pt x="799" y="480"/>
                    </a:lnTo>
                    <a:lnTo>
                      <a:pt x="814" y="477"/>
                    </a:lnTo>
                    <a:lnTo>
                      <a:pt x="832" y="473"/>
                    </a:lnTo>
                    <a:lnTo>
                      <a:pt x="853" y="469"/>
                    </a:lnTo>
                    <a:lnTo>
                      <a:pt x="862" y="467"/>
                    </a:lnTo>
                    <a:lnTo>
                      <a:pt x="870" y="463"/>
                    </a:lnTo>
                    <a:lnTo>
                      <a:pt x="878" y="459"/>
                    </a:lnTo>
                    <a:lnTo>
                      <a:pt x="883" y="452"/>
                    </a:lnTo>
                    <a:lnTo>
                      <a:pt x="887" y="443"/>
                    </a:lnTo>
                    <a:lnTo>
                      <a:pt x="890" y="434"/>
                    </a:lnTo>
                    <a:lnTo>
                      <a:pt x="895" y="388"/>
                    </a:lnTo>
                    <a:lnTo>
                      <a:pt x="900" y="344"/>
                    </a:lnTo>
                    <a:lnTo>
                      <a:pt x="901" y="321"/>
                    </a:lnTo>
                    <a:lnTo>
                      <a:pt x="901" y="298"/>
                    </a:lnTo>
                    <a:lnTo>
                      <a:pt x="901" y="289"/>
                    </a:lnTo>
                    <a:lnTo>
                      <a:pt x="900" y="280"/>
                    </a:lnTo>
                    <a:lnTo>
                      <a:pt x="896" y="260"/>
                    </a:lnTo>
                    <a:lnTo>
                      <a:pt x="894" y="246"/>
                    </a:lnTo>
                    <a:lnTo>
                      <a:pt x="891" y="232"/>
                    </a:lnTo>
                    <a:lnTo>
                      <a:pt x="888" y="198"/>
                    </a:lnTo>
                    <a:lnTo>
                      <a:pt x="888" y="164"/>
                    </a:lnTo>
                    <a:lnTo>
                      <a:pt x="887" y="149"/>
                    </a:lnTo>
                    <a:lnTo>
                      <a:pt x="886" y="132"/>
                    </a:lnTo>
                    <a:lnTo>
                      <a:pt x="880" y="102"/>
                    </a:lnTo>
                    <a:lnTo>
                      <a:pt x="878" y="90"/>
                    </a:lnTo>
                    <a:lnTo>
                      <a:pt x="875" y="81"/>
                    </a:lnTo>
                    <a:lnTo>
                      <a:pt x="871" y="73"/>
                    </a:lnTo>
                    <a:lnTo>
                      <a:pt x="866" y="66"/>
                    </a:lnTo>
                    <a:lnTo>
                      <a:pt x="860" y="61"/>
                    </a:lnTo>
                    <a:lnTo>
                      <a:pt x="852" y="57"/>
                    </a:lnTo>
                    <a:lnTo>
                      <a:pt x="843" y="55"/>
                    </a:lnTo>
                    <a:lnTo>
                      <a:pt x="833" y="53"/>
                    </a:lnTo>
                    <a:lnTo>
                      <a:pt x="803" y="52"/>
                    </a:lnTo>
                    <a:lnTo>
                      <a:pt x="761" y="51"/>
                    </a:lnTo>
                    <a:lnTo>
                      <a:pt x="637" y="49"/>
                    </a:lnTo>
                    <a:lnTo>
                      <a:pt x="479" y="51"/>
                    </a:lnTo>
                    <a:lnTo>
                      <a:pt x="326" y="52"/>
                    </a:lnTo>
                    <a:lnTo>
                      <a:pt x="315" y="52"/>
                    </a:lnTo>
                    <a:lnTo>
                      <a:pt x="37" y="53"/>
                    </a:lnTo>
                    <a:lnTo>
                      <a:pt x="32" y="53"/>
                    </a:lnTo>
                    <a:lnTo>
                      <a:pt x="26" y="51"/>
                    </a:lnTo>
                    <a:lnTo>
                      <a:pt x="22" y="48"/>
                    </a:lnTo>
                    <a:lnTo>
                      <a:pt x="18" y="45"/>
                    </a:lnTo>
                    <a:lnTo>
                      <a:pt x="16" y="42"/>
                    </a:lnTo>
                    <a:lnTo>
                      <a:pt x="15" y="38"/>
                    </a:lnTo>
                    <a:lnTo>
                      <a:pt x="13" y="32"/>
                    </a:lnTo>
                    <a:lnTo>
                      <a:pt x="13" y="28"/>
                    </a:lnTo>
                    <a:lnTo>
                      <a:pt x="13" y="23"/>
                    </a:lnTo>
                    <a:lnTo>
                      <a:pt x="15" y="19"/>
                    </a:lnTo>
                    <a:lnTo>
                      <a:pt x="16" y="15"/>
                    </a:lnTo>
                    <a:lnTo>
                      <a:pt x="18" y="11"/>
                    </a:lnTo>
                    <a:lnTo>
                      <a:pt x="22" y="8"/>
                    </a:lnTo>
                    <a:lnTo>
                      <a:pt x="26" y="5"/>
                    </a:lnTo>
                    <a:lnTo>
                      <a:pt x="32" y="4"/>
                    </a:lnTo>
                    <a:lnTo>
                      <a:pt x="37" y="4"/>
                    </a:lnTo>
                    <a:lnTo>
                      <a:pt x="722" y="4"/>
                    </a:lnTo>
                    <a:lnTo>
                      <a:pt x="759" y="2"/>
                    </a:lnTo>
                    <a:lnTo>
                      <a:pt x="782" y="1"/>
                    </a:lnTo>
                    <a:lnTo>
                      <a:pt x="806" y="0"/>
                    </a:lnTo>
                    <a:lnTo>
                      <a:pt x="828" y="1"/>
                    </a:lnTo>
                    <a:lnTo>
                      <a:pt x="846" y="2"/>
                    </a:lnTo>
                    <a:lnTo>
                      <a:pt x="863" y="8"/>
                    </a:lnTo>
                    <a:lnTo>
                      <a:pt x="878" y="13"/>
                    </a:lnTo>
                    <a:lnTo>
                      <a:pt x="886" y="17"/>
                    </a:lnTo>
                    <a:lnTo>
                      <a:pt x="892" y="22"/>
                    </a:lnTo>
                    <a:lnTo>
                      <a:pt x="904" y="32"/>
                    </a:lnTo>
                    <a:lnTo>
                      <a:pt x="912" y="44"/>
                    </a:lnTo>
                    <a:lnTo>
                      <a:pt x="920" y="57"/>
                    </a:lnTo>
                    <a:lnTo>
                      <a:pt x="925" y="70"/>
                    </a:lnTo>
                    <a:lnTo>
                      <a:pt x="928" y="85"/>
                    </a:lnTo>
                    <a:lnTo>
                      <a:pt x="933" y="112"/>
                    </a:lnTo>
                    <a:lnTo>
                      <a:pt x="937" y="144"/>
                    </a:lnTo>
                    <a:lnTo>
                      <a:pt x="938" y="178"/>
                    </a:lnTo>
                    <a:lnTo>
                      <a:pt x="939" y="193"/>
                    </a:lnTo>
                    <a:lnTo>
                      <a:pt x="941" y="208"/>
                    </a:lnTo>
                    <a:lnTo>
                      <a:pt x="945" y="239"/>
                    </a:lnTo>
                    <a:lnTo>
                      <a:pt x="950" y="270"/>
                    </a:lnTo>
                    <a:lnTo>
                      <a:pt x="951" y="287"/>
                    </a:lnTo>
                    <a:lnTo>
                      <a:pt x="952" y="306"/>
                    </a:lnTo>
                    <a:lnTo>
                      <a:pt x="952" y="324"/>
                    </a:lnTo>
                    <a:lnTo>
                      <a:pt x="951" y="344"/>
                    </a:lnTo>
                    <a:lnTo>
                      <a:pt x="947" y="385"/>
                    </a:lnTo>
                    <a:lnTo>
                      <a:pt x="941" y="430"/>
                    </a:lnTo>
                    <a:lnTo>
                      <a:pt x="937" y="446"/>
                    </a:lnTo>
                    <a:lnTo>
                      <a:pt x="931" y="460"/>
                    </a:lnTo>
                    <a:lnTo>
                      <a:pt x="925" y="473"/>
                    </a:lnTo>
                    <a:lnTo>
                      <a:pt x="917" y="485"/>
                    </a:lnTo>
                    <a:lnTo>
                      <a:pt x="908" y="495"/>
                    </a:lnTo>
                    <a:lnTo>
                      <a:pt x="897" y="504"/>
                    </a:lnTo>
                    <a:lnTo>
                      <a:pt x="884" y="512"/>
                    </a:lnTo>
                    <a:lnTo>
                      <a:pt x="870" y="519"/>
                    </a:lnTo>
                    <a:lnTo>
                      <a:pt x="857" y="523"/>
                    </a:lnTo>
                    <a:lnTo>
                      <a:pt x="843" y="525"/>
                    </a:lnTo>
                    <a:lnTo>
                      <a:pt x="814" y="528"/>
                    </a:lnTo>
                    <a:lnTo>
                      <a:pt x="794" y="531"/>
                    </a:lnTo>
                    <a:lnTo>
                      <a:pt x="767" y="532"/>
                    </a:lnTo>
                    <a:lnTo>
                      <a:pt x="738" y="533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53" name="任意多边形 152"/>
              <p:cNvSpPr/>
              <p:nvPr/>
            </p:nvSpPr>
            <p:spPr bwMode="auto">
              <a:xfrm>
                <a:off x="3450228" y="954459"/>
                <a:ext cx="336550" cy="271462"/>
              </a:xfrm>
              <a:custGeom>
                <a:avLst/>
                <a:gdLst/>
                <a:ahLst/>
                <a:cxnLst/>
                <a:rect l="0" t="0" r="0" b="0"/>
                <a:pathLst>
                  <a:path w="637" h="511">
                    <a:moveTo>
                      <a:pt x="26" y="511"/>
                    </a:moveTo>
                    <a:lnTo>
                      <a:pt x="26" y="511"/>
                    </a:lnTo>
                    <a:lnTo>
                      <a:pt x="20" y="510"/>
                    </a:lnTo>
                    <a:lnTo>
                      <a:pt x="12" y="507"/>
                    </a:lnTo>
                    <a:lnTo>
                      <a:pt x="7" y="503"/>
                    </a:lnTo>
                    <a:lnTo>
                      <a:pt x="3" y="497"/>
                    </a:lnTo>
                    <a:lnTo>
                      <a:pt x="0" y="492"/>
                    </a:lnTo>
                    <a:lnTo>
                      <a:pt x="0" y="485"/>
                    </a:lnTo>
                    <a:lnTo>
                      <a:pt x="2" y="480"/>
                    </a:lnTo>
                    <a:lnTo>
                      <a:pt x="5" y="475"/>
                    </a:lnTo>
                    <a:lnTo>
                      <a:pt x="29" y="441"/>
                    </a:lnTo>
                    <a:lnTo>
                      <a:pt x="50" y="407"/>
                    </a:lnTo>
                    <a:lnTo>
                      <a:pt x="74" y="373"/>
                    </a:lnTo>
                    <a:lnTo>
                      <a:pt x="98" y="339"/>
                    </a:lnTo>
                    <a:lnTo>
                      <a:pt x="123" y="305"/>
                    </a:lnTo>
                    <a:lnTo>
                      <a:pt x="138" y="288"/>
                    </a:lnTo>
                    <a:lnTo>
                      <a:pt x="152" y="272"/>
                    </a:lnTo>
                    <a:lnTo>
                      <a:pt x="156" y="267"/>
                    </a:lnTo>
                    <a:lnTo>
                      <a:pt x="202" y="217"/>
                    </a:lnTo>
                    <a:lnTo>
                      <a:pt x="225" y="192"/>
                    </a:lnTo>
                    <a:lnTo>
                      <a:pt x="247" y="166"/>
                    </a:lnTo>
                    <a:lnTo>
                      <a:pt x="271" y="135"/>
                    </a:lnTo>
                    <a:lnTo>
                      <a:pt x="289" y="112"/>
                    </a:lnTo>
                    <a:lnTo>
                      <a:pt x="306" y="90"/>
                    </a:lnTo>
                    <a:lnTo>
                      <a:pt x="326" y="70"/>
                    </a:lnTo>
                    <a:lnTo>
                      <a:pt x="335" y="61"/>
                    </a:lnTo>
                    <a:lnTo>
                      <a:pt x="346" y="53"/>
                    </a:lnTo>
                    <a:lnTo>
                      <a:pt x="363" y="42"/>
                    </a:lnTo>
                    <a:lnTo>
                      <a:pt x="381" y="31"/>
                    </a:lnTo>
                    <a:lnTo>
                      <a:pt x="401" y="22"/>
                    </a:lnTo>
                    <a:lnTo>
                      <a:pt x="421" y="14"/>
                    </a:lnTo>
                    <a:lnTo>
                      <a:pt x="441" y="8"/>
                    </a:lnTo>
                    <a:lnTo>
                      <a:pt x="463" y="4"/>
                    </a:lnTo>
                    <a:lnTo>
                      <a:pt x="484" y="1"/>
                    </a:lnTo>
                    <a:lnTo>
                      <a:pt x="505" y="0"/>
                    </a:lnTo>
                    <a:lnTo>
                      <a:pt x="525" y="1"/>
                    </a:lnTo>
                    <a:lnTo>
                      <a:pt x="544" y="4"/>
                    </a:lnTo>
                    <a:lnTo>
                      <a:pt x="564" y="8"/>
                    </a:lnTo>
                    <a:lnTo>
                      <a:pt x="581" y="15"/>
                    </a:lnTo>
                    <a:lnTo>
                      <a:pt x="593" y="21"/>
                    </a:lnTo>
                    <a:lnTo>
                      <a:pt x="602" y="29"/>
                    </a:lnTo>
                    <a:lnTo>
                      <a:pt x="611" y="36"/>
                    </a:lnTo>
                    <a:lnTo>
                      <a:pt x="618" y="47"/>
                    </a:lnTo>
                    <a:lnTo>
                      <a:pt x="623" y="57"/>
                    </a:lnTo>
                    <a:lnTo>
                      <a:pt x="628" y="68"/>
                    </a:lnTo>
                    <a:lnTo>
                      <a:pt x="631" y="80"/>
                    </a:lnTo>
                    <a:lnTo>
                      <a:pt x="633" y="93"/>
                    </a:lnTo>
                    <a:lnTo>
                      <a:pt x="636" y="118"/>
                    </a:lnTo>
                    <a:lnTo>
                      <a:pt x="637" y="145"/>
                    </a:lnTo>
                    <a:lnTo>
                      <a:pt x="636" y="171"/>
                    </a:lnTo>
                    <a:lnTo>
                      <a:pt x="633" y="196"/>
                    </a:lnTo>
                    <a:lnTo>
                      <a:pt x="632" y="220"/>
                    </a:lnTo>
                    <a:lnTo>
                      <a:pt x="631" y="240"/>
                    </a:lnTo>
                    <a:lnTo>
                      <a:pt x="629" y="246"/>
                    </a:lnTo>
                    <a:lnTo>
                      <a:pt x="628" y="251"/>
                    </a:lnTo>
                    <a:lnTo>
                      <a:pt x="626" y="255"/>
                    </a:lnTo>
                    <a:lnTo>
                      <a:pt x="623" y="259"/>
                    </a:lnTo>
                    <a:lnTo>
                      <a:pt x="619" y="261"/>
                    </a:lnTo>
                    <a:lnTo>
                      <a:pt x="615" y="263"/>
                    </a:lnTo>
                    <a:lnTo>
                      <a:pt x="610" y="264"/>
                    </a:lnTo>
                    <a:lnTo>
                      <a:pt x="606" y="265"/>
                    </a:lnTo>
                    <a:lnTo>
                      <a:pt x="601" y="264"/>
                    </a:lnTo>
                    <a:lnTo>
                      <a:pt x="597" y="263"/>
                    </a:lnTo>
                    <a:lnTo>
                      <a:pt x="593" y="261"/>
                    </a:lnTo>
                    <a:lnTo>
                      <a:pt x="589" y="259"/>
                    </a:lnTo>
                    <a:lnTo>
                      <a:pt x="585" y="255"/>
                    </a:lnTo>
                    <a:lnTo>
                      <a:pt x="582" y="251"/>
                    </a:lnTo>
                    <a:lnTo>
                      <a:pt x="581" y="246"/>
                    </a:lnTo>
                    <a:lnTo>
                      <a:pt x="581" y="240"/>
                    </a:lnTo>
                    <a:lnTo>
                      <a:pt x="581" y="220"/>
                    </a:lnTo>
                    <a:lnTo>
                      <a:pt x="584" y="196"/>
                    </a:lnTo>
                    <a:lnTo>
                      <a:pt x="585" y="172"/>
                    </a:lnTo>
                    <a:lnTo>
                      <a:pt x="586" y="148"/>
                    </a:lnTo>
                    <a:lnTo>
                      <a:pt x="585" y="124"/>
                    </a:lnTo>
                    <a:lnTo>
                      <a:pt x="584" y="114"/>
                    </a:lnTo>
                    <a:lnTo>
                      <a:pt x="582" y="103"/>
                    </a:lnTo>
                    <a:lnTo>
                      <a:pt x="580" y="93"/>
                    </a:lnTo>
                    <a:lnTo>
                      <a:pt x="576" y="84"/>
                    </a:lnTo>
                    <a:lnTo>
                      <a:pt x="571" y="76"/>
                    </a:lnTo>
                    <a:lnTo>
                      <a:pt x="564" y="68"/>
                    </a:lnTo>
                    <a:lnTo>
                      <a:pt x="556" y="63"/>
                    </a:lnTo>
                    <a:lnTo>
                      <a:pt x="547" y="57"/>
                    </a:lnTo>
                    <a:lnTo>
                      <a:pt x="537" y="55"/>
                    </a:lnTo>
                    <a:lnTo>
                      <a:pt x="523" y="52"/>
                    </a:lnTo>
                    <a:lnTo>
                      <a:pt x="504" y="52"/>
                    </a:lnTo>
                    <a:lnTo>
                      <a:pt x="491" y="52"/>
                    </a:lnTo>
                    <a:lnTo>
                      <a:pt x="478" y="53"/>
                    </a:lnTo>
                    <a:lnTo>
                      <a:pt x="465" y="55"/>
                    </a:lnTo>
                    <a:lnTo>
                      <a:pt x="452" y="57"/>
                    </a:lnTo>
                    <a:lnTo>
                      <a:pt x="425" y="65"/>
                    </a:lnTo>
                    <a:lnTo>
                      <a:pt x="401" y="77"/>
                    </a:lnTo>
                    <a:lnTo>
                      <a:pt x="391" y="82"/>
                    </a:lnTo>
                    <a:lnTo>
                      <a:pt x="382" y="89"/>
                    </a:lnTo>
                    <a:lnTo>
                      <a:pt x="373" y="95"/>
                    </a:lnTo>
                    <a:lnTo>
                      <a:pt x="365" y="103"/>
                    </a:lnTo>
                    <a:lnTo>
                      <a:pt x="351" y="120"/>
                    </a:lnTo>
                    <a:lnTo>
                      <a:pt x="336" y="137"/>
                    </a:lnTo>
                    <a:lnTo>
                      <a:pt x="321" y="157"/>
                    </a:lnTo>
                    <a:lnTo>
                      <a:pt x="274" y="212"/>
                    </a:lnTo>
                    <a:lnTo>
                      <a:pt x="225" y="265"/>
                    </a:lnTo>
                    <a:lnTo>
                      <a:pt x="168" y="328"/>
                    </a:lnTo>
                    <a:lnTo>
                      <a:pt x="147" y="353"/>
                    </a:lnTo>
                    <a:lnTo>
                      <a:pt x="127" y="380"/>
                    </a:lnTo>
                    <a:lnTo>
                      <a:pt x="109" y="408"/>
                    </a:lnTo>
                    <a:lnTo>
                      <a:pt x="91" y="435"/>
                    </a:lnTo>
                    <a:lnTo>
                      <a:pt x="70" y="468"/>
                    </a:lnTo>
                    <a:lnTo>
                      <a:pt x="47" y="501"/>
                    </a:lnTo>
                    <a:lnTo>
                      <a:pt x="43" y="505"/>
                    </a:lnTo>
                    <a:lnTo>
                      <a:pt x="38" y="509"/>
                    </a:lnTo>
                    <a:lnTo>
                      <a:pt x="33" y="511"/>
                    </a:lnTo>
                    <a:lnTo>
                      <a:pt x="26" y="511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54" name="任意多边形 153"/>
              <p:cNvSpPr/>
              <p:nvPr/>
            </p:nvSpPr>
            <p:spPr bwMode="auto">
              <a:xfrm>
                <a:off x="3448640" y="1205284"/>
                <a:ext cx="333375" cy="287337"/>
              </a:xfrm>
              <a:custGeom>
                <a:avLst/>
                <a:gdLst/>
                <a:ahLst/>
                <a:cxnLst/>
                <a:rect l="0" t="0" r="0" b="0"/>
                <a:pathLst>
                  <a:path w="632" h="545">
                    <a:moveTo>
                      <a:pt x="459" y="545"/>
                    </a:moveTo>
                    <a:lnTo>
                      <a:pt x="459" y="545"/>
                    </a:lnTo>
                    <a:lnTo>
                      <a:pt x="440" y="545"/>
                    </a:lnTo>
                    <a:lnTo>
                      <a:pt x="420" y="541"/>
                    </a:lnTo>
                    <a:lnTo>
                      <a:pt x="402" y="536"/>
                    </a:lnTo>
                    <a:lnTo>
                      <a:pt x="384" y="528"/>
                    </a:lnTo>
                    <a:lnTo>
                      <a:pt x="365" y="518"/>
                    </a:lnTo>
                    <a:lnTo>
                      <a:pt x="350" y="506"/>
                    </a:lnTo>
                    <a:lnTo>
                      <a:pt x="334" y="492"/>
                    </a:lnTo>
                    <a:lnTo>
                      <a:pt x="318" y="476"/>
                    </a:lnTo>
                    <a:lnTo>
                      <a:pt x="303" y="456"/>
                    </a:lnTo>
                    <a:lnTo>
                      <a:pt x="288" y="435"/>
                    </a:lnTo>
                    <a:lnTo>
                      <a:pt x="259" y="396"/>
                    </a:lnTo>
                    <a:lnTo>
                      <a:pt x="234" y="362"/>
                    </a:lnTo>
                    <a:lnTo>
                      <a:pt x="220" y="341"/>
                    </a:lnTo>
                    <a:lnTo>
                      <a:pt x="200" y="314"/>
                    </a:lnTo>
                    <a:lnTo>
                      <a:pt x="190" y="301"/>
                    </a:lnTo>
                    <a:lnTo>
                      <a:pt x="180" y="289"/>
                    </a:lnTo>
                    <a:lnTo>
                      <a:pt x="168" y="277"/>
                    </a:lnTo>
                    <a:lnTo>
                      <a:pt x="160" y="267"/>
                    </a:lnTo>
                    <a:lnTo>
                      <a:pt x="155" y="259"/>
                    </a:lnTo>
                    <a:lnTo>
                      <a:pt x="149" y="248"/>
                    </a:lnTo>
                    <a:lnTo>
                      <a:pt x="143" y="237"/>
                    </a:lnTo>
                    <a:lnTo>
                      <a:pt x="127" y="218"/>
                    </a:lnTo>
                    <a:lnTo>
                      <a:pt x="113" y="197"/>
                    </a:lnTo>
                    <a:lnTo>
                      <a:pt x="91" y="169"/>
                    </a:lnTo>
                    <a:lnTo>
                      <a:pt x="68" y="141"/>
                    </a:lnTo>
                    <a:lnTo>
                      <a:pt x="63" y="135"/>
                    </a:lnTo>
                    <a:lnTo>
                      <a:pt x="51" y="122"/>
                    </a:lnTo>
                    <a:lnTo>
                      <a:pt x="50" y="120"/>
                    </a:lnTo>
                    <a:lnTo>
                      <a:pt x="33" y="99"/>
                    </a:lnTo>
                    <a:lnTo>
                      <a:pt x="25" y="89"/>
                    </a:lnTo>
                    <a:lnTo>
                      <a:pt x="19" y="77"/>
                    </a:lnTo>
                    <a:lnTo>
                      <a:pt x="12" y="65"/>
                    </a:lnTo>
                    <a:lnTo>
                      <a:pt x="7" y="54"/>
                    </a:lnTo>
                    <a:lnTo>
                      <a:pt x="3" y="3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7" y="6"/>
                    </a:lnTo>
                    <a:lnTo>
                      <a:pt x="11" y="4"/>
                    </a:lnTo>
                    <a:lnTo>
                      <a:pt x="15" y="1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33" y="1"/>
                    </a:lnTo>
                    <a:lnTo>
                      <a:pt x="38" y="3"/>
                    </a:lnTo>
                    <a:lnTo>
                      <a:pt x="42" y="5"/>
                    </a:lnTo>
                    <a:lnTo>
                      <a:pt x="45" y="9"/>
                    </a:lnTo>
                    <a:lnTo>
                      <a:pt x="47" y="13"/>
                    </a:lnTo>
                    <a:lnTo>
                      <a:pt x="50" y="18"/>
                    </a:lnTo>
                    <a:lnTo>
                      <a:pt x="51" y="23"/>
                    </a:lnTo>
                    <a:lnTo>
                      <a:pt x="53" y="34"/>
                    </a:lnTo>
                    <a:lnTo>
                      <a:pt x="57" y="46"/>
                    </a:lnTo>
                    <a:lnTo>
                      <a:pt x="62" y="56"/>
                    </a:lnTo>
                    <a:lnTo>
                      <a:pt x="68" y="67"/>
                    </a:lnTo>
                    <a:lnTo>
                      <a:pt x="85" y="86"/>
                    </a:lnTo>
                    <a:lnTo>
                      <a:pt x="102" y="105"/>
                    </a:lnTo>
                    <a:lnTo>
                      <a:pt x="114" y="118"/>
                    </a:lnTo>
                    <a:lnTo>
                      <a:pt x="131" y="137"/>
                    </a:lnTo>
                    <a:lnTo>
                      <a:pt x="146" y="158"/>
                    </a:lnTo>
                    <a:lnTo>
                      <a:pt x="161" y="180"/>
                    </a:lnTo>
                    <a:lnTo>
                      <a:pt x="170" y="191"/>
                    </a:lnTo>
                    <a:lnTo>
                      <a:pt x="180" y="201"/>
                    </a:lnTo>
                    <a:lnTo>
                      <a:pt x="186" y="209"/>
                    </a:lnTo>
                    <a:lnTo>
                      <a:pt x="193" y="218"/>
                    </a:lnTo>
                    <a:lnTo>
                      <a:pt x="206" y="237"/>
                    </a:lnTo>
                    <a:lnTo>
                      <a:pt x="217" y="254"/>
                    </a:lnTo>
                    <a:lnTo>
                      <a:pt x="224" y="263"/>
                    </a:lnTo>
                    <a:lnTo>
                      <a:pt x="231" y="271"/>
                    </a:lnTo>
                    <a:lnTo>
                      <a:pt x="245" y="285"/>
                    </a:lnTo>
                    <a:lnTo>
                      <a:pt x="257" y="301"/>
                    </a:lnTo>
                    <a:lnTo>
                      <a:pt x="280" y="335"/>
                    </a:lnTo>
                    <a:lnTo>
                      <a:pt x="293" y="357"/>
                    </a:lnTo>
                    <a:lnTo>
                      <a:pt x="309" y="378"/>
                    </a:lnTo>
                    <a:lnTo>
                      <a:pt x="316" y="388"/>
                    </a:lnTo>
                    <a:lnTo>
                      <a:pt x="323" y="401"/>
                    </a:lnTo>
                    <a:lnTo>
                      <a:pt x="331" y="417"/>
                    </a:lnTo>
                    <a:lnTo>
                      <a:pt x="338" y="424"/>
                    </a:lnTo>
                    <a:lnTo>
                      <a:pt x="344" y="431"/>
                    </a:lnTo>
                    <a:lnTo>
                      <a:pt x="359" y="446"/>
                    </a:lnTo>
                    <a:lnTo>
                      <a:pt x="372" y="460"/>
                    </a:lnTo>
                    <a:lnTo>
                      <a:pt x="381" y="469"/>
                    </a:lnTo>
                    <a:lnTo>
                      <a:pt x="390" y="476"/>
                    </a:lnTo>
                    <a:lnTo>
                      <a:pt x="399" y="482"/>
                    </a:lnTo>
                    <a:lnTo>
                      <a:pt x="410" y="488"/>
                    </a:lnTo>
                    <a:lnTo>
                      <a:pt x="420" y="492"/>
                    </a:lnTo>
                    <a:lnTo>
                      <a:pt x="432" y="494"/>
                    </a:lnTo>
                    <a:lnTo>
                      <a:pt x="444" y="497"/>
                    </a:lnTo>
                    <a:lnTo>
                      <a:pt x="456" y="497"/>
                    </a:lnTo>
                    <a:lnTo>
                      <a:pt x="471" y="496"/>
                    </a:lnTo>
                    <a:lnTo>
                      <a:pt x="487" y="493"/>
                    </a:lnTo>
                    <a:lnTo>
                      <a:pt x="501" y="486"/>
                    </a:lnTo>
                    <a:lnTo>
                      <a:pt x="516" y="480"/>
                    </a:lnTo>
                    <a:lnTo>
                      <a:pt x="526" y="473"/>
                    </a:lnTo>
                    <a:lnTo>
                      <a:pt x="537" y="467"/>
                    </a:lnTo>
                    <a:lnTo>
                      <a:pt x="547" y="459"/>
                    </a:lnTo>
                    <a:lnTo>
                      <a:pt x="556" y="450"/>
                    </a:lnTo>
                    <a:lnTo>
                      <a:pt x="565" y="438"/>
                    </a:lnTo>
                    <a:lnTo>
                      <a:pt x="568" y="433"/>
                    </a:lnTo>
                    <a:lnTo>
                      <a:pt x="571" y="424"/>
                    </a:lnTo>
                    <a:lnTo>
                      <a:pt x="575" y="407"/>
                    </a:lnTo>
                    <a:lnTo>
                      <a:pt x="577" y="396"/>
                    </a:lnTo>
                    <a:lnTo>
                      <a:pt x="580" y="384"/>
                    </a:lnTo>
                    <a:lnTo>
                      <a:pt x="581" y="371"/>
                    </a:lnTo>
                    <a:lnTo>
                      <a:pt x="584" y="344"/>
                    </a:lnTo>
                    <a:lnTo>
                      <a:pt x="582" y="318"/>
                    </a:lnTo>
                    <a:lnTo>
                      <a:pt x="581" y="290"/>
                    </a:lnTo>
                    <a:lnTo>
                      <a:pt x="580" y="250"/>
                    </a:lnTo>
                    <a:lnTo>
                      <a:pt x="581" y="244"/>
                    </a:lnTo>
                    <a:lnTo>
                      <a:pt x="582" y="241"/>
                    </a:lnTo>
                    <a:lnTo>
                      <a:pt x="584" y="237"/>
                    </a:lnTo>
                    <a:lnTo>
                      <a:pt x="588" y="233"/>
                    </a:lnTo>
                    <a:lnTo>
                      <a:pt x="590" y="229"/>
                    </a:lnTo>
                    <a:lnTo>
                      <a:pt x="596" y="227"/>
                    </a:lnTo>
                    <a:lnTo>
                      <a:pt x="601" y="226"/>
                    </a:lnTo>
                    <a:lnTo>
                      <a:pt x="605" y="225"/>
                    </a:lnTo>
                    <a:lnTo>
                      <a:pt x="610" y="225"/>
                    </a:lnTo>
                    <a:lnTo>
                      <a:pt x="614" y="226"/>
                    </a:lnTo>
                    <a:lnTo>
                      <a:pt x="619" y="229"/>
                    </a:lnTo>
                    <a:lnTo>
                      <a:pt x="623" y="231"/>
                    </a:lnTo>
                    <a:lnTo>
                      <a:pt x="626" y="235"/>
                    </a:lnTo>
                    <a:lnTo>
                      <a:pt x="628" y="239"/>
                    </a:lnTo>
                    <a:lnTo>
                      <a:pt x="630" y="244"/>
                    </a:lnTo>
                    <a:lnTo>
                      <a:pt x="631" y="250"/>
                    </a:lnTo>
                    <a:lnTo>
                      <a:pt x="631" y="285"/>
                    </a:lnTo>
                    <a:lnTo>
                      <a:pt x="632" y="315"/>
                    </a:lnTo>
                    <a:lnTo>
                      <a:pt x="632" y="346"/>
                    </a:lnTo>
                    <a:lnTo>
                      <a:pt x="631" y="378"/>
                    </a:lnTo>
                    <a:lnTo>
                      <a:pt x="628" y="392"/>
                    </a:lnTo>
                    <a:lnTo>
                      <a:pt x="626" y="408"/>
                    </a:lnTo>
                    <a:lnTo>
                      <a:pt x="623" y="424"/>
                    </a:lnTo>
                    <a:lnTo>
                      <a:pt x="619" y="438"/>
                    </a:lnTo>
                    <a:lnTo>
                      <a:pt x="614" y="451"/>
                    </a:lnTo>
                    <a:lnTo>
                      <a:pt x="607" y="464"/>
                    </a:lnTo>
                    <a:lnTo>
                      <a:pt x="599" y="477"/>
                    </a:lnTo>
                    <a:lnTo>
                      <a:pt x="590" y="489"/>
                    </a:lnTo>
                    <a:lnTo>
                      <a:pt x="579" y="499"/>
                    </a:lnTo>
                    <a:lnTo>
                      <a:pt x="567" y="510"/>
                    </a:lnTo>
                    <a:lnTo>
                      <a:pt x="554" y="518"/>
                    </a:lnTo>
                    <a:lnTo>
                      <a:pt x="541" y="526"/>
                    </a:lnTo>
                    <a:lnTo>
                      <a:pt x="527" y="532"/>
                    </a:lnTo>
                    <a:lnTo>
                      <a:pt x="514" y="536"/>
                    </a:lnTo>
                    <a:lnTo>
                      <a:pt x="500" y="540"/>
                    </a:lnTo>
                    <a:lnTo>
                      <a:pt x="487" y="544"/>
                    </a:lnTo>
                    <a:lnTo>
                      <a:pt x="473" y="545"/>
                    </a:lnTo>
                    <a:lnTo>
                      <a:pt x="459" y="545"/>
                    </a:lnTo>
                  </a:path>
                </a:pathLst>
              </a:custGeom>
              <a:solidFill>
                <a:schemeClr val="dk1">
                  <a:alpha val="100000"/>
                </a:schemeClr>
              </a:solidFill>
              <a:ln>
                <a:noFill/>
              </a:ln>
            </p:spPr>
            <p:txBody>
              <a:bodyPr/>
              <a:lstStyle/>
              <a:p/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 rot="20468034">
            <a:off x="3754471" y="4643250"/>
            <a:ext cx="1452880" cy="39878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ot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思维导图式</a:t>
            </a:r>
            <a:endParaRPr lang="zh-CN" altLang="en-US" sz="200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743278" y="1362872"/>
          <a:ext cx="5020160" cy="2890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35054"/>
                <a:gridCol w="1585106"/>
              </a:tblGrid>
              <a:tr h="812277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800" b="0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“走进妈妈的童年”问题清单</a:t>
                      </a:r>
                      <a:endParaRPr lang="zh-CN" altLang="en-US" sz="18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cPr/>
                </a:tc>
              </a:tr>
              <a:tr h="52089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还记得小时候学过的哪几篇课文？</a:t>
                      </a:r>
                      <a:endParaRPr lang="en-US" altLang="zh-CN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1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208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做过的最勇敢的事是什么？</a:t>
                      </a:r>
                      <a:endParaRPr lang="zh-CN" altLang="en-US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1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208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黑体" panose="02010609060101010101" pitchFamily="49" charset="-122"/>
                        <a:buNone/>
                        <a:defRPr/>
                      </a:pPr>
                      <a:r>
                        <a:rPr lang="zh-CN" altLang="en-US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课后最喜欢玩什么游戏？</a:t>
                      </a:r>
                      <a:endParaRPr lang="en-US" altLang="zh-CN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1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1601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……</a:t>
                      </a:r>
                      <a:endParaRPr lang="zh-CN" altLang="en-US" sz="18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1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599457" y="1362872"/>
            <a:ext cx="3945475" cy="28623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“走进妈妈的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童年”问题清单</a:t>
            </a:r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问：还记得小时候学过的哪几篇课文？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答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问：做过的最勇敢的事是什么？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答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问：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课后最喜欢玩什么游戏？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答：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863959" y="467644"/>
            <a:ext cx="1956000" cy="461665"/>
            <a:chOff x="3091985" y="543935"/>
            <a:chExt cx="1956000" cy="461665"/>
          </a:xfrm>
        </p:grpSpPr>
        <p:sp>
          <p:nvSpPr>
            <p:cNvPr id="45" name="文本框 44"/>
            <p:cNvSpPr txBox="1"/>
            <p:nvPr/>
          </p:nvSpPr>
          <p:spPr>
            <a:xfrm>
              <a:off x="3535817" y="543935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探究活动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91985" y="577605"/>
              <a:ext cx="377985" cy="377985"/>
            </a:xfrm>
            <a:prstGeom prst="rect">
              <a:avLst/>
            </a:prstGeom>
          </p:spPr>
        </p:pic>
      </p:grpSp>
      <p:sp>
        <p:nvSpPr>
          <p:cNvPr id="47" name="矩形 46"/>
          <p:cNvSpPr/>
          <p:nvPr/>
        </p:nvSpPr>
        <p:spPr>
          <a:xfrm>
            <a:off x="5552053" y="755019"/>
            <a:ext cx="3262432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清单的方式有哪些呢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 rot="20522448">
            <a:off x="2348165" y="1203870"/>
            <a:ext cx="1031586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问答式</a:t>
            </a:r>
            <a:endParaRPr lang="zh-CN" altLang="en-US" sz="20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73149" y="4454642"/>
            <a:ext cx="7970315" cy="2044058"/>
            <a:chOff x="3078084" y="4726736"/>
            <a:chExt cx="7970315" cy="2044058"/>
          </a:xfrm>
        </p:grpSpPr>
        <p:grpSp>
          <p:nvGrpSpPr>
            <p:cNvPr id="18" name="组合 17"/>
            <p:cNvGrpSpPr/>
            <p:nvPr/>
          </p:nvGrpSpPr>
          <p:grpSpPr>
            <a:xfrm>
              <a:off x="5285399" y="4726736"/>
              <a:ext cx="3185487" cy="858377"/>
              <a:chOff x="5489959" y="4737378"/>
              <a:chExt cx="3185487" cy="858377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5489959" y="4737378"/>
                <a:ext cx="3185487" cy="8583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“</a:t>
                </a:r>
                <a:r>
                  <a:rPr lang="zh-CN" altLang="en-US">
                    <a:latin typeface="黑体" panose="02010609060101010101" pitchFamily="49" charset="-122"/>
                    <a:ea typeface="黑体" panose="02010609060101010101" pitchFamily="49" charset="-122"/>
                  </a:rPr>
                  <a:t>走进妈妈的童年”问题清单</a:t>
                </a:r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>
                  <a:lnSpc>
                    <a:spcPct val="150000"/>
                  </a:lnSpc>
                </a:pPr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5584621" y="4752321"/>
                <a:ext cx="3024336" cy="518922"/>
              </a:xfrm>
              <a:prstGeom prst="rect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8743923" y="5828537"/>
              <a:ext cx="2304476" cy="923330"/>
              <a:chOff x="8848447" y="5675567"/>
              <a:chExt cx="2304476" cy="92333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8923944" y="5675567"/>
                <a:ext cx="2032781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   课后</a:t>
                </a:r>
                <a:r>
                  <a:rPr lang="zh-CN" altLang="en-US">
                    <a:latin typeface="黑体" panose="02010609060101010101" pitchFamily="49" charset="-122"/>
                    <a:ea typeface="黑体" panose="02010609060101010101" pitchFamily="49" charset="-122"/>
                  </a:rPr>
                  <a:t>最喜欢玩什么游戏？</a:t>
                </a:r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8848447" y="5709435"/>
                <a:ext cx="2304476" cy="825326"/>
              </a:xfrm>
              <a:prstGeom prst="rect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5839954" y="5811778"/>
              <a:ext cx="2104550" cy="923330"/>
              <a:chOff x="6240881" y="5648577"/>
              <a:chExt cx="2104550" cy="92333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383942" y="5648577"/>
                <a:ext cx="1960234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   做</a:t>
                </a:r>
                <a:r>
                  <a:rPr lang="zh-CN" altLang="en-US">
                    <a:latin typeface="黑体" panose="02010609060101010101" pitchFamily="49" charset="-122"/>
                    <a:ea typeface="黑体" panose="02010609060101010101" pitchFamily="49" charset="-122"/>
                  </a:rPr>
                  <a:t>过的最勇敢的事是什么</a:t>
                </a:r>
                <a:r>
                  <a:rPr lang="zh-CN" altLang="en-US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？</a:t>
                </a:r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6240881" y="5710961"/>
                <a:ext cx="2104550" cy="825326"/>
              </a:xfrm>
              <a:prstGeom prst="rect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078084" y="5847464"/>
              <a:ext cx="2115504" cy="923330"/>
              <a:chOff x="3554770" y="5684261"/>
              <a:chExt cx="2115504" cy="92333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554770" y="5684261"/>
                <a:ext cx="2115504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   还记得小时候学过的哪几篇课文？</a:t>
                </a:r>
                <a:endParaRPr lang="en-US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3565724" y="5699204"/>
                <a:ext cx="2104550" cy="825324"/>
              </a:xfrm>
              <a:prstGeom prst="rect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0" name="直接连接符 19"/>
            <p:cNvCxnSpPr>
              <a:stCxn id="14" idx="2"/>
              <a:endCxn id="54" idx="0"/>
            </p:cNvCxnSpPr>
            <p:nvPr/>
          </p:nvCxnSpPr>
          <p:spPr>
            <a:xfrm flipH="1">
              <a:off x="6892229" y="5260601"/>
              <a:ext cx="0" cy="613561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4125815" y="5500089"/>
              <a:ext cx="5507" cy="392583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9896161" y="5471311"/>
              <a:ext cx="5507" cy="392583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4125815" y="5500089"/>
              <a:ext cx="5787390" cy="0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118542" y="1412776"/>
            <a:ext cx="1506070" cy="694438"/>
            <a:chOff x="118542" y="2346173"/>
            <a:chExt cx="1506070" cy="694438"/>
          </a:xfrm>
        </p:grpSpPr>
        <p:grpSp>
          <p:nvGrpSpPr>
            <p:cNvPr id="94" name="组合 93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96" name="圆角矩形 95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5" name="文本框 94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课程导入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18542" y="2276872"/>
            <a:ext cx="1506070" cy="694438"/>
            <a:chOff x="118542" y="2346173"/>
            <a:chExt cx="1506070" cy="694438"/>
          </a:xfrm>
          <a:noFill/>
        </p:grpSpPr>
        <p:grpSp>
          <p:nvGrpSpPr>
            <p:cNvPr id="104" name="组合 103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106" name="圆角矩形 105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5" name="文本框 104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交际要求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18542" y="3140968"/>
            <a:ext cx="1506070" cy="694438"/>
            <a:chOff x="118542" y="2346173"/>
            <a:chExt cx="1506070" cy="694438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109" name="组合 10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  <a:grpFill/>
          </p:grpSpPr>
          <p:sp>
            <p:nvSpPr>
              <p:cNvPr id="111" name="圆角矩形 11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grpFill/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0" name="文本框 109"/>
            <p:cNvSpPr txBox="1"/>
            <p:nvPr/>
          </p:nvSpPr>
          <p:spPr>
            <a:xfrm>
              <a:off x="277741" y="2507226"/>
              <a:ext cx="1206315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交际方法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18542" y="4005064"/>
            <a:ext cx="1506070" cy="694438"/>
            <a:chOff x="118542" y="2346173"/>
            <a:chExt cx="1506070" cy="694438"/>
          </a:xfrm>
        </p:grpSpPr>
        <p:grpSp>
          <p:nvGrpSpPr>
            <p:cNvPr id="114" name="组合 113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16" name="圆角矩形 115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5" name="文本框 114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交际演练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18542" y="4869160"/>
            <a:ext cx="1506070" cy="694438"/>
            <a:chOff x="118542" y="2346173"/>
            <a:chExt cx="1506070" cy="694438"/>
          </a:xfrm>
        </p:grpSpPr>
        <p:grpSp>
          <p:nvGrpSpPr>
            <p:cNvPr id="119" name="组合 118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21" name="圆角矩形 120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0" name="文本框 119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18542" y="5758898"/>
            <a:ext cx="1506070" cy="694438"/>
            <a:chOff x="118542" y="2346173"/>
            <a:chExt cx="1506070" cy="694438"/>
          </a:xfrm>
        </p:grpSpPr>
        <p:grpSp>
          <p:nvGrpSpPr>
            <p:cNvPr id="124" name="组合 123"/>
            <p:cNvGrpSpPr/>
            <p:nvPr/>
          </p:nvGrpSpPr>
          <p:grpSpPr>
            <a:xfrm>
              <a:off x="118542" y="2346173"/>
              <a:ext cx="1506070" cy="694438"/>
              <a:chOff x="426068" y="1729072"/>
              <a:chExt cx="1506070" cy="694438"/>
            </a:xfrm>
          </p:grpSpPr>
          <p:sp>
            <p:nvSpPr>
              <p:cNvPr id="126" name="圆角矩形 125"/>
              <p:cNvSpPr/>
              <p:nvPr/>
            </p:nvSpPr>
            <p:spPr>
              <a:xfrm>
                <a:off x="426068" y="1729072"/>
                <a:ext cx="1506070" cy="694438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圆角矩形 126"/>
              <p:cNvSpPr/>
              <p:nvPr/>
            </p:nvSpPr>
            <p:spPr>
              <a:xfrm>
                <a:off x="488820" y="1784510"/>
                <a:ext cx="1380567" cy="58356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2">
                    <a:lumMod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5" name="文本框 124"/>
            <p:cNvSpPr txBox="1"/>
            <p:nvPr/>
          </p:nvSpPr>
          <p:spPr>
            <a:xfrm>
              <a:off x="277741" y="2507226"/>
              <a:ext cx="12063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 rot="20457794">
            <a:off x="6693156" y="1304051"/>
            <a:ext cx="980225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表格式</a:t>
            </a:r>
            <a:endParaRPr lang="zh-CN" altLang="en-US" sz="20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7" grpId="0" animBg="1"/>
      <p:bldP spid="48" grpId="0" animBg="1"/>
      <p:bldP spid="41" grpId="0" animBg="1"/>
    </p:bldLst>
  </p:timing>
</p:sld>
</file>

<file path=ppt/tags/tag1.xml><?xml version="1.0" encoding="utf-8"?>
<p:tagLst xmlns:p="http://schemas.openxmlformats.org/presentationml/2006/main">
  <p:tag name="TABLE_ENDDRAG_ORIGIN_RECT" val="305*222"/>
  <p:tag name="TABLE_ENDDRAG_RECT" val="550*205*305*222"/>
</p:tagLst>
</file>

<file path=ppt/tags/tag2.xml><?xml version="1.0" encoding="utf-8"?>
<p:tagLst xmlns:p="http://schemas.openxmlformats.org/presentationml/2006/main">
  <p:tag name="TABLE_ENDDRAG_ORIGIN_RECT" val="305*222"/>
  <p:tag name="TABLE_ENDDRAG_RECT" val="207*223*305*222"/>
</p:tagLst>
</file>

<file path=ppt/tags/tag3.xml><?xml version="1.0" encoding="utf-8"?>
<p:tagLst xmlns:p="http://schemas.openxmlformats.org/presentationml/2006/main">
  <p:tag name="KSO_WM_UNIT_TABLE_BEAUTIFY" val="smartTable{e14b1988-b4f5-43a3-b5d5-84539170085a}"/>
  <p:tag name="TABLE_ENDDRAG_ORIGIN_RECT" val="363*136"/>
  <p:tag name="TABLE_ENDDRAG_RECT" val="230*195*363*136"/>
</p:tagLst>
</file>

<file path=ppt/tags/tag4.xml><?xml version="1.0" encoding="utf-8"?>
<p:tagLst xmlns:p="http://schemas.openxmlformats.org/presentationml/2006/main">
  <p:tag name="TABLE_ENDDRAG_ORIGIN_RECT" val="290*175"/>
  <p:tag name="TABLE_ENDDRAG_RECT" val="565*239*290*175"/>
</p:tagLst>
</file>

<file path=ppt/tags/tag5.xml><?xml version="1.0" encoding="utf-8"?>
<p:tagLst xmlns:p="http://schemas.openxmlformats.org/presentationml/2006/main">
  <p:tag name="TABLE_ENDDRAG_ORIGIN_RECT" val="290*175"/>
  <p:tag name="TABLE_ENDDRAG_RECT" val="565*239*290*175"/>
</p:tagLst>
</file>

<file path=ppt/tags/tag6.xml><?xml version="1.0" encoding="utf-8"?>
<p:tagLst xmlns:p="http://schemas.openxmlformats.org/presentationml/2006/main">
  <p:tag name="KSO_WM_UNIT_TABLE_BEAUTIFY" val="smartTable{d3ab70e1-c685-44ac-ad48-13c7e9feb9ea}"/>
  <p:tag name="TABLE_ENDDRAG_ORIGIN_RECT" val="603*113"/>
  <p:tag name="TABLE_ENDDRAG_RECT" val="266*246*603*113"/>
</p:tagLst>
</file>

<file path=ppt/tags/tag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7ce40f16-fb22-43c5-ba81-c5c1aef5dca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3190</Words>
  <Application>WPS 演示</Application>
  <PresentationFormat>自定义</PresentationFormat>
  <Paragraphs>556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华文楷体</vt:lpstr>
      <vt:lpstr>Arial Unicode MS</vt:lpstr>
      <vt:lpstr>Calibri</vt:lpstr>
      <vt:lpstr>仿宋</vt:lpstr>
      <vt:lpstr>Arial</vt:lpstr>
      <vt:lpstr>PMingLiU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2022-03-07T21:30:00Z</cp:lastPrinted>
  <dcterms:created xsi:type="dcterms:W3CDTF">2022-03-07T21:30:00Z</dcterms:created>
  <dcterms:modified xsi:type="dcterms:W3CDTF">2023-01-18T03:31:36Z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6A9E84D9E86048EEB367630A1E74EC32</vt:lpwstr>
  </property>
  <property fmtid="{D5CDD505-2E9C-101B-9397-08002B2CF9AE}" pid="3" name="KSOProductBuildVer">
    <vt:lpwstr>2052-11.1.0.13703</vt:lpwstr>
  </property>
</Properties>
</file>