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1" r:id="rId3"/>
    <p:sldId id="289" r:id="rId4"/>
    <p:sldId id="263" r:id="rId5"/>
    <p:sldId id="266" r:id="rId6"/>
    <p:sldId id="290" r:id="rId7"/>
    <p:sldId id="291" r:id="rId8"/>
    <p:sldId id="292" r:id="rId9"/>
    <p:sldId id="293" r:id="rId10"/>
    <p:sldId id="294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7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CDD3"/>
    <a:srgbClr val="87B2BB"/>
    <a:srgbClr val="5C96A1"/>
    <a:srgbClr val="498680"/>
    <a:srgbClr val="639D97"/>
    <a:srgbClr val="48847E"/>
    <a:srgbClr val="6C79B7"/>
    <a:srgbClr val="467A7C"/>
    <a:srgbClr val="3F2E2E"/>
    <a:srgbClr val="EFF0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356" y="-474"/>
      </p:cViewPr>
      <p:guideLst>
        <p:guide orient="horz" pos="347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8911F-6972-4A15-939C-F60A789B44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0072D-2BFE-4A30-8B7E-922E14F523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85946-FBFA-4EAB-900F-B75B98EBDD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3C798-9699-4799-90B0-879FA1609F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19971;&#24425;-&#35838;&#25991;&#26391;&#35835;-&#20154;&#20116;&#19978;-1%20&#30333;&#40557;.mp4" TargetMode="Externa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616688" y="2492919"/>
            <a:ext cx="5954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9875"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0" fontAlgn="ctr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800" b="1" spc="400" dirty="0" smtClean="0">
                <a:solidFill>
                  <a:srgbClr val="498680"/>
                </a:solidFill>
                <a:cs typeface="+mn-ea"/>
                <a:sym typeface="+mn-lt"/>
              </a:rPr>
              <a:t>那一刻，我长大了</a:t>
            </a:r>
            <a:endParaRPr lang="zh-CN" altLang="en-US" sz="4800" b="1" spc="400" dirty="0">
              <a:solidFill>
                <a:srgbClr val="498680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54786" y="0"/>
            <a:ext cx="4061066" cy="6858000"/>
          </a:xfrm>
          <a:prstGeom prst="rect">
            <a:avLst/>
          </a:prstGeom>
          <a:solidFill>
            <a:srgbClr val="87B2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72643" y="0"/>
            <a:ext cx="3548218" cy="6858000"/>
          </a:xfrm>
          <a:prstGeom prst="rect">
            <a:avLst/>
          </a:prstGeom>
          <a:solidFill>
            <a:srgbClr val="B1CD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657600" y="435937"/>
            <a:ext cx="8498304" cy="370233"/>
            <a:chOff x="2679808" y="393341"/>
            <a:chExt cx="9476096" cy="412830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2679808" y="597819"/>
              <a:ext cx="9476096" cy="0"/>
            </a:xfrm>
            <a:prstGeom prst="line">
              <a:avLst/>
            </a:prstGeom>
            <a:ln>
              <a:solidFill>
                <a:srgbClr val="467A7C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>
              <a:off x="3172152" y="393341"/>
              <a:ext cx="8520888" cy="412830"/>
              <a:chOff x="3581222" y="104573"/>
              <a:chExt cx="8520888" cy="412830"/>
            </a:xfrm>
          </p:grpSpPr>
          <p:sp>
            <p:nvSpPr>
              <p:cNvPr id="52" name="菱形 51"/>
              <p:cNvSpPr/>
              <p:nvPr/>
            </p:nvSpPr>
            <p:spPr>
              <a:xfrm>
                <a:off x="6621743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3" name="菱形 52"/>
              <p:cNvSpPr/>
              <p:nvPr/>
            </p:nvSpPr>
            <p:spPr>
              <a:xfrm>
                <a:off x="3581222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4" name="菱形 53"/>
              <p:cNvSpPr/>
              <p:nvPr/>
            </p:nvSpPr>
            <p:spPr>
              <a:xfrm>
                <a:off x="4594729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菱形 54"/>
              <p:cNvSpPr/>
              <p:nvPr/>
            </p:nvSpPr>
            <p:spPr>
              <a:xfrm>
                <a:off x="5608236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6" name="菱形 55"/>
              <p:cNvSpPr/>
              <p:nvPr/>
            </p:nvSpPr>
            <p:spPr>
              <a:xfrm>
                <a:off x="7635250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7" name="菱形 56"/>
              <p:cNvSpPr/>
              <p:nvPr/>
            </p:nvSpPr>
            <p:spPr>
              <a:xfrm>
                <a:off x="8648757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菱形 57"/>
              <p:cNvSpPr/>
              <p:nvPr/>
            </p:nvSpPr>
            <p:spPr>
              <a:xfrm>
                <a:off x="9662264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9" name="菱形 58"/>
              <p:cNvSpPr/>
              <p:nvPr/>
            </p:nvSpPr>
            <p:spPr>
              <a:xfrm>
                <a:off x="10675771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0" name="菱形 59"/>
              <p:cNvSpPr/>
              <p:nvPr/>
            </p:nvSpPr>
            <p:spPr>
              <a:xfrm>
                <a:off x="11689280" y="104573"/>
                <a:ext cx="412830" cy="412830"/>
              </a:xfrm>
              <a:prstGeom prst="diamond">
                <a:avLst/>
              </a:prstGeom>
              <a:solidFill>
                <a:srgbClr val="467A7C"/>
              </a:solidFill>
              <a:ln>
                <a:solidFill>
                  <a:srgbClr val="467A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2394252" y="3632219"/>
            <a:ext cx="40202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9875"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r" eaLnBrk="0" fontAlgn="ctr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spc="400" dirty="0" smtClean="0">
                <a:latin typeface="+mn-lt"/>
                <a:ea typeface="+mn-ea"/>
                <a:cs typeface="+mn-ea"/>
                <a:sym typeface="+mn-lt"/>
              </a:rPr>
              <a:t>习作</a:t>
            </a:r>
            <a:endParaRPr lang="zh-CN" altLang="en-US" sz="3600" spc="400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91308" y="3455377"/>
            <a:ext cx="5671038" cy="879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E9E9E9"/>
              </a:clrFrom>
              <a:clrTo>
                <a:srgbClr val="E9E9E9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333724">
            <a:off x="-2311550" y="-248106"/>
            <a:ext cx="6090694" cy="2375939"/>
          </a:xfrm>
          <a:custGeom>
            <a:avLst/>
            <a:gdLst>
              <a:gd name="connsiteX0" fmla="*/ 60136 w 6090694"/>
              <a:gd name="connsiteY0" fmla="*/ 0 h 2375939"/>
              <a:gd name="connsiteX1" fmla="*/ 327546 w 6090694"/>
              <a:gd name="connsiteY1" fmla="*/ 27935 h 2375939"/>
              <a:gd name="connsiteX2" fmla="*/ 1692322 w 6090694"/>
              <a:gd name="connsiteY2" fmla="*/ 587493 h 2375939"/>
              <a:gd name="connsiteX3" fmla="*/ 3207224 w 6090694"/>
              <a:gd name="connsiteY3" fmla="*/ 819505 h 2375939"/>
              <a:gd name="connsiteX4" fmla="*/ 3848669 w 6090694"/>
              <a:gd name="connsiteY4" fmla="*/ 751266 h 2375939"/>
              <a:gd name="connsiteX5" fmla="*/ 4203511 w 6090694"/>
              <a:gd name="connsiteY5" fmla="*/ 396425 h 2375939"/>
              <a:gd name="connsiteX6" fmla="*/ 4776716 w 6090694"/>
              <a:gd name="connsiteY6" fmla="*/ 287243 h 2375939"/>
              <a:gd name="connsiteX7" fmla="*/ 5240740 w 6090694"/>
              <a:gd name="connsiteY7" fmla="*/ 1010574 h 2375939"/>
              <a:gd name="connsiteX8" fmla="*/ 4449170 w 6090694"/>
              <a:gd name="connsiteY8" fmla="*/ 1379063 h 2375939"/>
              <a:gd name="connsiteX9" fmla="*/ 5308979 w 6090694"/>
              <a:gd name="connsiteY9" fmla="*/ 1365416 h 2375939"/>
              <a:gd name="connsiteX10" fmla="*/ 6086901 w 6090694"/>
              <a:gd name="connsiteY10" fmla="*/ 1761201 h 2375939"/>
              <a:gd name="connsiteX11" fmla="*/ 5554639 w 6090694"/>
              <a:gd name="connsiteY11" fmla="*/ 2361702 h 2375939"/>
              <a:gd name="connsiteX12" fmla="*/ 4435522 w 6090694"/>
              <a:gd name="connsiteY12" fmla="*/ 2143338 h 2375939"/>
              <a:gd name="connsiteX13" fmla="*/ 3507475 w 6090694"/>
              <a:gd name="connsiteY13" fmla="*/ 1652019 h 2375939"/>
              <a:gd name="connsiteX14" fmla="*/ 2838734 w 6090694"/>
              <a:gd name="connsiteY14" fmla="*/ 1447302 h 2375939"/>
              <a:gd name="connsiteX15" fmla="*/ 3384645 w 6090694"/>
              <a:gd name="connsiteY15" fmla="*/ 1897678 h 2375939"/>
              <a:gd name="connsiteX16" fmla="*/ 3138985 w 6090694"/>
              <a:gd name="connsiteY16" fmla="*/ 2266168 h 2375939"/>
              <a:gd name="connsiteX17" fmla="*/ 1869743 w 6090694"/>
              <a:gd name="connsiteY17" fmla="*/ 2020508 h 2375939"/>
              <a:gd name="connsiteX18" fmla="*/ 805218 w 6090694"/>
              <a:gd name="connsiteY18" fmla="*/ 1556484 h 2375939"/>
              <a:gd name="connsiteX19" fmla="*/ 122830 w 6090694"/>
              <a:gd name="connsiteY19" fmla="*/ 860449 h 2375939"/>
              <a:gd name="connsiteX20" fmla="*/ 36719 w 6090694"/>
              <a:gd name="connsiteY20" fmla="*/ 770273 h 2375939"/>
              <a:gd name="connsiteX21" fmla="*/ 0 w 6090694"/>
              <a:gd name="connsiteY21" fmla="*/ 733762 h 2375939"/>
              <a:gd name="connsiteX22" fmla="*/ 0 w 6090694"/>
              <a:gd name="connsiteY22" fmla="*/ 1683 h 2375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90694" h="2375939">
                <a:moveTo>
                  <a:pt x="60136" y="0"/>
                </a:moveTo>
                <a:cubicBezTo>
                  <a:pt x="147140" y="1351"/>
                  <a:pt x="238267" y="10307"/>
                  <a:pt x="327546" y="27935"/>
                </a:cubicBezTo>
                <a:cubicBezTo>
                  <a:pt x="684662" y="98448"/>
                  <a:pt x="1212376" y="455565"/>
                  <a:pt x="1692322" y="587493"/>
                </a:cubicBezTo>
                <a:cubicBezTo>
                  <a:pt x="2172268" y="719421"/>
                  <a:pt x="2847833" y="792210"/>
                  <a:pt x="3207224" y="819505"/>
                </a:cubicBezTo>
                <a:cubicBezTo>
                  <a:pt x="3566615" y="846800"/>
                  <a:pt x="3682621" y="821779"/>
                  <a:pt x="3848669" y="751266"/>
                </a:cubicBezTo>
                <a:cubicBezTo>
                  <a:pt x="4014717" y="680753"/>
                  <a:pt x="4048836" y="473762"/>
                  <a:pt x="4203511" y="396425"/>
                </a:cubicBezTo>
                <a:cubicBezTo>
                  <a:pt x="4358184" y="319088"/>
                  <a:pt x="4603844" y="184885"/>
                  <a:pt x="4776716" y="287243"/>
                </a:cubicBezTo>
                <a:cubicBezTo>
                  <a:pt x="4949588" y="389601"/>
                  <a:pt x="5295332" y="828604"/>
                  <a:pt x="5240740" y="1010574"/>
                </a:cubicBezTo>
                <a:cubicBezTo>
                  <a:pt x="5186149" y="1192544"/>
                  <a:pt x="4437797" y="1319923"/>
                  <a:pt x="4449170" y="1379063"/>
                </a:cubicBezTo>
                <a:cubicBezTo>
                  <a:pt x="4460543" y="1438203"/>
                  <a:pt x="5036024" y="1301726"/>
                  <a:pt x="5308979" y="1365416"/>
                </a:cubicBezTo>
                <a:cubicBezTo>
                  <a:pt x="5581934" y="1429106"/>
                  <a:pt x="6045958" y="1595153"/>
                  <a:pt x="6086901" y="1761201"/>
                </a:cubicBezTo>
                <a:cubicBezTo>
                  <a:pt x="6127844" y="1927249"/>
                  <a:pt x="5829869" y="2298013"/>
                  <a:pt x="5554639" y="2361702"/>
                </a:cubicBezTo>
                <a:cubicBezTo>
                  <a:pt x="5279409" y="2425391"/>
                  <a:pt x="4776716" y="2261619"/>
                  <a:pt x="4435522" y="2143338"/>
                </a:cubicBezTo>
                <a:cubicBezTo>
                  <a:pt x="4094328" y="2025058"/>
                  <a:pt x="3773606" y="1768025"/>
                  <a:pt x="3507475" y="1652019"/>
                </a:cubicBezTo>
                <a:cubicBezTo>
                  <a:pt x="3241344" y="1536013"/>
                  <a:pt x="2859206" y="1406359"/>
                  <a:pt x="2838734" y="1447302"/>
                </a:cubicBezTo>
                <a:cubicBezTo>
                  <a:pt x="2818262" y="1488245"/>
                  <a:pt x="3334603" y="1761200"/>
                  <a:pt x="3384645" y="1897678"/>
                </a:cubicBezTo>
                <a:cubicBezTo>
                  <a:pt x="3434687" y="2034156"/>
                  <a:pt x="3391469" y="2245696"/>
                  <a:pt x="3138985" y="2266168"/>
                </a:cubicBezTo>
                <a:cubicBezTo>
                  <a:pt x="2886501" y="2286640"/>
                  <a:pt x="2258704" y="2138789"/>
                  <a:pt x="1869743" y="2020508"/>
                </a:cubicBezTo>
                <a:cubicBezTo>
                  <a:pt x="1480782" y="1902227"/>
                  <a:pt x="1096370" y="1749827"/>
                  <a:pt x="805218" y="1556484"/>
                </a:cubicBezTo>
                <a:cubicBezTo>
                  <a:pt x="514066" y="1363141"/>
                  <a:pt x="332096" y="1090186"/>
                  <a:pt x="122830" y="860449"/>
                </a:cubicBezTo>
                <a:cubicBezTo>
                  <a:pt x="96672" y="831732"/>
                  <a:pt x="67564" y="801487"/>
                  <a:pt x="36719" y="770273"/>
                </a:cubicBezTo>
                <a:lnTo>
                  <a:pt x="0" y="733762"/>
                </a:lnTo>
                <a:lnTo>
                  <a:pt x="0" y="1683"/>
                </a:ln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28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335833" y="411510"/>
            <a:ext cx="5885028" cy="64414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3" name="流程图: 过程 22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906921" y="5252900"/>
            <a:ext cx="7120231" cy="1048249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56758" y="1834942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773286" y="1834942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9399014" y="1834942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5628" y="636101"/>
            <a:ext cx="10746219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 </a:t>
            </a:r>
            <a:r>
              <a:rPr lang="en-US" altLang="zh-CN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 </a:t>
            </a:r>
            <a:r>
              <a:rPr lang="zh-CN" altLang="zh-CN" sz="24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请</a:t>
            </a: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你读一读课文第</a:t>
            </a:r>
            <a:r>
              <a:rPr lang="en-US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14</a:t>
            </a:r>
            <a:r>
              <a:rPr lang="zh-CN" altLang="zh-CN" sz="2400" b="1" kern="100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页的几段话，思考从这些文字中，你看到了怎样的成长，并想想自己有没有类似的经历。</a:t>
            </a:r>
            <a:endParaRPr lang="zh-CN" altLang="zh-CN" sz="24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3186" y="2914513"/>
            <a:ext cx="923330" cy="20432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感受到父母的付出和不易。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73286" y="2914513"/>
            <a:ext cx="923330" cy="20432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感受到他人对自己的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55442" y="2914513"/>
            <a:ext cx="923330" cy="20432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因鼓励而得到改变。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543155" y="1756618"/>
            <a:ext cx="10716329" cy="1497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27"/>
          <p:cNvSpPr txBox="1"/>
          <p:nvPr/>
        </p:nvSpPr>
        <p:spPr>
          <a:xfrm>
            <a:off x="3914658" y="5427021"/>
            <a:ext cx="7006383" cy="830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000" dirty="0" smtClean="0"/>
              <a:t>        </a:t>
            </a:r>
            <a:r>
              <a:rPr lang="zh-CN" altLang="zh-CN" sz="2000" dirty="0" smtClean="0"/>
              <a:t>长</a:t>
            </a:r>
            <a:r>
              <a:rPr lang="zh-CN" altLang="zh-CN" sz="2000" dirty="0"/>
              <a:t>大是一种独有的感受，自己内心的波动、思想的变化、认识的提高，都是</a:t>
            </a:r>
            <a:r>
              <a:rPr lang="en-US" altLang="zh-CN" sz="2000" dirty="0"/>
              <a:t>“</a:t>
            </a:r>
            <a:r>
              <a:rPr lang="zh-CN" altLang="zh-CN" sz="2000" dirty="0"/>
              <a:t>长大</a:t>
            </a:r>
            <a:r>
              <a:rPr lang="en-US" altLang="zh-CN" sz="2000" dirty="0"/>
              <a:t>”</a:t>
            </a:r>
            <a:r>
              <a:rPr lang="zh-CN" altLang="zh-CN" sz="2000" dirty="0"/>
              <a:t>的表现</a:t>
            </a:r>
            <a:r>
              <a:rPr lang="zh-CN" altLang="zh-CN" sz="2800" dirty="0"/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401052" y="1872156"/>
            <a:ext cx="4427620" cy="4985844"/>
          </a:xfrm>
          <a:prstGeom prst="rect">
            <a:avLst/>
          </a:prstGeom>
        </p:spPr>
      </p:pic>
      <p:sp>
        <p:nvSpPr>
          <p:cNvPr id="15" name="流程图: 过程 14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" grpId="0" animBg="1"/>
      <p:bldP spid="33" grpId="0" animBg="1"/>
      <p:bldP spid="34" grpId="0" animBg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59"/>
          <p:cNvSpPr>
            <a:spLocks noChangeArrowheads="1"/>
          </p:cNvSpPr>
          <p:nvPr/>
        </p:nvSpPr>
        <p:spPr bwMode="auto">
          <a:xfrm>
            <a:off x="3618596" y="2529128"/>
            <a:ext cx="721923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自己的成长旅途中，哪些事让你获得了成长，哪一刻让你感觉自己突然长大了，给你留下了很深的印象？想好之后，可以和大家进行分享。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469426" y="1421481"/>
            <a:ext cx="4833333" cy="48333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721261" y="3877045"/>
            <a:ext cx="2647202" cy="2980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8994" y="142148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567400" y="2112285"/>
            <a:ext cx="8698696" cy="2761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4">
            <a:hlinkClick r:id="rId3" action="ppaction://hlinkfile"/>
          </p:cNvPr>
          <p:cNvSpPr txBox="1"/>
          <p:nvPr/>
        </p:nvSpPr>
        <p:spPr>
          <a:xfrm>
            <a:off x="696885" y="626878"/>
            <a:ext cx="4033837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启发思路 指导学习</a:t>
            </a:r>
            <a:endParaRPr lang="zh-CN" altLang="en-US" sz="28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9218"/>
          <p:cNvSpPr txBox="1">
            <a:spLocks noChangeArrowheads="1"/>
          </p:cNvSpPr>
          <p:nvPr/>
        </p:nvSpPr>
        <p:spPr bwMode="auto">
          <a:xfrm>
            <a:off x="735958" y="1405102"/>
            <a:ext cx="8489994" cy="1384995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列提纲</a:t>
            </a:r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你回忆自己想要描写的事情的经过，在稿纸上列出提纲。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09070" y="0"/>
            <a:ext cx="4873523" cy="48735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294363" y="3807386"/>
            <a:ext cx="2647202" cy="2980955"/>
          </a:xfrm>
          <a:prstGeom prst="rect">
            <a:avLst/>
          </a:prstGeom>
        </p:spPr>
      </p:pic>
      <p:sp>
        <p:nvSpPr>
          <p:cNvPr id="7" name="文本占位符 9218"/>
          <p:cNvSpPr txBox="1">
            <a:spLocks noChangeArrowheads="1"/>
          </p:cNvSpPr>
          <p:nvPr/>
        </p:nvSpPr>
        <p:spPr bwMode="auto">
          <a:xfrm>
            <a:off x="2352839" y="4127510"/>
            <a:ext cx="8791212" cy="2031325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257175" indent="-2571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具体描写：</a:t>
            </a:r>
            <a:r>
              <a:rPr lang="zh-CN" altLang="zh-CN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你好好回忆当时的细节，并展开想象，在那一刻，你看到了什么？听到了什么？心里是怎么想的？要把那一刻发生的细节写清楚。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流程图: 过程 7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791284" y="556838"/>
            <a:ext cx="401510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整理思路，突破难点</a:t>
            </a:r>
            <a:endParaRPr lang="zh-CN" altLang="en-US" sz="24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675185" y="2417886"/>
            <a:ext cx="7490621" cy="339383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6025" y="852560"/>
            <a:ext cx="3079160" cy="1069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800" b="1" kern="100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习</a:t>
            </a:r>
            <a:r>
              <a:rPr lang="zh-CN" altLang="en-US" sz="4800" b="1" kern="100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作实践</a:t>
            </a:r>
            <a:r>
              <a:rPr lang="zh-CN" altLang="en-US" sz="4800" b="1" kern="100" dirty="0" smtClean="0">
                <a:solidFill>
                  <a:schemeClr val="accent6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：</a:t>
            </a:r>
            <a:endParaRPr lang="zh-CN" altLang="zh-CN" sz="4800" b="1" kern="100" dirty="0">
              <a:solidFill>
                <a:schemeClr val="accent6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8" name="文本框 27"/>
          <p:cNvSpPr txBox="1"/>
          <p:nvPr/>
        </p:nvSpPr>
        <p:spPr>
          <a:xfrm>
            <a:off x="3855757" y="2683640"/>
            <a:ext cx="70063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请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你根据自己修改好的提纲和片段，写一件让自己感觉突然长大的事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。要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求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目自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拟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感到长大的时刻写具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体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出自己真实的感受。</a:t>
            </a:r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401052" y="1872156"/>
            <a:ext cx="4427620" cy="4985844"/>
          </a:xfrm>
          <a:prstGeom prst="rect">
            <a:avLst/>
          </a:prstGeom>
        </p:spPr>
      </p:pic>
      <p:sp>
        <p:nvSpPr>
          <p:cNvPr id="14" name="流程图: 过程 13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755999" y="2131334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272527" y="2131334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0388" y="971381"/>
            <a:ext cx="1074621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</a:rPr>
              <a:t>习作要点：</a:t>
            </a:r>
            <a:endParaRPr lang="zh-CN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5997" y="3210904"/>
            <a:ext cx="1046440" cy="209944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把事情的经过写清楚。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25617" y="3226145"/>
            <a:ext cx="1046440" cy="20432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把那一瞬间写具体。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558395" y="1680418"/>
            <a:ext cx="10716329" cy="1497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401052" y="1872156"/>
            <a:ext cx="4427620" cy="4985844"/>
          </a:xfrm>
          <a:prstGeom prst="rect">
            <a:avLst/>
          </a:prstGeom>
        </p:spPr>
      </p:pic>
      <p:sp>
        <p:nvSpPr>
          <p:cNvPr id="15" name="流程图: 过程 14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689199" y="2908574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91127" y="4158254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0868" y="655320"/>
            <a:ext cx="107462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</a:t>
            </a:r>
            <a:r>
              <a:rPr lang="zh-CN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请在四人小组中读一读自己的习作，并请组员给自己提出修改意见。组员评议时需注意：</a:t>
            </a:r>
            <a:r>
              <a:rPr lang="zh-CN" altLang="zh-CN" sz="2400" dirty="0" smtClean="0">
                <a:solidFill>
                  <a:srgbClr val="C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该篇习作是否把事情的经过写清楚了，是否把让自己感到长大的瞬间写具体了。</a:t>
            </a:r>
            <a:endParaRPr lang="zh-CN" altLang="zh-CN" sz="2400" dirty="0">
              <a:solidFill>
                <a:srgbClr val="C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573635" y="2320498"/>
            <a:ext cx="10716329" cy="1497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401052" y="1872156"/>
            <a:ext cx="4427620" cy="4985844"/>
          </a:xfrm>
          <a:prstGeom prst="rect">
            <a:avLst/>
          </a:prstGeom>
        </p:spPr>
      </p:pic>
      <p:sp>
        <p:nvSpPr>
          <p:cNvPr id="15" name="流程图: 过程 14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35355" y="306376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发挥想象</a:t>
            </a:r>
            <a:endParaRPr lang="zh-CN" altLang="en-US" sz="2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32201" y="4295052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听到什么？看到什么？想到什么？</a:t>
            </a:r>
            <a:endParaRPr lang="zh-CN" altLang="en-US" sz="2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01196" y="5516940"/>
            <a:ext cx="6100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详细描写人物的语言、动作、神态等细节。</a:t>
            </a:r>
            <a:endParaRPr lang="zh-CN" altLang="en-US" sz="2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84014" y="5370622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643479" y="2359934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630167" y="3548654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7988" y="960120"/>
            <a:ext cx="1074621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</a:t>
            </a:r>
            <a:r>
              <a:rPr lang="zh-CN" altLang="en-US" sz="2800" b="1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小组内互相批改习作：</a:t>
            </a:r>
            <a:endParaRPr lang="zh-CN" altLang="zh-CN" sz="2800" b="1" dirty="0">
              <a:solidFill>
                <a:srgbClr val="C0000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649835" y="1756618"/>
            <a:ext cx="10716329" cy="1497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462012" y="1872156"/>
            <a:ext cx="4427620" cy="4985844"/>
          </a:xfrm>
          <a:prstGeom prst="rect">
            <a:avLst/>
          </a:prstGeom>
        </p:spPr>
      </p:pic>
      <p:sp>
        <p:nvSpPr>
          <p:cNvPr id="15" name="流程图: 过程 14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65835" y="251512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好词好句用曲线标注</a:t>
            </a:r>
            <a:endParaRPr lang="zh-CN" altLang="en-US" sz="2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16961" y="3654972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有错误的字句用横线标注</a:t>
            </a:r>
            <a:endParaRPr lang="zh-CN" altLang="en-US" sz="2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62156" y="4800660"/>
            <a:ext cx="6283084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写出至少两句评语</a:t>
            </a:r>
            <a:r>
              <a:rPr lang="zh-CN" altLang="en-US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：</a:t>
            </a:r>
            <a:r>
              <a:rPr lang="zh-CN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点评该篇作文是否把事情的经过写清楚，把</a:t>
            </a:r>
            <a:r>
              <a:rPr lang="zh-CN" altLang="en-US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那</a:t>
            </a:r>
            <a:r>
              <a:rPr lang="zh-CN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一瞬间写具体了。</a:t>
            </a:r>
            <a:endParaRPr lang="zh-CN" altLang="zh-CN" sz="2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68774" y="5020102"/>
            <a:ext cx="1036187" cy="784479"/>
          </a:xfrm>
          <a:prstGeom prst="ellipse">
            <a:avLst/>
          </a:prstGeom>
          <a:solidFill>
            <a:srgbClr val="4986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03</a:t>
            </a:r>
            <a:endParaRPr lang="zh-CN" altLang="en-US" sz="3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3675185" y="2417886"/>
            <a:ext cx="7490621" cy="3159954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6025" y="852560"/>
            <a:ext cx="3079160" cy="1069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4800" b="1" kern="100" dirty="0" smtClean="0">
                <a:solidFill>
                  <a:schemeClr val="accent6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charset="-122"/>
              </a:rPr>
              <a:t>作业：</a:t>
            </a:r>
            <a:endParaRPr lang="zh-CN" altLang="zh-CN" sz="4800" b="1" kern="100" dirty="0">
              <a:solidFill>
                <a:schemeClr val="accent6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8" name="文本框 27"/>
          <p:cNvSpPr txBox="1"/>
          <p:nvPr/>
        </p:nvSpPr>
        <p:spPr>
          <a:xfrm>
            <a:off x="3947197" y="3018920"/>
            <a:ext cx="7006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 </a:t>
            </a:r>
            <a:r>
              <a:rPr lang="zh-CN" altLang="zh-CN" sz="2400" dirty="0" smtClean="0">
                <a:latin typeface="华文宋体" panose="02010600040101010101" pitchFamily="2" charset="-122"/>
                <a:ea typeface="华文宋体" panose="02010600040101010101" pitchFamily="2" charset="-122"/>
              </a:rPr>
              <a:t>根据同学的批改意见，再次修改自己的习作。修改完毕后将其工工整整地誊写在作文本上。</a:t>
            </a:r>
            <a:endParaRPr lang="zh-CN" altLang="zh-CN" sz="2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-401052" y="1872156"/>
            <a:ext cx="4427620" cy="4985844"/>
          </a:xfrm>
          <a:prstGeom prst="rect">
            <a:avLst/>
          </a:prstGeom>
        </p:spPr>
      </p:pic>
      <p:sp>
        <p:nvSpPr>
          <p:cNvPr id="14" name="流程图: 过程 13"/>
          <p:cNvSpPr/>
          <p:nvPr/>
        </p:nvSpPr>
        <p:spPr>
          <a:xfrm>
            <a:off x="-4555" y="195486"/>
            <a:ext cx="2488323" cy="216024"/>
          </a:xfrm>
          <a:prstGeom prst="flowChartProcess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18000">
                <a:schemeClr val="accent6">
                  <a:lumMod val="0"/>
                  <a:lumOff val="100000"/>
                </a:schemeClr>
              </a:gs>
              <a:gs pos="67000">
                <a:schemeClr val="accent6">
                  <a:lumMod val="100000"/>
                </a:schemeClr>
              </a:gs>
            </a:gsLst>
            <a:lin ang="10800000" scaled="1"/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>
            <a:softEdge rad="31750"/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kern="0" dirty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习</a:t>
            </a:r>
            <a:r>
              <a:rPr lang="zh-CN" altLang="en-US" sz="1100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rPr>
              <a:t>作：那一刻，我长大了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8" grpId="0"/>
    </p:bldLst>
  </p:timing>
</p:sld>
</file>

<file path=ppt/tags/tag1.xml><?xml version="1.0" encoding="utf-8"?>
<p:tagLst xmlns:p="http://schemas.openxmlformats.org/presentationml/2006/main">
  <p:tag name="KSO_WPP_MARK_KEY" val="4dfa59fe-1189-4fe1-b657-a5a1ae7e5f1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yjf0qwm">
      <a:majorFont>
        <a:latin typeface="印品雅圆体"/>
        <a:ea typeface="印品雅圆体"/>
        <a:cs typeface=""/>
      </a:majorFont>
      <a:minorFont>
        <a:latin typeface="印品雅圆体"/>
        <a:ea typeface="印品雅圆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780</Words>
  <Application>WPS 演示</Application>
  <PresentationFormat>自定义</PresentationFormat>
  <Paragraphs>97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</vt:lpstr>
      <vt:lpstr>黑体</vt:lpstr>
      <vt:lpstr>幼圆</vt:lpstr>
      <vt:lpstr>华文宋体</vt:lpstr>
      <vt:lpstr>印品雅圆体</vt:lpstr>
      <vt:lpstr>Segoe Print</vt:lpstr>
      <vt:lpstr>Arial Unicode MS</vt:lpstr>
      <vt:lpstr>等线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43</cp:revision>
  <dcterms:created xsi:type="dcterms:W3CDTF">2020-01-05T03:33:00Z</dcterms:created>
  <dcterms:modified xsi:type="dcterms:W3CDTF">2023-01-18T03:32:33Z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E1369511592C4B3EBF4668F201B3ED74</vt:lpwstr>
  </property>
</Properties>
</file>