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258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88" r:id="rId21"/>
    <p:sldId id="279" r:id="rId22"/>
    <p:sldId id="278" r:id="rId23"/>
    <p:sldId id="281" r:id="rId24"/>
    <p:sldId id="290" r:id="rId25"/>
    <p:sldId id="282" r:id="rId26"/>
    <p:sldId id="283" r:id="rId27"/>
    <p:sldId id="289" r:id="rId28"/>
    <p:sldId id="284" r:id="rId29"/>
    <p:sldId id="285" r:id="rId30"/>
    <p:sldId id="286" r:id="rId32"/>
    <p:sldId id="287" r:id="rId33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 autoAdjust="0"/>
    <p:restoredTop sz="9462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A2389-4C12-4110-9C73-8377947E6F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199B7-2498-41DC-88B7-D1BCB5700D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199B7-2498-41DC-88B7-D1BCB5700D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en-US" altLang="zh-CN" dirty="0"/>
            </a:fld>
            <a:endParaRPr lang="zh-CN" dirty="0"/>
          </a:p>
        </p:txBody>
      </p:sp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165D204-88E8-45A8-86B0-73095979592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6FA01-0F65-488C-A26D-24FAAB07AC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9822A-EFB2-4B04-8462-5EAF857EC95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hyperlink" Target="http://imgsrc.baidu.com/forum/pic/item/d698d6883a72208da5c27220.jpg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0" cy="1656184"/>
          </a:xfrm>
        </p:spPr>
        <p:txBody>
          <a:bodyPr>
            <a:normAutofit/>
          </a:bodyPr>
          <a:lstStyle/>
          <a:p>
            <a:r>
              <a:rPr lang="zh-CN" altLang="en-US" sz="6600" b="1" dirty="0">
                <a:latin typeface="华文楷体" pitchFamily="2" charset="-122"/>
                <a:ea typeface="华文楷体" pitchFamily="2" charset="-122"/>
              </a:rPr>
              <a:t>草船</a:t>
            </a:r>
            <a:r>
              <a:rPr lang="zh-CN" altLang="en-US" sz="6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</a:t>
            </a:r>
            <a:r>
              <a:rPr lang="zh-CN" altLang="en-US" sz="6600" b="1" dirty="0">
                <a:latin typeface="华文楷体" pitchFamily="2" charset="-122"/>
                <a:ea typeface="华文楷体" pitchFamily="2" charset="-122"/>
              </a:rPr>
              <a:t>箭</a:t>
            </a:r>
            <a:endParaRPr lang="zh-CN" altLang="en-US" sz="6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694928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选自长篇历史小说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三国演义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561975" y="942975"/>
            <a:ext cx="8172450" cy="5222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我们就要跟曹军交战。水上交战，用什么兵器最好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 ”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用弓箭最好。”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对，先生跟我想的一样。现在军中缺箭，想请先生负责赶造十万支。这是公事，希望先生不要推却。”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都督委托，当然照办。不知道这十万支箭什么时候用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433388" y="765175"/>
            <a:ext cx="8459787" cy="4767459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十天造得好吗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既然就要交战，十天造好，必然误了大事。”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   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先生预计几天可以造好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只要三天。”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军情紧急，可不能开玩笑。”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怎么敢跟都督开玩笑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  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我愿意立下军令状，三天造不好，甘受惩罚。”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2714620"/>
            <a:ext cx="735811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二人在对话时，各自是怎样想的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?  </a:t>
            </a:r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24577"/>
          <p:cNvSpPr/>
          <p:nvPr/>
        </p:nvSpPr>
        <p:spPr>
          <a:xfrm>
            <a:off x="561975" y="942975"/>
            <a:ext cx="8172450" cy="5222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我们就要跟曹军交战。水上交战，用什么兵器最好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 ”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用弓箭最好。”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对，先生跟我想的一样。现在军中缺箭，想请先生负责赶造十万支。这是公事，希望先生不要推却。”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都督委托，当然照办。不知道这十万支箭什么时候用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endParaRPr lang="en-US" altLang="zh-CN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12" y="171448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明知故问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23574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脱口而出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4286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心中暗喜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488" y="55721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沉着冷静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433388" y="765175"/>
            <a:ext cx="8459787" cy="5435334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十天造得好吗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既然就要交战，十天造好，必然误了大事。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先生预计几天可以造好</a:t>
            </a:r>
            <a:r>
              <a:rPr lang="en-US" altLang="zh-CN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?”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只要三天。”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军情紧急，可不能开玩笑。”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5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怎么敢跟都督开玩笑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?  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我愿意立下军令状，三天造不好，甘受惩罚。”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628" y="92867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迫不及待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28" y="211996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将计就计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4286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57950" y="285749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试探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350043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胸有成竹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28625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严肃威胁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55007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态度坚决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从这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一段中，我们可以读出来诸葛亮和周瑜两个人什么样的性格特点呢？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文本框 126978"/>
          <p:cNvSpPr txBox="1"/>
          <p:nvPr/>
        </p:nvSpPr>
        <p:spPr>
          <a:xfrm>
            <a:off x="500034" y="928670"/>
            <a:ext cx="8280400" cy="38472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周瑜“请”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诸葛亮商议军事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的真正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目的是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什么？从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哪儿看出来？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3399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9933FF"/>
                </a:solidFill>
                <a:latin typeface="华文楷体" pitchFamily="2" charset="-122"/>
                <a:ea typeface="华文楷体" pitchFamily="2" charset="-122"/>
              </a:rPr>
              <a:t>周瑜嫉妒诸葛亮的才能，意欲加害诸葛亮，于是以共商军事，作战急需用箭为名，暗里是设下陷阱，假借“公事”逼迫诸葛亮承担造箭任务。从周瑜不动声色的话中反映出他的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险恶</a:t>
            </a:r>
            <a:r>
              <a:rPr lang="zh-CN" altLang="en-US" sz="3200" b="1" dirty="0">
                <a:solidFill>
                  <a:srgbClr val="9933FF"/>
                </a:solidFill>
                <a:latin typeface="华文楷体" pitchFamily="2" charset="-122"/>
                <a:ea typeface="华文楷体" pitchFamily="2" charset="-122"/>
              </a:rPr>
              <a:t>用心</a:t>
            </a:r>
            <a:r>
              <a:rPr lang="zh-CN" altLang="en-US" sz="3200" b="1" dirty="0" smtClean="0">
                <a:solidFill>
                  <a:srgbClr val="9933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9933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altLang="zh-CN" sz="4000" b="1" dirty="0">
                <a:solidFill>
                  <a:srgbClr val="9933FF"/>
                </a:solidFill>
              </a:rPr>
            </a:br>
            <a:endParaRPr lang="en-US" altLang="zh-CN" sz="4000" b="1" dirty="0">
              <a:solidFill>
                <a:srgbClr val="9933FF"/>
              </a:solidFill>
            </a:endParaRPr>
          </a:p>
        </p:txBody>
      </p:sp>
      <p:sp>
        <p:nvSpPr>
          <p:cNvPr id="540679" name="Text Box 7"/>
          <p:cNvSpPr txBox="1">
            <a:spLocks noChangeArrowheads="1"/>
          </p:cNvSpPr>
          <p:nvPr/>
        </p:nvSpPr>
        <p:spPr bwMode="auto">
          <a:xfrm>
            <a:off x="285720" y="714356"/>
            <a:ext cx="8496300" cy="52014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9933FF"/>
                </a:solidFill>
                <a:cs typeface="+mn-cs"/>
              </a:rPr>
              <a:t>     </a:t>
            </a:r>
            <a:endParaRPr lang="en-US" altLang="zh-CN" sz="2800" b="1" dirty="0" smtClean="0">
              <a:solidFill>
                <a:srgbClr val="9933FF"/>
              </a:solidFill>
              <a:cs typeface="+mn-cs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800" b="1" dirty="0" smtClean="0">
                <a:solidFill>
                  <a:srgbClr val="9933FF"/>
                </a:solidFill>
                <a:cs typeface="+mn-cs"/>
              </a:rPr>
              <a:t> </a:t>
            </a:r>
            <a:r>
              <a:rPr lang="en-US" altLang="zh-CN" sz="2800" b="1" dirty="0" smtClean="0">
                <a:ea typeface="楷体_GB2312" panose="02010609030101010101" pitchFamily="49" charset="-122"/>
              </a:rPr>
              <a:t>2</a:t>
            </a:r>
            <a:r>
              <a:rPr lang="zh-CN" altLang="en-US" sz="2800" b="1" dirty="0" smtClean="0">
                <a:ea typeface="楷体_GB2312" panose="02010609030101010101" pitchFamily="49" charset="-122"/>
              </a:rPr>
              <a:t>、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诸葛亮为什么不揭穿他，反而接受赶造十</a:t>
            </a:r>
            <a:endParaRPr lang="zh-CN" altLang="en-US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FontTx/>
              <a:buNone/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万枝箭的任务，并且立下军令状？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9933FF"/>
                </a:solidFill>
                <a:latin typeface="华文楷体" pitchFamily="2" charset="-122"/>
                <a:ea typeface="华文楷体" pitchFamily="2" charset="-122"/>
              </a:rPr>
              <a:t>          一方面诸葛亮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顾全大局</a:t>
            </a:r>
            <a:r>
              <a:rPr lang="zh-CN" altLang="en-US" sz="3200" b="1" dirty="0" smtClean="0">
                <a:solidFill>
                  <a:srgbClr val="9933FF"/>
                </a:solidFill>
                <a:latin typeface="华文楷体" pitchFamily="2" charset="-122"/>
                <a:ea typeface="华文楷体" pitchFamily="2" charset="-122"/>
              </a:rPr>
              <a:t>，为了维护蜀、吴联盟和战胜曹操的十万大军，所以不和周瑜计较。另一方面诸葛亮对于向曹操借箭的计划早就成竹在胸，所以他欣然地立下了周瑜想置他于死地的“军令状”，表现出诸葛亮的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足智多谋。</a:t>
            </a:r>
            <a:endParaRPr lang="zh-CN" altLang="en-US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sz="3200" dirty="0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642918"/>
            <a:ext cx="277640" cy="4961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3200" b="1" dirty="0" smtClean="0">
                <a:ea typeface="楷体_GB2312" panose="02010609030101010101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8002587" cy="5000625"/>
          </a:xfrm>
        </p:spPr>
        <p:txBody>
          <a:bodyPr/>
          <a:lstStyle/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周瑜很高兴，叫诸葛亮当面立下军令状，又摆了酒席招待他。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什么是“军令状”？诸葛亮立下军令状，周瑜为什么高兴？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军令状：接受军令后写的保证书，表示如不能完成任务，愿依军法治罪。</a:t>
            </a:r>
            <a:endParaRPr lang="zh-CN" altLang="en-US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5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5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5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5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5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5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50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500034" y="1643050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诸葛亮在做“草船借箭”的准备工作时，寻求了谁的帮助？为什么？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矩形 121857"/>
          <p:cNvSpPr/>
          <p:nvPr/>
        </p:nvSpPr>
        <p:spPr>
          <a:xfrm>
            <a:off x="395536" y="1052736"/>
            <a:ext cx="8399463" cy="69352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6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endParaRPr lang="zh-CN" altLang="en-US" sz="3200" b="1" dirty="0">
              <a:solidFill>
                <a:srgbClr val="003399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4" name="文本框 122882"/>
          <p:cNvSpPr txBox="1"/>
          <p:nvPr/>
        </p:nvSpPr>
        <p:spPr>
          <a:xfrm>
            <a:off x="395536" y="116632"/>
            <a:ext cx="36004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介绍背景</a:t>
            </a:r>
            <a:endParaRPr lang="zh-CN" altLang="en-US" sz="4800" b="1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64" y="1399497"/>
            <a:ext cx="89289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三国演义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这部小说写的是三国时期魏、蜀、吴的故事，书中塑造的曹操、孙权、刘备、诸葛亮、张飞、关羽等人物形象，家喻户晓。书中的许多故事，如，“桃园三结义”“三顾茅庐”“火烧赤壁”“空城计”，广为流传。作者是元末明初的罗贯中。</a:t>
            </a:r>
            <a:endParaRPr lang="en-US" altLang="zh-CN" sz="2800" b="1" dirty="0" smtClean="0">
              <a:solidFill>
                <a:srgbClr val="003399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草船借箭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这篇课文是根据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三国演义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第四十六回的相关内容改编的。</a:t>
            </a:r>
            <a:endParaRPr lang="en-US" altLang="zh-CN" sz="2800" b="1" dirty="0" smtClean="0">
              <a:solidFill>
                <a:srgbClr val="003399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故事发生在东汉末年，当时曹操刚刚打败刘备，又派兵进攻孙权。于是刘备和孙权联合起来抵抗曹操。刘备派诸葛亮到孙权那里帮助作战。</a:t>
            </a:r>
            <a:r>
              <a:rPr lang="en-US" altLang="zh-CN" sz="2800" b="1" dirty="0" smtClean="0">
                <a:solidFill>
                  <a:srgbClr val="003399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 smtClean="0">
              <a:solidFill>
                <a:srgbClr val="003399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58721"/>
          <p:cNvSpPr txBox="1"/>
          <p:nvPr/>
        </p:nvSpPr>
        <p:spPr>
          <a:xfrm>
            <a:off x="457200" y="304800"/>
            <a:ext cx="6172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zh-CN" altLang="en-US" sz="5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借箭的准备工作</a:t>
            </a:r>
            <a:endParaRPr lang="zh-CN" altLang="en-US" sz="2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8723" name="文本框 158722"/>
          <p:cNvSpPr txBox="1"/>
          <p:nvPr/>
        </p:nvSpPr>
        <p:spPr>
          <a:xfrm>
            <a:off x="723900" y="2060848"/>
            <a:ext cx="7543800" cy="707886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、二十条船，每条船三十名军士。</a:t>
            </a:r>
            <a:endParaRPr lang="zh-CN" altLang="en-US" sz="1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8724" name="文本框 158723"/>
          <p:cNvSpPr txBox="1"/>
          <p:nvPr/>
        </p:nvSpPr>
        <p:spPr>
          <a:xfrm>
            <a:off x="723900" y="4042048"/>
            <a:ext cx="7467600" cy="1323439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、船用青布幔子遮起来，还要一千多个草靶子，排在船的两边。</a:t>
            </a:r>
            <a:endParaRPr lang="zh-CN" altLang="en-US" sz="1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371600" y="1851025"/>
            <a:ext cx="5486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自读经过部分，请你思考</a:t>
            </a:r>
            <a:r>
              <a:rPr kumimoji="1" lang="en-US" altLang="zh-CN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en-US" altLang="zh-CN" sz="36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066800" y="2819400"/>
            <a:ext cx="723900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kumimoji="1"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草船借箭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的过程可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分几步？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找出描写诸葛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亮胸</a:t>
            </a: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有成竹，料事如神的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句子。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文本框 88066"/>
          <p:cNvSpPr txBox="1"/>
          <p:nvPr/>
        </p:nvSpPr>
        <p:spPr>
          <a:xfrm>
            <a:off x="381000" y="381000"/>
            <a:ext cx="5867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说说借箭经过：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7315200" y="5943600"/>
            <a:ext cx="1524000" cy="711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连船</a:t>
            </a:r>
            <a:endParaRPr lang="zh-CN" altLang="en-US" sz="4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69" name="文本框 88068"/>
          <p:cNvSpPr txBox="1"/>
          <p:nvPr/>
        </p:nvSpPr>
        <p:spPr>
          <a:xfrm>
            <a:off x="5867400" y="4495800"/>
            <a:ext cx="2362200" cy="711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靠近曹营</a:t>
            </a:r>
            <a:endParaRPr lang="zh-CN" altLang="en-US" sz="4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0" name="文本框 88069"/>
          <p:cNvSpPr txBox="1"/>
          <p:nvPr/>
        </p:nvSpPr>
        <p:spPr>
          <a:xfrm>
            <a:off x="4495800" y="3200400"/>
            <a:ext cx="2362200" cy="711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一字摆开</a:t>
            </a:r>
            <a:endParaRPr lang="zh-CN" altLang="en-US" sz="28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1" name="文本框 88070"/>
          <p:cNvSpPr txBox="1"/>
          <p:nvPr/>
        </p:nvSpPr>
        <p:spPr>
          <a:xfrm>
            <a:off x="6934200" y="1905000"/>
            <a:ext cx="2209800" cy="6508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擂鼓呐喊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2" name="文本框 88071"/>
          <p:cNvSpPr txBox="1"/>
          <p:nvPr/>
        </p:nvSpPr>
        <p:spPr>
          <a:xfrm>
            <a:off x="4953000" y="1981200"/>
            <a:ext cx="1219200" cy="6508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受箭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3" name="文本框 88072" descr="永恒"/>
          <p:cNvSpPr txBox="1"/>
          <p:nvPr/>
        </p:nvSpPr>
        <p:spPr>
          <a:xfrm>
            <a:off x="2357422" y="1857364"/>
            <a:ext cx="2133600" cy="6508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调转船头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4" name="文本框 88073"/>
          <p:cNvSpPr txBox="1"/>
          <p:nvPr/>
        </p:nvSpPr>
        <p:spPr>
          <a:xfrm>
            <a:off x="228600" y="1905000"/>
            <a:ext cx="1606550" cy="6508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再受箭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5" name="文本框 88074"/>
          <p:cNvSpPr txBox="1"/>
          <p:nvPr/>
        </p:nvSpPr>
        <p:spPr>
          <a:xfrm>
            <a:off x="4495800" y="6019800"/>
            <a:ext cx="2133600" cy="65087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谢箭回营</a:t>
            </a:r>
            <a:endParaRPr lang="zh-CN" altLang="en-US" sz="28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076" name="直接连接符 88075"/>
          <p:cNvSpPr/>
          <p:nvPr/>
        </p:nvSpPr>
        <p:spPr>
          <a:xfrm flipH="1" flipV="1">
            <a:off x="7315200" y="5334000"/>
            <a:ext cx="609600" cy="609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7" name="直接连接符 88076"/>
          <p:cNvSpPr/>
          <p:nvPr/>
        </p:nvSpPr>
        <p:spPr>
          <a:xfrm flipV="1">
            <a:off x="6172200" y="2667000"/>
            <a:ext cx="1524000" cy="381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8" name="直接连接符 88077"/>
          <p:cNvSpPr/>
          <p:nvPr/>
        </p:nvSpPr>
        <p:spPr>
          <a:xfrm flipH="1" flipV="1">
            <a:off x="6096000" y="3886200"/>
            <a:ext cx="609600" cy="609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9" name="直接连接符 88078"/>
          <p:cNvSpPr/>
          <p:nvPr/>
        </p:nvSpPr>
        <p:spPr>
          <a:xfrm>
            <a:off x="914400" y="2590800"/>
            <a:ext cx="4267200" cy="3505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80" name="直接连接符 88079"/>
          <p:cNvSpPr/>
          <p:nvPr/>
        </p:nvSpPr>
        <p:spPr>
          <a:xfrm flipH="1" flipV="1">
            <a:off x="6156325" y="2276475"/>
            <a:ext cx="7620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81" name="直接连接符 88080"/>
          <p:cNvSpPr/>
          <p:nvPr/>
        </p:nvSpPr>
        <p:spPr>
          <a:xfrm flipH="1" flipV="1">
            <a:off x="1835150" y="2205038"/>
            <a:ext cx="5048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82" name="直接连接符 88081"/>
          <p:cNvSpPr/>
          <p:nvPr/>
        </p:nvSpPr>
        <p:spPr>
          <a:xfrm flipH="1" flipV="1">
            <a:off x="4500563" y="2339975"/>
            <a:ext cx="503237" cy="95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草船借箭的过程：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、逼近水寨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、一面受箭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、另一面受箭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、 驶向南岸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文本占位符 107523" descr="d698d6883a72208da5c27220">
            <a:hlinkClick r:id="rId1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8" y="2285992"/>
            <a:ext cx="3143272" cy="23574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14942" y="214311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神机妙算</a:t>
            </a:r>
            <a:endParaRPr lang="zh-CN" altLang="en-US" sz="40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3571876"/>
            <a:ext cx="46434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惊人的机智，巧妙的谋划。形容有预见性，善于判断情势，决策高明。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685800" y="2555875"/>
            <a:ext cx="7772400" cy="1815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6666FF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、草船借箭的结果怎样？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  <a:p>
            <a:pPr lvl="0" algn="just">
              <a:spcBef>
                <a:spcPct val="50000"/>
              </a:spcBef>
              <a:buClrTx/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、这时周瑜的心里是什么滋味？为什么长叹一声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059" name="文本框 45058">
            <a:hlinkClick r:id="" action="ppaction://noaction"/>
          </p:cNvPr>
          <p:cNvSpPr txBox="1"/>
          <p:nvPr/>
        </p:nvSpPr>
        <p:spPr>
          <a:xfrm>
            <a:off x="1371600" y="1790700"/>
            <a:ext cx="548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自读结果部分，请思考</a:t>
            </a:r>
            <a:r>
              <a:rPr lang="en-US" altLang="zh-CN" sz="4000" b="1" dirty="0">
                <a:solidFill>
                  <a:srgbClr val="FF33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en-US" altLang="zh-CN" sz="4000" b="1" dirty="0">
              <a:solidFill>
                <a:srgbClr val="FF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643174" y="2571744"/>
            <a:ext cx="3714744" cy="15430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7200" b="1" dirty="0" smtClean="0">
                <a:latin typeface="华文楷体" pitchFamily="2" charset="-122"/>
                <a:ea typeface="华文楷体" pitchFamily="2" charset="-122"/>
              </a:rPr>
              <a:t>“三天”</a:t>
            </a:r>
            <a:endParaRPr lang="zh-CN" altLang="en-US" sz="7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4500570"/>
            <a:ext cx="6288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诸葛亮草船借箭的策略为什么能成功？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altLang="zh-CN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知天文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晓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地理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识人心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巧谋划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4770" name="Group 2"/>
          <p:cNvGraphicFramePr>
            <a:graphicFrameLocks noGrp="1"/>
          </p:cNvGraphicFramePr>
          <p:nvPr>
            <p:ph idx="1"/>
          </p:nvPr>
        </p:nvGraphicFramePr>
        <p:xfrm>
          <a:off x="428596" y="785795"/>
          <a:ext cx="8540750" cy="5974711"/>
        </p:xfrm>
        <a:graphic>
          <a:graphicData uri="http://schemas.openxmlformats.org/drawingml/2006/table">
            <a:tbl>
              <a:tblPr/>
              <a:tblGrid>
                <a:gridCol w="2846388"/>
                <a:gridCol w="2847975"/>
                <a:gridCol w="2846387"/>
              </a:tblGrid>
              <a:tr h="4913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5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4788" name="Rectangle 20"/>
          <p:cNvSpPr>
            <a:spLocks noChangeArrowheads="1"/>
          </p:cNvSpPr>
          <p:nvPr/>
        </p:nvSpPr>
        <p:spPr bwMode="auto">
          <a:xfrm>
            <a:off x="3071802" y="357166"/>
            <a:ext cx="2486025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rtl="0"/>
            <a:r>
              <a:rPr lang="zh-CN" altLang="en-US" b="1" dirty="0" smtClean="0">
                <a:solidFill>
                  <a:srgbClr val="FF0000"/>
                </a:solidFill>
                <a:cs typeface="+mn-cs"/>
              </a:rPr>
              <a:t>体会诸葛亮的神机妙算</a:t>
            </a:r>
            <a:endParaRPr lang="zh-CN" altLang="en-US" b="1" dirty="0" smtClean="0">
              <a:solidFill>
                <a:srgbClr val="FF0000"/>
              </a:solidFill>
              <a:cs typeface="+mn-cs"/>
            </a:endParaRPr>
          </a:p>
        </p:txBody>
      </p:sp>
      <p:sp>
        <p:nvSpPr>
          <p:cNvPr id="544791" name="Text Box 23"/>
          <p:cNvSpPr txBox="1">
            <a:spLocks noChangeArrowheads="1"/>
          </p:cNvSpPr>
          <p:nvPr/>
        </p:nvSpPr>
        <p:spPr bwMode="auto">
          <a:xfrm>
            <a:off x="611188" y="2997200"/>
            <a:ext cx="1944687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/>
            <a:endParaRPr lang="zh-CN" altLang="zh-CN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44792" name="Text Box 24"/>
          <p:cNvSpPr txBox="1">
            <a:spLocks noChangeArrowheads="1"/>
          </p:cNvSpPr>
          <p:nvPr/>
        </p:nvSpPr>
        <p:spPr bwMode="auto">
          <a:xfrm>
            <a:off x="500034" y="1357298"/>
            <a:ext cx="2663825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rtl="0"/>
            <a:r>
              <a:rPr lang="en-US" altLang="zh-CN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 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第一天，不见诸葛亮有什么动静；第二天，仍然不见诸葛亮有什么动静；直到第三天四更时候，诸葛亮秘密地把鲁肃请到船里。”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“ 这时候大雾漫天，江上连面对面都看不清。”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endParaRPr lang="en-US" altLang="zh-CN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3" name="Text Box 25"/>
          <p:cNvSpPr txBox="1">
            <a:spLocks noChangeArrowheads="1"/>
          </p:cNvSpPr>
          <p:nvPr/>
        </p:nvSpPr>
        <p:spPr bwMode="auto">
          <a:xfrm>
            <a:off x="642910" y="4643446"/>
            <a:ext cx="259080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诸葛亮早在三天前就已经算准了这场大雾。表现出诸葛亮的胸有成竹、从容不迫和神机妙算。</a:t>
            </a:r>
            <a:endParaRPr lang="zh-CN" altLang="en-US" b="1" dirty="0" smtClean="0">
              <a:solidFill>
                <a:srgbClr val="333399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sz="16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4" name="Text Box 26"/>
          <p:cNvSpPr txBox="1">
            <a:spLocks noChangeArrowheads="1"/>
          </p:cNvSpPr>
          <p:nvPr/>
        </p:nvSpPr>
        <p:spPr bwMode="auto">
          <a:xfrm>
            <a:off x="3286116" y="1357298"/>
            <a:ext cx="2808288" cy="32778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/>
            <a:r>
              <a:rPr lang="en-US" altLang="zh-CN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天还没亮，船已经靠近曹军的水寨。诸葛亮下令把船头朝西，船尾朝东，一字儿摆开，又叫船上的军士一边擂鼓，一边大声呐喊。”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“诸葛亮又下令把船掉过来，船头朝东，船尾朝西，仍然擂鼓呐喊，逼近曹军水寨受箭。”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5" name="Text Box 27"/>
          <p:cNvSpPr txBox="1">
            <a:spLocks noChangeArrowheads="1"/>
          </p:cNvSpPr>
          <p:nvPr/>
        </p:nvSpPr>
        <p:spPr bwMode="auto">
          <a:xfrm>
            <a:off x="3357554" y="4714884"/>
            <a:ext cx="2663825" cy="13388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诸葛亮考虑周密，算准借箭的位置，并且进行了巧妙的安排。</a:t>
            </a:r>
            <a:endParaRPr lang="zh-CN" altLang="en-US" b="1" dirty="0" smtClean="0">
              <a:solidFill>
                <a:srgbClr val="333399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6" name="Text Box 28"/>
          <p:cNvSpPr txBox="1">
            <a:spLocks noChangeArrowheads="1"/>
          </p:cNvSpPr>
          <p:nvPr/>
        </p:nvSpPr>
        <p:spPr bwMode="auto">
          <a:xfrm>
            <a:off x="6215074" y="1428736"/>
            <a:ext cx="2663825" cy="32778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诸葛亮对鲁肃说：“不过不能让都督知道，他要是知道了，我的计划就完了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。”</a:t>
            </a:r>
            <a:endParaRPr lang="en-US" altLang="zh-CN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诸葛亮笑着说：“雾这样大，曹操一定不敢派兵出来。我们只管饮酒取乐，天亮了就回去。”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/>
            <a:r>
              <a:rPr lang="zh-CN" altLang="en-US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endParaRPr lang="zh-CN" altLang="en-US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7" name="Text Box 29"/>
          <p:cNvSpPr txBox="1">
            <a:spLocks noChangeArrowheads="1"/>
          </p:cNvSpPr>
          <p:nvPr/>
        </p:nvSpPr>
        <p:spPr bwMode="auto">
          <a:xfrm>
            <a:off x="6215074" y="4714884"/>
            <a:ext cx="2590800" cy="18928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诸葛亮料事如神，料到了周瑜的陷害，算准了曹操多疑不敢出兵；识鲁肃忠厚老实，不会将安排告诉周瑜。</a:t>
            </a:r>
            <a:endParaRPr lang="zh-CN" altLang="en-US" b="1" dirty="0" smtClean="0">
              <a:solidFill>
                <a:srgbClr val="333399"/>
              </a:solidFill>
              <a:latin typeface="华文楷体" pitchFamily="2" charset="-122"/>
              <a:ea typeface="华文楷体" pitchFamily="2" charset="-122"/>
            </a:endParaRPr>
          </a:p>
          <a:p>
            <a:pPr rtl="0">
              <a:spcBef>
                <a:spcPct val="50000"/>
              </a:spcBef>
            </a:pPr>
            <a:endParaRPr lang="en-US" altLang="zh-CN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4798" name="Text Box 30"/>
          <p:cNvSpPr txBox="1">
            <a:spLocks noChangeArrowheads="1"/>
          </p:cNvSpPr>
          <p:nvPr/>
        </p:nvSpPr>
        <p:spPr bwMode="auto">
          <a:xfrm>
            <a:off x="3714744" y="857232"/>
            <a:ext cx="18002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00"/>
                </a:solidFill>
                <a:cs typeface="+mn-cs"/>
              </a:rPr>
              <a:t> </a:t>
            </a:r>
            <a:r>
              <a:rPr lang="zh-CN" altLang="en-US" sz="2800" b="1" dirty="0" smtClean="0">
                <a:solidFill>
                  <a:srgbClr val="9900CC"/>
                </a:solidFill>
                <a:cs typeface="+mn-cs"/>
              </a:rPr>
              <a:t>懂地理</a:t>
            </a:r>
            <a:endParaRPr lang="zh-CN" altLang="en-US" sz="2800" b="1" dirty="0" smtClean="0">
              <a:solidFill>
                <a:srgbClr val="9900CC"/>
              </a:solidFill>
              <a:cs typeface="+mn-cs"/>
            </a:endParaRPr>
          </a:p>
        </p:txBody>
      </p:sp>
      <p:sp>
        <p:nvSpPr>
          <p:cNvPr id="544799" name="Text Box 31"/>
          <p:cNvSpPr txBox="1">
            <a:spLocks noChangeArrowheads="1"/>
          </p:cNvSpPr>
          <p:nvPr/>
        </p:nvSpPr>
        <p:spPr bwMode="auto">
          <a:xfrm>
            <a:off x="6500826" y="857232"/>
            <a:ext cx="18002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20000"/>
              </a:spcBef>
              <a:buClr>
                <a:srgbClr val="009999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9900CC"/>
                </a:solidFill>
                <a:cs typeface="+mn-cs"/>
              </a:rPr>
              <a:t>识人心</a:t>
            </a:r>
            <a:endParaRPr lang="zh-CN" altLang="en-US" sz="2800" dirty="0" smtClean="0">
              <a:solidFill>
                <a:srgbClr val="000000"/>
              </a:solidFill>
              <a:cs typeface="+mn-cs"/>
            </a:endParaRPr>
          </a:p>
        </p:txBody>
      </p:sp>
      <p:sp>
        <p:nvSpPr>
          <p:cNvPr id="544800" name="Text Box 32"/>
          <p:cNvSpPr txBox="1">
            <a:spLocks noChangeArrowheads="1"/>
          </p:cNvSpPr>
          <p:nvPr/>
        </p:nvSpPr>
        <p:spPr bwMode="auto">
          <a:xfrm>
            <a:off x="1000100" y="857232"/>
            <a:ext cx="18002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000000"/>
                </a:solidFill>
                <a:cs typeface="+mn-cs"/>
              </a:rPr>
              <a:t>  </a:t>
            </a:r>
            <a:r>
              <a:rPr lang="zh-CN" altLang="en-US" sz="2800" b="1" dirty="0" smtClean="0">
                <a:solidFill>
                  <a:srgbClr val="9900CC"/>
                </a:solidFill>
                <a:cs typeface="+mn-cs"/>
              </a:rPr>
              <a:t>知天文</a:t>
            </a:r>
            <a:endParaRPr lang="zh-CN" altLang="en-US" sz="2800" b="1" dirty="0" smtClean="0">
              <a:solidFill>
                <a:srgbClr val="9900CC"/>
              </a:solidFill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4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4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4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4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4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54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4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44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447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447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447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4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4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4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4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4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4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4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4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4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4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44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44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44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4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4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4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4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479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479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4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544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544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544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788" grpId="0" autoUpdateAnimBg="0"/>
      <p:bldP spid="544792" grpId="0" autoUpdateAnimBg="0"/>
      <p:bldP spid="544793" grpId="0" autoUpdateAnimBg="0"/>
      <p:bldP spid="544794" grpId="0" autoUpdateAnimBg="0"/>
      <p:bldP spid="544795" grpId="0" autoUpdateAnimBg="0"/>
      <p:bldP spid="544796" grpId="0" autoUpdateAnimBg="0"/>
      <p:bldP spid="544797" grpId="0" autoUpdateAnimBg="0"/>
      <p:bldP spid="544798" grpId="0" autoUpdateAnimBg="0"/>
      <p:bldP spid="544799" grpId="0" autoUpdateAnimBg="0"/>
      <p:bldP spid="54480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3" name="Text Box 3"/>
          <p:cNvSpPr txBox="1">
            <a:spLocks noChangeArrowheads="1"/>
          </p:cNvSpPr>
          <p:nvPr/>
        </p:nvSpPr>
        <p:spPr bwMode="auto">
          <a:xfrm>
            <a:off x="285720" y="4845050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曹操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600" b="1" dirty="0" smtClean="0">
                <a:solidFill>
                  <a:srgbClr val="92D050"/>
                </a:solidFill>
                <a:latin typeface="华文楷体" pitchFamily="2" charset="-122"/>
                <a:ea typeface="华文楷体" pitchFamily="2" charset="-122"/>
              </a:rPr>
              <a:t>谨慎，多疑。</a:t>
            </a:r>
            <a:endParaRPr lang="zh-CN" altLang="en-US" sz="3600" b="1" dirty="0" smtClean="0">
              <a:solidFill>
                <a:srgbClr val="92D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7844" name="Text Box 4"/>
          <p:cNvSpPr txBox="1">
            <a:spLocks noChangeArrowheads="1"/>
          </p:cNvSpPr>
          <p:nvPr/>
        </p:nvSpPr>
        <p:spPr bwMode="auto">
          <a:xfrm>
            <a:off x="2357422" y="428604"/>
            <a:ext cx="44132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ea typeface="隶书" pitchFamily="49" charset="-122"/>
                <a:cs typeface="+mn-cs"/>
              </a:rPr>
              <a:t>人物性格鲜明</a:t>
            </a:r>
            <a:endParaRPr lang="zh-CN" altLang="en-US" sz="3600" b="1" dirty="0" smtClean="0">
              <a:solidFill>
                <a:srgbClr val="000000"/>
              </a:solidFill>
              <a:ea typeface="隶书" pitchFamily="49" charset="-122"/>
              <a:cs typeface="+mn-cs"/>
            </a:endParaRPr>
          </a:p>
        </p:txBody>
      </p:sp>
      <p:sp>
        <p:nvSpPr>
          <p:cNvPr id="547845" name="Text Box 5"/>
          <p:cNvSpPr txBox="1">
            <a:spLocks noChangeArrowheads="1"/>
          </p:cNvSpPr>
          <p:nvPr/>
        </p:nvSpPr>
        <p:spPr bwMode="auto">
          <a:xfrm>
            <a:off x="322296" y="1285860"/>
            <a:ext cx="8964612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周瑜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600" b="1" dirty="0" smtClean="0">
                <a:solidFill>
                  <a:srgbClr val="33CC33"/>
                </a:solidFill>
                <a:latin typeface="华文楷体" pitchFamily="2" charset="-122"/>
                <a:ea typeface="华文楷体" pitchFamily="2" charset="-122"/>
              </a:rPr>
              <a:t>心胸狭窄，凶狠狡诈，妒能忌贤。</a:t>
            </a:r>
            <a:endParaRPr lang="zh-CN" altLang="en-US" sz="3600" b="1" dirty="0" smtClean="0">
              <a:solidFill>
                <a:srgbClr val="33CC3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7846" name="Text Box 6"/>
          <p:cNvSpPr txBox="1">
            <a:spLocks noChangeArrowheads="1"/>
          </p:cNvSpPr>
          <p:nvPr/>
        </p:nvSpPr>
        <p:spPr bwMode="auto">
          <a:xfrm>
            <a:off x="285720" y="2571744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诸葛亮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600" b="1" dirty="0" smtClean="0">
                <a:solidFill>
                  <a:srgbClr val="92D050"/>
                </a:solidFill>
                <a:latin typeface="华文楷体" pitchFamily="2" charset="-122"/>
                <a:ea typeface="华文楷体" pitchFamily="2" charset="-122"/>
              </a:rPr>
              <a:t>神机妙算，足智多谋，豁达大度。</a:t>
            </a:r>
            <a:endParaRPr lang="zh-CN" altLang="en-US" sz="3600" b="1" dirty="0" smtClean="0">
              <a:solidFill>
                <a:srgbClr val="92D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7847" name="Text Box 7"/>
          <p:cNvSpPr txBox="1">
            <a:spLocks noChangeArrowheads="1"/>
          </p:cNvSpPr>
          <p:nvPr/>
        </p:nvSpPr>
        <p:spPr bwMode="auto">
          <a:xfrm>
            <a:off x="285720" y="3714752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333399"/>
                </a:solidFill>
                <a:latin typeface="华文楷体" pitchFamily="2" charset="-122"/>
                <a:ea typeface="华文楷体" pitchFamily="2" charset="-122"/>
              </a:rPr>
              <a:t>鲁肃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600" b="1" dirty="0" smtClean="0">
                <a:solidFill>
                  <a:srgbClr val="33CC33"/>
                </a:solidFill>
                <a:latin typeface="华文楷体" pitchFamily="2" charset="-122"/>
                <a:ea typeface="华文楷体" pitchFamily="2" charset="-122"/>
              </a:rPr>
              <a:t>忠厚老实，顾全大局。</a:t>
            </a:r>
            <a:endParaRPr lang="zh-CN" altLang="en-US" sz="3600" b="1" dirty="0" smtClean="0">
              <a:solidFill>
                <a:srgbClr val="33CC33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78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478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478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78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7843" grpId="0"/>
      <p:bldP spid="547845" grpId="0"/>
      <p:bldP spid="547846" grpId="0"/>
      <p:bldP spid="5478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457200" y="99060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周瑜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7315200" y="362585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丞相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4" name="TextBox 8"/>
          <p:cNvSpPr txBox="1">
            <a:spLocks noChangeArrowheads="1"/>
          </p:cNvSpPr>
          <p:nvPr/>
        </p:nvSpPr>
        <p:spPr bwMode="auto">
          <a:xfrm>
            <a:off x="5486400" y="3625850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弓弩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533400" y="476885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擂鼓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3733800" y="3625850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水寨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TextBox 11"/>
          <p:cNvSpPr txBox="1">
            <a:spLocks noChangeArrowheads="1"/>
          </p:cNvSpPr>
          <p:nvPr/>
        </p:nvSpPr>
        <p:spPr bwMode="auto">
          <a:xfrm>
            <a:off x="7315200" y="2430460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私自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8" name="TextBox 12"/>
          <p:cNvSpPr txBox="1">
            <a:spLocks noChangeArrowheads="1"/>
          </p:cNvSpPr>
          <p:nvPr/>
        </p:nvSpPr>
        <p:spPr bwMode="auto">
          <a:xfrm>
            <a:off x="457200" y="5867400"/>
            <a:ext cx="2133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青布幔子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9" name="TextBox 13"/>
          <p:cNvSpPr txBox="1">
            <a:spLocks noChangeArrowheads="1"/>
          </p:cNvSpPr>
          <p:nvPr/>
        </p:nvSpPr>
        <p:spPr bwMode="auto">
          <a:xfrm>
            <a:off x="7239000" y="1000108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都督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3786182" y="2438400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曹操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1" name="TextBox 15"/>
          <p:cNvSpPr txBox="1">
            <a:spLocks noChangeArrowheads="1"/>
          </p:cNvSpPr>
          <p:nvPr/>
        </p:nvSpPr>
        <p:spPr bwMode="auto">
          <a:xfrm>
            <a:off x="2057400" y="990600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妒忌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0" y="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ea typeface="隶书" pitchFamily="49" charset="-122"/>
              </a:rPr>
              <a:t>词语</a:t>
            </a:r>
            <a:endParaRPr lang="zh-CN" altLang="en-US" sz="3600" b="1">
              <a:solidFill>
                <a:srgbClr val="000000"/>
              </a:solidFill>
              <a:ea typeface="隶书" pitchFamily="49" charset="-122"/>
            </a:endParaRPr>
          </a:p>
        </p:txBody>
      </p:sp>
      <p:sp>
        <p:nvSpPr>
          <p:cNvPr id="15373" name="Rectangle 5"/>
          <p:cNvSpPr>
            <a:spLocks noRot="1" noChangeArrowheads="1"/>
          </p:cNvSpPr>
          <p:nvPr/>
        </p:nvSpPr>
        <p:spPr bwMode="auto">
          <a:xfrm>
            <a:off x="6400800" y="4800600"/>
            <a:ext cx="22098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心甘情愿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3733800" y="1000108"/>
            <a:ext cx="1143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推却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5" name="TextBox 14"/>
          <p:cNvSpPr txBox="1">
            <a:spLocks noChangeArrowheads="1"/>
          </p:cNvSpPr>
          <p:nvPr/>
        </p:nvSpPr>
        <p:spPr bwMode="auto">
          <a:xfrm>
            <a:off x="5486400" y="1000108"/>
            <a:ext cx="1143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迟延</a:t>
            </a:r>
            <a:r>
              <a:rPr lang="zh-CN" altLang="en-US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6" name="TextBox 15"/>
          <p:cNvSpPr txBox="1">
            <a:spLocks noChangeArrowheads="1"/>
          </p:cNvSpPr>
          <p:nvPr/>
        </p:nvSpPr>
        <p:spPr bwMode="auto">
          <a:xfrm>
            <a:off x="5486400" y="2438400"/>
            <a:ext cx="1219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探听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7" name="TextBox 16"/>
          <p:cNvSpPr txBox="1">
            <a:spLocks noChangeArrowheads="1"/>
          </p:cNvSpPr>
          <p:nvPr/>
        </p:nvSpPr>
        <p:spPr bwMode="auto">
          <a:xfrm>
            <a:off x="2071670" y="2428868"/>
            <a:ext cx="1219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调度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8" name="TextBox 17"/>
          <p:cNvSpPr txBox="1">
            <a:spLocks noChangeArrowheads="1"/>
          </p:cNvSpPr>
          <p:nvPr/>
        </p:nvSpPr>
        <p:spPr bwMode="auto">
          <a:xfrm>
            <a:off x="2057400" y="3621088"/>
            <a:ext cx="1219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呐喊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79" name="TextBox 18"/>
          <p:cNvSpPr txBox="1">
            <a:spLocks noChangeArrowheads="1"/>
          </p:cNvSpPr>
          <p:nvPr/>
        </p:nvSpPr>
        <p:spPr bwMode="auto">
          <a:xfrm>
            <a:off x="428596" y="3643314"/>
            <a:ext cx="12192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支援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80" name="TextBox 19"/>
          <p:cNvSpPr txBox="1">
            <a:spLocks noChangeArrowheads="1"/>
          </p:cNvSpPr>
          <p:nvPr/>
        </p:nvSpPr>
        <p:spPr bwMode="auto">
          <a:xfrm>
            <a:off x="3581400" y="4783151"/>
            <a:ext cx="1600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军令状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81" name="TextBox 20"/>
          <p:cNvSpPr txBox="1">
            <a:spLocks noChangeArrowheads="1"/>
          </p:cNvSpPr>
          <p:nvPr/>
        </p:nvSpPr>
        <p:spPr bwMode="auto">
          <a:xfrm>
            <a:off x="3505200" y="5830888"/>
            <a:ext cx="21336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自有妙用 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82" name="TextBox 21"/>
          <p:cNvSpPr txBox="1">
            <a:spLocks noChangeArrowheads="1"/>
          </p:cNvSpPr>
          <p:nvPr/>
        </p:nvSpPr>
        <p:spPr bwMode="auto">
          <a:xfrm>
            <a:off x="6553200" y="5791200"/>
            <a:ext cx="2133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神机妙算</a:t>
            </a:r>
            <a:endParaRPr lang="zh-CN" altLang="en-US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83" name="TextBox 22"/>
          <p:cNvSpPr txBox="1">
            <a:spLocks noChangeArrowheads="1"/>
          </p:cNvSpPr>
          <p:nvPr/>
        </p:nvSpPr>
        <p:spPr bwMode="auto">
          <a:xfrm>
            <a:off x="500034" y="2438400"/>
            <a:ext cx="12954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惩罚</a:t>
            </a:r>
            <a:endParaRPr lang="zh-CN" altLang="en-US" sz="36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71934" y="3214686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zhài</a:t>
            </a:r>
            <a:endParaRPr lang="zh-CN" altLang="en-US" sz="2800" b="1" dirty="0">
              <a:solidFill>
                <a:srgbClr val="FF000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9289" y="3191532"/>
            <a:ext cx="562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nǔ</a:t>
            </a:r>
            <a:endParaRPr lang="zh-CN" altLang="en-US" sz="2800" b="1" dirty="0">
              <a:solidFill>
                <a:srgbClr val="FF000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8365" y="2071678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chéng</a:t>
            </a:r>
            <a:endParaRPr lang="zh-CN" altLang="en-US" sz="2800" b="1" dirty="0">
              <a:solidFill>
                <a:srgbClr val="FF000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034" y="4357694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SimSun-ExtB" panose="02010609060101010101" pitchFamily="49" charset="-122"/>
                <a:ea typeface="SimSun-ExtB" panose="02010609060101010101" pitchFamily="49" charset="-122"/>
              </a:rPr>
              <a:t>léi</a:t>
            </a:r>
            <a:endParaRPr lang="zh-CN" altLang="en-US" sz="2800" b="1" dirty="0">
              <a:solidFill>
                <a:srgbClr val="FF0000"/>
              </a:solidFill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标题 6861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 dirty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课文的主要内容</a:t>
            </a:r>
            <a:endParaRPr lang="zh-CN" altLang="en-US" sz="4800" b="1" dirty="0">
              <a:solidFill>
                <a:srgbClr val="D6009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2" name="文本占位符 68611"/>
          <p:cNvSpPr>
            <a:spLocks noGrp="1"/>
          </p:cNvSpPr>
          <p:nvPr>
            <p:ph type="body" idx="1"/>
          </p:nvPr>
        </p:nvSpPr>
        <p:spPr>
          <a:xfrm>
            <a:off x="323528" y="2564904"/>
            <a:ext cx="8547735" cy="2664296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    课文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写了周瑜由于妒忌诸葛亮的才干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，要诸葛亮在十天内造好十万支箭，以此陷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害他。诸葛亮同周瑜斗智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，用妙计向曹操“借箭”，挫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败了周瑜的暗算。表现了诸葛亮</a:t>
            </a:r>
            <a:r>
              <a:rPr lang="zh-CN" altLang="en-US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有胆有识、足智多谋、才智超群。</a:t>
            </a:r>
            <a:r>
              <a:rPr lang="zh-CN" altLang="en-US" sz="24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endParaRPr lang="zh-CN" altLang="en-US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、文中出现了哪几个人物？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、课文能分为哪几个部分呢？每个部分的大致内容是什么呢？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文中出现了哪几个人物？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诸葛亮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鲁</a:t>
            </a:r>
            <a:r>
              <a:rPr lang="zh-CN" altLang="en-US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肃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周</a:t>
            </a:r>
            <a:r>
              <a:rPr lang="zh-CN" altLang="en-US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瑜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曹</a:t>
            </a:r>
            <a:r>
              <a:rPr lang="zh-CN" altLang="en-US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操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课文能分为哪几个部分呢？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起因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准备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经过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algn="ctr">
              <a:buNone/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结果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28860" y="507207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按照事情的发展顺序分段</a:t>
            </a:r>
            <a:endParaRPr lang="zh-CN" altLang="en-US" sz="2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3"/>
          <p:cNvSpPr>
            <a:spLocks noChangeArrowheads="1"/>
          </p:cNvSpPr>
          <p:nvPr/>
        </p:nvSpPr>
        <p:spPr bwMode="auto">
          <a:xfrm>
            <a:off x="0" y="500042"/>
            <a:ext cx="91440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第一段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1—2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自然段）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讲周瑜妒忌诸葛亮的才干，用十天造十万支箭的任务为难诸葛亮，诸葛亮接受任务并保证三天造好。</a:t>
            </a:r>
            <a:endParaRPr lang="zh-CN" altLang="en-US" sz="3200" b="1" dirty="0" smtClean="0">
              <a:solidFill>
                <a:schemeClr val="accent2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3747" name="Text Box 3"/>
          <p:cNvSpPr txBox="1">
            <a:spLocks noChangeArrowheads="1"/>
          </p:cNvSpPr>
          <p:nvPr/>
        </p:nvSpPr>
        <p:spPr bwMode="auto">
          <a:xfrm>
            <a:off x="0" y="5286388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第四段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（第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自然段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诸葛亮如期交箭，周瑜自叹不如。</a:t>
            </a:r>
            <a:endParaRPr lang="zh-CN" altLang="en-US" sz="3200" dirty="0" smtClean="0">
              <a:solidFill>
                <a:schemeClr val="accent2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3748" name="Text Box 4"/>
          <p:cNvSpPr txBox="1">
            <a:spLocks noChangeArrowheads="1"/>
          </p:cNvSpPr>
          <p:nvPr/>
        </p:nvSpPr>
        <p:spPr bwMode="auto">
          <a:xfrm>
            <a:off x="0" y="4005263"/>
            <a:ext cx="91440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第三段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6—9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自然段）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诸葛亮利用草船向曹操借箭。</a:t>
            </a:r>
            <a:endParaRPr lang="zh-CN" altLang="en-US" sz="3200" dirty="0" smtClean="0">
              <a:solidFill>
                <a:schemeClr val="accent2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3749" name="Text Box 5"/>
          <p:cNvSpPr txBox="1">
            <a:spLocks noChangeArrowheads="1"/>
          </p:cNvSpPr>
          <p:nvPr/>
        </p:nvSpPr>
        <p:spPr bwMode="auto">
          <a:xfrm>
            <a:off x="0" y="2205038"/>
            <a:ext cx="914400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第二段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3—5</a:t>
            </a:r>
            <a:r>
              <a:rPr lang="zh-CN" altLang="en-US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自然段）</a:t>
            </a:r>
            <a:r>
              <a:rPr lang="en-US" altLang="zh-CN" sz="3200" b="1" dirty="0" smtClean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周瑜不给造箭材料进一步陷害诸葛亮，诸葛亮不要造箭材料，巧妙地做好借箭准备。</a:t>
            </a:r>
            <a:endParaRPr lang="zh-CN" altLang="en-US" sz="3200" dirty="0" smtClean="0">
              <a:solidFill>
                <a:schemeClr val="accent2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437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437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437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437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746" grpId="0"/>
      <p:bldP spid="543747" grpId="0"/>
      <p:bldP spid="543748" grpId="0"/>
      <p:bldP spid="5437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文本框 142337"/>
          <p:cNvSpPr txBox="1"/>
          <p:nvPr/>
        </p:nvSpPr>
        <p:spPr>
          <a:xfrm>
            <a:off x="285720" y="357166"/>
            <a:ext cx="8667115" cy="4770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周瑜很（           ）诸葛亮的才干，用（           　　　　        ）来为难诸葛亮。这是草船借箭的（              ）。</a:t>
            </a:r>
            <a:endParaRPr lang="zh-CN" altLang="en-US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诸葛亮用（                    ）的妙计来对付周瑜的暗算，这是草船借箭的（            ）。</a:t>
            </a:r>
            <a:endParaRPr lang="zh-CN" altLang="en-US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诸葛亮如期（             ），周瑜的阴谋（　　），这是草船借箭的（　　）。</a:t>
            </a:r>
            <a:endParaRPr lang="zh-CN" altLang="en-US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39" name="文本框 142338"/>
          <p:cNvSpPr txBox="1"/>
          <p:nvPr/>
        </p:nvSpPr>
        <p:spPr>
          <a:xfrm>
            <a:off x="2486020" y="1071546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妒忌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0" name="文本框 142339"/>
          <p:cNvSpPr txBox="1"/>
          <p:nvPr/>
        </p:nvSpPr>
        <p:spPr>
          <a:xfrm>
            <a:off x="1257938" y="1571612"/>
            <a:ext cx="37426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造十万支箭的任务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1" name="文本框 142340"/>
          <p:cNvSpPr txBox="1"/>
          <p:nvPr/>
        </p:nvSpPr>
        <p:spPr>
          <a:xfrm>
            <a:off x="3428992" y="2071678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起因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3000364" y="278605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草船借箭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3" name="文本框 142342"/>
          <p:cNvSpPr txBox="1"/>
          <p:nvPr/>
        </p:nvSpPr>
        <p:spPr>
          <a:xfrm>
            <a:off x="5715008" y="3286124"/>
            <a:ext cx="1143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经过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4" name="文本框 142343"/>
          <p:cNvSpPr txBox="1"/>
          <p:nvPr/>
        </p:nvSpPr>
        <p:spPr>
          <a:xfrm>
            <a:off x="3428992" y="4000504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交箭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5" name="文本框 142344"/>
          <p:cNvSpPr txBox="1"/>
          <p:nvPr/>
        </p:nvSpPr>
        <p:spPr>
          <a:xfrm>
            <a:off x="1142976" y="4429132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失败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2346" name="文本框 142345"/>
          <p:cNvSpPr txBox="1"/>
          <p:nvPr/>
        </p:nvSpPr>
        <p:spPr>
          <a:xfrm>
            <a:off x="6072198" y="450057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结果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  <p:bldP spid="142341" grpId="0"/>
      <p:bldP spid="142342" grpId="0"/>
      <p:bldP spid="142343" grpId="0"/>
      <p:bldP spid="142344" grpId="0"/>
      <p:bldP spid="142345" grpId="0"/>
      <p:bldP spid="142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我们一起来默读起因部分（第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1-2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自然段），并思考：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、周瑜请诸葛亮商议军事的真正目的是什么？从哪里看出来的？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、诸葛亮为什么不揭穿他，反而接受赶造十万枝箭的任务，并且立下军令状？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8d89bfd-198e-4823-a86c-4969d18e978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2829</Words>
  <Application>WPS 演示</Application>
  <PresentationFormat>全屏显示(4:3)</PresentationFormat>
  <Paragraphs>297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华文楷体</vt:lpstr>
      <vt:lpstr>微软雅黑</vt:lpstr>
      <vt:lpstr>Times New Roman</vt:lpstr>
      <vt:lpstr>楷体_GB2312</vt:lpstr>
      <vt:lpstr>新宋体</vt:lpstr>
      <vt:lpstr>楷体</vt:lpstr>
      <vt:lpstr>隶书</vt:lpstr>
      <vt:lpstr>SimSun-ExtB</vt:lpstr>
      <vt:lpstr>Arial Unicode MS</vt:lpstr>
      <vt:lpstr>Calibri</vt:lpstr>
      <vt:lpstr>华文新魏</vt:lpstr>
      <vt:lpstr>黑体</vt:lpstr>
      <vt:lpstr>Arial</vt:lpstr>
      <vt:lpstr>第一PPT模板网-WWW.1PPT.COM</vt:lpstr>
      <vt:lpstr>草船借箭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课文的主要内容</vt:lpstr>
    </vt:vector>
  </TitlesOfParts>
  <Company>《草船借箭》PPT优秀课件下载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24</cp:revision>
  <dcterms:created xsi:type="dcterms:W3CDTF">2018-05-07T11:38:00Z</dcterms:created>
  <dcterms:modified xsi:type="dcterms:W3CDTF">2023-01-18T05:30:53Z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02E3F319E0F84A74B71944F53A9C2287</vt:lpwstr>
  </property>
  <property fmtid="{D5CDD505-2E9C-101B-9397-08002B2CF9AE}" pid="3" name="KSOProductBuildVer">
    <vt:lpwstr>2052-11.1.0.13703</vt:lpwstr>
  </property>
</Properties>
</file>