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364" r:id="rId3"/>
    <p:sldId id="278" r:id="rId4"/>
    <p:sldId id="279" r:id="rId5"/>
    <p:sldId id="326" r:id="rId6"/>
    <p:sldId id="306" r:id="rId7"/>
    <p:sldId id="271" r:id="rId8"/>
    <p:sldId id="281" r:id="rId9"/>
    <p:sldId id="273" r:id="rId10"/>
    <p:sldId id="308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18" r:id="rId20"/>
    <p:sldId id="336" r:id="rId21"/>
    <p:sldId id="337" r:id="rId22"/>
    <p:sldId id="338" r:id="rId23"/>
    <p:sldId id="339" r:id="rId24"/>
    <p:sldId id="340" r:id="rId25"/>
    <p:sldId id="341" r:id="rId26"/>
    <p:sldId id="342" r:id="rId27"/>
  </p:sldIdLst>
  <p:sldSz cx="9144000" cy="5143500" type="screen16x9"/>
  <p:notesSz cx="6858000" cy="9144000"/>
  <p:embeddedFontLst>
    <p:embeddedFont>
      <p:font typeface="方正小标宋简体" panose="03000509000000000000" charset="-122"/>
      <p:regular r:id="rId32"/>
    </p:embeddedFont>
    <p:embeddedFont>
      <p:font typeface="微软雅黑" panose="020B0503020204020204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方正大黑_GBK" panose="03000509000000000000" pitchFamily="65" charset="-122"/>
      <p:regular r:id="rId35"/>
    </p:embeddedFont>
    <p:embeddedFont>
      <p:font typeface="taozhi.cn_PY" panose="02000500000000000000" pitchFamily="2" charset="0"/>
      <p:regular r:id="rId36"/>
    </p:embeddedFont>
    <p:embeddedFont>
      <p:font typeface="Calibri" panose="020F0502020204030204"/>
      <p:regular r:id="rId37"/>
      <p:bold r:id="rId38"/>
      <p:italic r:id="rId39"/>
      <p:boldItalic r:id="rId40"/>
    </p:embeddedFont>
    <p:embeddedFont>
      <p:font typeface="黑体" panose="02010609060101010101" pitchFamily="49" charset="-122"/>
      <p:regular r:id="rId41"/>
    </p:embeddedFont>
    <p:embeddedFont>
      <p:font typeface="Calibri Light" panose="020F0302020204030204" charset="0"/>
      <p:regular r:id="rId42"/>
      <p:italic r:id="rId43"/>
    </p:embeddedFont>
  </p:embeddedFontLst>
  <p:custDataLst>
    <p:tags r:id="rId4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7" autoAdjust="0"/>
    <p:restoredTop sz="94660"/>
  </p:normalViewPr>
  <p:slideViewPr>
    <p:cSldViewPr snapToGrid="0">
      <p:cViewPr>
        <p:scale>
          <a:sx n="130" d="100"/>
          <a:sy n="130" d="100"/>
        </p:scale>
        <p:origin x="-390" y="-486"/>
      </p:cViewPr>
      <p:guideLst>
        <p:guide orient="horz" pos="162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2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C:\Documents and Settings\Administrator\桌面\4.png"/>
          <p:cNvPicPr>
            <a:picLocks noChangeAspect="1" noChangeArrowheads="1"/>
          </p:cNvPicPr>
          <p:nvPr userDrawn="1"/>
        </p:nvPicPr>
        <p:blipFill>
          <a:blip r:embed="rId2" cstate="email"/>
          <a:stretch>
            <a:fillRect/>
          </a:stretch>
        </p:blipFill>
        <p:spPr bwMode="auto">
          <a:xfrm>
            <a:off x="6773" y="1041"/>
            <a:ext cx="9137228" cy="10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file:///D:\qq&#25991;&#20214;\712321467\Image\C2C\Image2\%7b75232B38-A165-1FB7-499C-2E1C792CACB5%7d.png" TargetMode="Externa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1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6.GIF"/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5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8.png"/><Relationship Id="rId3" Type="http://schemas.openxmlformats.org/officeDocument/2006/relationships/image" Target="../media/image27.GIF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9.png"/><Relationship Id="rId10" Type="http://schemas.openxmlformats.org/officeDocument/2006/relationships/image" Target="../media/image25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31.GIF"/><Relationship Id="rId4" Type="http://schemas.openxmlformats.org/officeDocument/2006/relationships/image" Target="../media/image28.png"/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5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32.jpeg"/><Relationship Id="rId4" Type="http://schemas.openxmlformats.org/officeDocument/2006/relationships/image" Target="../media/image28.png"/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3.GIF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34.GIF"/><Relationship Id="rId5" Type="http://schemas.openxmlformats.org/officeDocument/2006/relationships/image" Target="../media/image32.jpeg"/><Relationship Id="rId4" Type="http://schemas.openxmlformats.org/officeDocument/2006/relationships/image" Target="../media/image28.png"/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5.jpe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37.GIF"/><Relationship Id="rId6" Type="http://schemas.openxmlformats.org/officeDocument/2006/relationships/image" Target="../media/image36.jpeg"/><Relationship Id="rId5" Type="http://schemas.openxmlformats.org/officeDocument/2006/relationships/image" Target="../media/image32.jpeg"/><Relationship Id="rId4" Type="http://schemas.openxmlformats.org/officeDocument/2006/relationships/image" Target="../media/image28.png"/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5.jpe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39.GIF"/><Relationship Id="rId7" Type="http://schemas.openxmlformats.org/officeDocument/2006/relationships/image" Target="../media/image38.png"/><Relationship Id="rId6" Type="http://schemas.openxmlformats.org/officeDocument/2006/relationships/image" Target="../media/image36.jpeg"/><Relationship Id="rId5" Type="http://schemas.openxmlformats.org/officeDocument/2006/relationships/image" Target="../media/image32.jpeg"/><Relationship Id="rId4" Type="http://schemas.openxmlformats.org/officeDocument/2006/relationships/image" Target="../media/image28.png"/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5.jpe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GIF"/><Relationship Id="rId8" Type="http://schemas.openxmlformats.org/officeDocument/2006/relationships/image" Target="../media/image40.jpeg"/><Relationship Id="rId7" Type="http://schemas.openxmlformats.org/officeDocument/2006/relationships/image" Target="../media/image38.png"/><Relationship Id="rId6" Type="http://schemas.openxmlformats.org/officeDocument/2006/relationships/image" Target="../media/image36.jpeg"/><Relationship Id="rId5" Type="http://schemas.openxmlformats.org/officeDocument/2006/relationships/image" Target="../media/image32.jpeg"/><Relationship Id="rId4" Type="http://schemas.openxmlformats.org/officeDocument/2006/relationships/image" Target="../media/image28.png"/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5.jpe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GIF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jpe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50.GIF"/><Relationship Id="rId3" Type="http://schemas.openxmlformats.org/officeDocument/2006/relationships/image" Target="../media/image42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jpe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53.jpeg"/><Relationship Id="rId3" Type="http://schemas.openxmlformats.org/officeDocument/2006/relationships/image" Target="../media/image52.GIF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jpe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55.GIF"/><Relationship Id="rId4" Type="http://schemas.openxmlformats.org/officeDocument/2006/relationships/image" Target="../media/image53.jpeg"/><Relationship Id="rId3" Type="http://schemas.openxmlformats.org/officeDocument/2006/relationships/image" Target="../media/image54.jpe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jpe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57.GIF"/><Relationship Id="rId5" Type="http://schemas.openxmlformats.org/officeDocument/2006/relationships/image" Target="../media/image56.jpeg"/><Relationship Id="rId4" Type="http://schemas.openxmlformats.org/officeDocument/2006/relationships/image" Target="../media/image53.jpeg"/><Relationship Id="rId3" Type="http://schemas.openxmlformats.org/officeDocument/2006/relationships/image" Target="../media/image54.jpe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jpeg"/><Relationship Id="rId8" Type="http://schemas.openxmlformats.org/officeDocument/2006/relationships/image" Target="../media/image47.png"/><Relationship Id="rId7" Type="http://schemas.openxmlformats.org/officeDocument/2006/relationships/image" Target="../media/image59.GIF"/><Relationship Id="rId6" Type="http://schemas.openxmlformats.org/officeDocument/2006/relationships/image" Target="../media/image58.png"/><Relationship Id="rId5" Type="http://schemas.openxmlformats.org/officeDocument/2006/relationships/image" Target="../media/image56.jpeg"/><Relationship Id="rId4" Type="http://schemas.openxmlformats.org/officeDocument/2006/relationships/image" Target="../media/image53.jpeg"/><Relationship Id="rId3" Type="http://schemas.openxmlformats.org/officeDocument/2006/relationships/image" Target="../media/image54.jpe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jpeg"/><Relationship Id="rId8" Type="http://schemas.openxmlformats.org/officeDocument/2006/relationships/image" Target="../media/image61.GIF"/><Relationship Id="rId7" Type="http://schemas.openxmlformats.org/officeDocument/2006/relationships/image" Target="../media/image60.png"/><Relationship Id="rId6" Type="http://schemas.openxmlformats.org/officeDocument/2006/relationships/image" Target="../media/image58.png"/><Relationship Id="rId5" Type="http://schemas.openxmlformats.org/officeDocument/2006/relationships/image" Target="../media/image56.jpeg"/><Relationship Id="rId4" Type="http://schemas.openxmlformats.org/officeDocument/2006/relationships/image" Target="../media/image53.jpeg"/><Relationship Id="rId3" Type="http://schemas.openxmlformats.org/officeDocument/2006/relationships/image" Target="../media/image54.jpe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17.wdp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5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509" name="Picture 101" descr="绿树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4330700" cy="5145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0" name="Picture 102" descr="青草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319588"/>
            <a:ext cx="9145588" cy="82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1" name="Picture 103" descr="小绿叶01"/>
          <p:cNvPicPr>
            <a:picLocks noChangeAspect="1"/>
          </p:cNvPicPr>
          <p:nvPr/>
        </p:nvPicPr>
        <p:blipFill>
          <a:blip r:embed="rId3" cstate="email">
            <a:lum bright="-6000" contrast="24000"/>
          </a:blip>
          <a:stretch>
            <a:fillRect/>
          </a:stretch>
        </p:blipFill>
        <p:spPr>
          <a:xfrm>
            <a:off x="8231188" y="4554538"/>
            <a:ext cx="609600" cy="35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2" name="Picture 104" descr="小黄花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16788" y="4102100"/>
            <a:ext cx="1219200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3" name="Picture 105" descr="小绿叶03"/>
          <p:cNvPicPr>
            <a:picLocks noChangeAspect="1"/>
          </p:cNvPicPr>
          <p:nvPr/>
        </p:nvPicPr>
        <p:blipFill>
          <a:blip r:embed="rId5" cstate="email">
            <a:lum bright="-14001" contrast="16000"/>
          </a:blip>
          <a:stretch>
            <a:fillRect/>
          </a:stretch>
        </p:blipFill>
        <p:spPr>
          <a:xfrm>
            <a:off x="5564188" y="4630738"/>
            <a:ext cx="685800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4" name="Picture 106" descr="小绿叶02"/>
          <p:cNvPicPr>
            <a:picLocks noChangeAspect="1"/>
          </p:cNvPicPr>
          <p:nvPr/>
        </p:nvPicPr>
        <p:blipFill>
          <a:blip r:embed="rId6" cstate="email">
            <a:lum bright="-7999" contrast="16000"/>
          </a:blip>
          <a:stretch>
            <a:fillRect/>
          </a:stretch>
        </p:blipFill>
        <p:spPr>
          <a:xfrm>
            <a:off x="4321175" y="4325938"/>
            <a:ext cx="938213" cy="70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023537" y="1208099"/>
            <a:ext cx="7493059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8800" b="1" dirty="0">
                <a:solidFill>
                  <a:srgbClr val="C00000"/>
                </a:solidFill>
                <a:latin typeface="方正小标宋简体" panose="03000509000000000000" charset="-122"/>
                <a:ea typeface="方正小标宋简体" panose="03000509000000000000" charset="-122"/>
                <a:cs typeface="Times New Roman" panose="02020603050405020304" pitchFamily="18" charset="0"/>
              </a:rPr>
              <a:t>景阳冈</a:t>
            </a:r>
            <a:endParaRPr lang="zh-CN" altLang="en-US" sz="8800" b="1" dirty="0">
              <a:solidFill>
                <a:srgbClr val="C00000"/>
              </a:solidFill>
              <a:latin typeface="方正小标宋简体" panose="03000509000000000000" charset="-122"/>
              <a:ea typeface="方正小标宋简体" panose="03000509000000000000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58371" y="3012282"/>
            <a:ext cx="1656223" cy="461665"/>
            <a:chOff x="8100392" y="-668610"/>
            <a:chExt cx="1656223" cy="461665"/>
          </a:xfrm>
        </p:grpSpPr>
        <p:sp>
          <p:nvSpPr>
            <p:cNvPr id="6" name="文本框 5"/>
            <p:cNvSpPr txBox="1"/>
            <p:nvPr/>
          </p:nvSpPr>
          <p:spPr>
            <a:xfrm>
              <a:off x="8100392" y="-668610"/>
              <a:ext cx="16562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第      课时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568463" y="-668610"/>
              <a:ext cx="360040" cy="461665"/>
              <a:chOff x="3707904" y="-1439503"/>
              <a:chExt cx="360040" cy="461665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707904" y="-1388691"/>
                <a:ext cx="360040" cy="360040"/>
              </a:xfrm>
              <a:prstGeom prst="ellipse">
                <a:avLst/>
              </a:prstGeom>
              <a:solidFill>
                <a:srgbClr val="F39B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717845" y="-1439503"/>
                <a:ext cx="3401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solidFill>
                      <a:schemeClr val="bg1"/>
                    </a:solidFill>
                  </a:rPr>
                  <a:t>1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963189" y="2550616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统编版小学语文五年级下册</a:t>
            </a:r>
            <a:endParaRPr lang="en-US" altLang="zh-CN" sz="240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0" name="图片 2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906940" y="1518893"/>
            <a:ext cx="1486800" cy="1486800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30768" y="1511273"/>
            <a:ext cx="1486800" cy="148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5786" y="1510897"/>
            <a:ext cx="1487553" cy="1487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768" y="3153168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940" y="3153168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668052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0" name="图片 2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906940" y="1518893"/>
            <a:ext cx="1486800" cy="1486800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30768" y="1511273"/>
            <a:ext cx="1486800" cy="148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5786" y="1510897"/>
            <a:ext cx="1487553" cy="1487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768" y="3153168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940" y="3153168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668052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  <p:pic>
        <p:nvPicPr>
          <p:cNvPr id="32" name="New picture"/>
          <p:cNvPicPr/>
          <p:nvPr/>
        </p:nvPicPr>
        <p:blipFill>
          <a:blip r:embed="rId11"/>
          <a:stretch>
            <a:fillRect/>
          </a:stretch>
        </p:blipFill>
        <p:spPr>
          <a:xfrm>
            <a:off x="11518900" y="103759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0" name="图片 2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906940" y="1518893"/>
            <a:ext cx="1486800" cy="1486800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30768" y="1511273"/>
            <a:ext cx="1486800" cy="148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5786" y="1510897"/>
            <a:ext cx="1487553" cy="1487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768" y="3153168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940" y="3153168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668052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0" name="图片 2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906940" y="1518893"/>
            <a:ext cx="1486800" cy="1486800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30768" y="1511273"/>
            <a:ext cx="1486800" cy="148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5786" y="1510897"/>
            <a:ext cx="1487553" cy="1487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768" y="3153168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940" y="3153168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668052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0" name="图片 2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906940" y="1518893"/>
            <a:ext cx="1486800" cy="1486800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30768" y="1511273"/>
            <a:ext cx="1486800" cy="148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5786" y="1510897"/>
            <a:ext cx="1487553" cy="1487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768" y="3153168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940" y="3153168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668052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0" name="图片 2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906940" y="1518893"/>
            <a:ext cx="1486800" cy="1486800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30768" y="1511273"/>
            <a:ext cx="1486800" cy="148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5786" y="1510897"/>
            <a:ext cx="1487553" cy="1487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768" y="3153168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940" y="3153168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668052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0" name="图片 2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906940" y="1518893"/>
            <a:ext cx="1486800" cy="1486800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30768" y="1511273"/>
            <a:ext cx="1486800" cy="148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5786" y="1510897"/>
            <a:ext cx="1487553" cy="1487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768" y="3153168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940" y="3153168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668052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0" name="图片 2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906940" y="1518893"/>
            <a:ext cx="1486800" cy="1486800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30768" y="1511273"/>
            <a:ext cx="1486800" cy="148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5786" y="1510897"/>
            <a:ext cx="1487553" cy="1487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768" y="3153168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940" y="3153168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668052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829" y="1518517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2658" y="1510897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392" y="3153168"/>
            <a:ext cx="1487553" cy="14875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563" y="3153168"/>
            <a:ext cx="1487553" cy="14875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03039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829" y="1518517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2658" y="1510897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392" y="3153168"/>
            <a:ext cx="1487553" cy="14875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563" y="3153168"/>
            <a:ext cx="1487553" cy="14875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03039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文字, 书籍&#10;&#10;自动生成的说明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33112" y="1793700"/>
            <a:ext cx="1486317" cy="1953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107841" y="1206845"/>
            <a:ext cx="5346493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水浒传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是我国著名的古代长篇小说，写的是北宋末年以宋江为首的一百单八将在水泊梁山起义的故事，塑造了众多好汉形象。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5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8" name="直接连接符 7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700391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资料袋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829" y="1518517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2658" y="1510897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392" y="3153168"/>
            <a:ext cx="1487553" cy="14875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563" y="3153168"/>
            <a:ext cx="1487553" cy="14875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03039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829" y="1518517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2658" y="1510897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392" y="3153168"/>
            <a:ext cx="1487553" cy="14875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563" y="3153168"/>
            <a:ext cx="1487553" cy="14875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03039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829" y="1518517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2658" y="1510897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392" y="3153168"/>
            <a:ext cx="1487553" cy="14875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563" y="3153168"/>
            <a:ext cx="1487553" cy="14875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03039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829" y="1518517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2658" y="1510897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392" y="3153168"/>
            <a:ext cx="1487553" cy="14875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563" y="3153168"/>
            <a:ext cx="1487553" cy="14875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03039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829" y="1518517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2658" y="1510897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392" y="3153168"/>
            <a:ext cx="1487553" cy="14875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563" y="3153168"/>
            <a:ext cx="1487553" cy="14875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03039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829" y="1518517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2658" y="1510897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392" y="3153168"/>
            <a:ext cx="1487553" cy="14875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563" y="3153168"/>
            <a:ext cx="1487553" cy="14875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03039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3267" y="1302106"/>
            <a:ext cx="987549" cy="22138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8608" y="360132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及时雨宋江</a:t>
            </a:r>
            <a:endParaRPr lang="zh-CN" altLang="en-US" sz="2000"/>
          </a:p>
        </p:txBody>
      </p:sp>
      <p:sp>
        <p:nvSpPr>
          <p:cNvPr id="7" name="矩形 6"/>
          <p:cNvSpPr/>
          <p:nvPr/>
        </p:nvSpPr>
        <p:spPr>
          <a:xfrm>
            <a:off x="2258182" y="419959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豹子头林冲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3618" y="354398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智多星吴用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0686" y="419959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黑旋风李逵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96303" y="3401269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行者武松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2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4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矩形 19"/>
          <p:cNvSpPr/>
          <p:nvPr/>
        </p:nvSpPr>
        <p:spPr>
          <a:xfrm>
            <a:off x="700391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资料袋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36567" y="1429011"/>
            <a:ext cx="998780" cy="208754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231475" y="2188866"/>
            <a:ext cx="1285491" cy="195051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727091" y="1217099"/>
            <a:ext cx="1279800" cy="217178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4437" y="2249077"/>
            <a:ext cx="1722444" cy="19505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287" y="1335089"/>
            <a:ext cx="7638305" cy="304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倚了 　一双箸　 一碟   　斤　　俺  </a:t>
            </a:r>
            <a:endParaRPr lang="en-US" altLang="zh-CN" sz="3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杖限 　擒捉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勿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肋下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踉 跄　  腰胯　 霹雳    咆 哮　　铁锤    </a:t>
            </a:r>
            <a:endParaRPr lang="zh-CN" altLang="en-US" sz="3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06966" y="1795823"/>
            <a:ext cx="497034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324409" y="1795823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820972" y="1795823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344657" y="1795823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7637016" y="1795823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7637016" y="2828124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6985794" y="2828124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472876" y="2828124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165317" y="2828124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464112" y="2828124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942788" y="2828124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375218" y="3856914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2440009" y="3856914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899798" y="3856914"/>
            <a:ext cx="423679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113263" y="3856914"/>
            <a:ext cx="1195770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556496" y="3856914"/>
            <a:ext cx="468192" cy="461665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4287" y="1335089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倚</a:t>
            </a:r>
            <a:endParaRPr lang="zh-CN" altLang="en-US" sz="3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9718" y="1335089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箸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30487" y="1335089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碟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7879" y="1335089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俺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5453" y="2374386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杖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6966" y="1350825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yǐ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79520" y="1350825"/>
            <a:ext cx="644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zhù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5492" y="1352414"/>
            <a:ext cx="587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dié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60190" y="1352414"/>
            <a:ext cx="5052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ǎn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360" y="2391711"/>
            <a:ext cx="9957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zhàng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41256" y="1335089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斤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98963" y="1352414"/>
            <a:ext cx="4683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jīn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56382" y="2373790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擒</a:t>
            </a:r>
            <a:endParaRPr lang="zh-CN" altLang="en-US" sz="3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91647" y="2392126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qín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90077" y="2371409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踉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37777" y="2371409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跄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83377" y="2371409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勿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76717" y="3408449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胯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83775" y="2389745"/>
            <a:ext cx="7793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liàng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66675" y="2389745"/>
            <a:ext cx="899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qiàng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09090" y="3440127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kuà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04202" y="2389745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wù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78777" y="2371409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肋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37698" y="2389745"/>
            <a:ext cx="444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lèi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84215" y="3410110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咆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31915" y="3410110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哮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59908" y="3410110"/>
            <a:ext cx="620683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锤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34188" y="3431364"/>
            <a:ext cx="6671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chuí</a:t>
            </a:r>
            <a:endParaRPr lang="en-US" altLang="zh-CN" sz="2400">
              <a:latin typeface="taozhi.cn_PY" panose="02000500000000000000" pitchFamily="2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356382" y="3410110"/>
            <a:ext cx="1056700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霹雳</a:t>
            </a:r>
            <a:endParaRPr lang="zh-CN" altLang="en-US" sz="3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477248" y="3433745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pī</a:t>
            </a:r>
            <a:endParaRPr lang="en-US" altLang="zh-CN" sz="2400">
              <a:latin typeface="taozhi.cn_PY" panose="02000500000000000000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59590" y="3433745"/>
            <a:ext cx="276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lì</a:t>
            </a:r>
            <a:endParaRPr lang="en-US" altLang="zh-CN" sz="2400">
              <a:latin typeface="taozhi.cn_PY" panose="02000500000000000000" pitchFamily="2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069534" y="3428983"/>
            <a:ext cx="7104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páo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06153" y="3428983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xiào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2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3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9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矩形 69"/>
          <p:cNvSpPr/>
          <p:nvPr/>
        </p:nvSpPr>
        <p:spPr>
          <a:xfrm>
            <a:off x="601812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读准字音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3" grpId="0"/>
      <p:bldP spid="4" grpId="0"/>
      <p:bldP spid="5" grpId="0"/>
      <p:bldP spid="6" grpId="0"/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4" grpId="0"/>
      <p:bldP spid="14" grpId="1"/>
      <p:bldP spid="15" grpId="0"/>
      <p:bldP spid="16" grpId="0"/>
      <p:bldP spid="16" grpId="1"/>
      <p:bldP spid="17" grpId="0"/>
      <p:bldP spid="18" grpId="0"/>
      <p:bldP spid="19" grpId="0"/>
      <p:bldP spid="20" grpId="0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6" grpId="0"/>
      <p:bldP spid="26" grpId="1"/>
      <p:bldP spid="36" grpId="0"/>
      <p:bldP spid="37" grpId="0"/>
      <p:bldP spid="38" grpId="0"/>
      <p:bldP spid="39" grpId="0"/>
      <p:bldP spid="39" grpId="1"/>
      <p:bldP spid="40" grpId="0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38475" y="12470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湖泊</a:t>
            </a:r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4680" y="1339410"/>
            <a:ext cx="5325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taozhi.cn_PY" panose="02000500000000000000" pitchFamily="2" charset="0"/>
                <a:ea typeface="楷体" panose="02010609060101010101" pitchFamily="49" charset="-122"/>
                <a:cs typeface="taozhi.cn_PY" panose="02000500000000000000" pitchFamily="2" charset="0"/>
              </a:rPr>
              <a:t>pō</a:t>
            </a:r>
            <a:endParaRPr lang="en-US" altLang="zh-CN" sz="2400">
              <a:latin typeface="taozhi.cn_PY" panose="02000500000000000000" pitchFamily="2" charset="0"/>
              <a:ea typeface="楷体" panose="02010609060101010101" pitchFamily="49" charset="-122"/>
              <a:cs typeface="taozhi.cn_PY" panose="02000500000000000000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8475" y="23343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停泊</a:t>
            </a:r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74680" y="2426706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taozhi.cn_PY" panose="02000500000000000000" pitchFamily="2" charset="0"/>
                <a:ea typeface="楷体" panose="02010609060101010101" pitchFamily="49" charset="-122"/>
                <a:cs typeface="taozhi.cn_PY" panose="02000500000000000000" pitchFamily="2" charset="0"/>
              </a:rPr>
              <a:t>bó</a:t>
            </a:r>
            <a:endParaRPr lang="en-US" altLang="zh-CN" sz="2400">
              <a:latin typeface="taozhi.cn_PY" panose="02000500000000000000" pitchFamily="2" charset="0"/>
              <a:ea typeface="楷体" panose="02010609060101010101" pitchFamily="49" charset="-122"/>
              <a:cs typeface="taozhi.cn_PY" panose="02000500000000000000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75699" y="1748540"/>
            <a:ext cx="727533" cy="699590"/>
            <a:chOff x="1132983" y="4052699"/>
            <a:chExt cx="727533" cy="699590"/>
          </a:xfrm>
        </p:grpSpPr>
        <p:sp>
          <p:nvSpPr>
            <p:cNvPr id="9" name="圆角矩形 36"/>
            <p:cNvSpPr/>
            <p:nvPr/>
          </p:nvSpPr>
          <p:spPr bwMode="auto">
            <a:xfrm rot="18900000">
              <a:off x="1132983" y="4100147"/>
              <a:ext cx="652141" cy="652142"/>
            </a:xfrm>
            <a:prstGeom prst="roundRect">
              <a:avLst>
                <a:gd name="adj" fmla="val 12167"/>
              </a:avLst>
            </a:prstGeom>
            <a:solidFill>
              <a:srgbClr val="FF7C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1789373" y="4390643"/>
              <a:ext cx="71143" cy="71143"/>
            </a:xfrm>
            <a:prstGeom prst="ellipse">
              <a:avLst/>
            </a:prstGeom>
            <a:solidFill>
              <a:srgbClr val="FAFBE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37957" y="4052699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latinLnBrk="1" hangingPunct="1"/>
              <a:r>
                <a:rPr lang="zh-CN" altLang="en-US" sz="3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泊</a:t>
              </a:r>
              <a:endPara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60004" y="1668753"/>
            <a:ext cx="517882" cy="922268"/>
            <a:chOff x="890689" y="6013509"/>
            <a:chExt cx="517882" cy="1583336"/>
          </a:xfrm>
        </p:grpSpPr>
        <p:cxnSp>
          <p:nvCxnSpPr>
            <p:cNvPr id="15" name="直接连接符 14"/>
            <p:cNvCxnSpPr/>
            <p:nvPr/>
          </p:nvCxnSpPr>
          <p:spPr bwMode="auto">
            <a:xfrm flipV="1">
              <a:off x="891995" y="6013509"/>
              <a:ext cx="516576" cy="78654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FF7C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直接连接符 15"/>
            <p:cNvCxnSpPr/>
            <p:nvPr/>
          </p:nvCxnSpPr>
          <p:spPr bwMode="auto">
            <a:xfrm>
              <a:off x="890689" y="6796868"/>
              <a:ext cx="517882" cy="7999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FF7C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9" name="组合 28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4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1" name="矩形 40"/>
          <p:cNvSpPr/>
          <p:nvPr/>
        </p:nvSpPr>
        <p:spPr>
          <a:xfrm>
            <a:off x="697986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多音字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50270" y="12470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绰起</a:t>
            </a:r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86475" y="1339410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  <a:ea typeface="楷体" panose="02010609060101010101" pitchFamily="49" charset="-122"/>
                <a:cs typeface="taozhi.cn_PY" panose="02000500000000000000" pitchFamily="2" charset="0"/>
              </a:rPr>
              <a:t>chāo</a:t>
            </a:r>
            <a:endParaRPr lang="en-US" altLang="zh-CN" sz="2400">
              <a:latin typeface="taozhi.cn_PY" panose="02000500000000000000" pitchFamily="2" charset="0"/>
              <a:ea typeface="楷体" panose="02010609060101010101" pitchFamily="49" charset="-122"/>
              <a:cs typeface="taozhi.cn_PY" panose="02000500000000000000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50270" y="23343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绰号</a:t>
            </a:r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86475" y="2426706"/>
            <a:ext cx="798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  <a:ea typeface="楷体" panose="02010609060101010101" pitchFamily="49" charset="-122"/>
                <a:cs typeface="taozhi.cn_PY" panose="02000500000000000000" pitchFamily="2" charset="0"/>
              </a:rPr>
              <a:t>chuò</a:t>
            </a:r>
            <a:endParaRPr lang="en-US" altLang="zh-CN" sz="2400">
              <a:latin typeface="taozhi.cn_PY" panose="02000500000000000000" pitchFamily="2" charset="0"/>
              <a:ea typeface="楷体" panose="02010609060101010101" pitchFamily="49" charset="-122"/>
              <a:cs typeface="taozhi.cn_PY" panose="02000500000000000000" pitchFamily="2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87494" y="1748540"/>
            <a:ext cx="727533" cy="699590"/>
            <a:chOff x="1132983" y="4052699"/>
            <a:chExt cx="727533" cy="699590"/>
          </a:xfrm>
        </p:grpSpPr>
        <p:sp>
          <p:nvSpPr>
            <p:cNvPr id="31" name="圆角矩形 36"/>
            <p:cNvSpPr/>
            <p:nvPr/>
          </p:nvSpPr>
          <p:spPr bwMode="auto">
            <a:xfrm rot="18900000">
              <a:off x="1132983" y="4100147"/>
              <a:ext cx="652141" cy="652142"/>
            </a:xfrm>
            <a:prstGeom prst="roundRect">
              <a:avLst>
                <a:gd name="adj" fmla="val 12167"/>
              </a:avLst>
            </a:prstGeom>
            <a:solidFill>
              <a:srgbClr val="FF7C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1789373" y="4390643"/>
              <a:ext cx="71143" cy="71143"/>
            </a:xfrm>
            <a:prstGeom prst="ellipse">
              <a:avLst/>
            </a:prstGeom>
            <a:solidFill>
              <a:srgbClr val="FAFBE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37957" y="4052699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atinLnBrk="1"/>
              <a:r>
                <a:rPr lang="zh-CN" altLang="en-US" sz="3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绰</a:t>
              </a:r>
              <a:endPara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71799" y="1668753"/>
            <a:ext cx="517882" cy="922268"/>
            <a:chOff x="890689" y="6013509"/>
            <a:chExt cx="517882" cy="1583336"/>
          </a:xfrm>
        </p:grpSpPr>
        <p:cxnSp>
          <p:nvCxnSpPr>
            <p:cNvPr id="44" name="直接连接符 43"/>
            <p:cNvCxnSpPr/>
            <p:nvPr/>
          </p:nvCxnSpPr>
          <p:spPr bwMode="auto">
            <a:xfrm flipV="1">
              <a:off x="891995" y="6013509"/>
              <a:ext cx="516576" cy="78654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FF7C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直接连接符 44"/>
            <p:cNvCxnSpPr/>
            <p:nvPr/>
          </p:nvCxnSpPr>
          <p:spPr bwMode="auto">
            <a:xfrm>
              <a:off x="890689" y="6796868"/>
              <a:ext cx="517882" cy="7999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FF7C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6" name="矩形 45"/>
          <p:cNvSpPr/>
          <p:nvPr/>
        </p:nvSpPr>
        <p:spPr>
          <a:xfrm>
            <a:off x="2992815" y="305233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笑呵呵</a:t>
            </a:r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229020" y="3144670"/>
            <a:ext cx="489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  <a:ea typeface="楷体" panose="02010609060101010101" pitchFamily="49" charset="-122"/>
                <a:cs typeface="taozhi.cn_PY" panose="02000500000000000000" pitchFamily="2" charset="0"/>
              </a:rPr>
              <a:t>hē</a:t>
            </a:r>
            <a:endParaRPr lang="en-US" altLang="zh-CN" sz="2400">
              <a:latin typeface="taozhi.cn_PY" panose="02000500000000000000" pitchFamily="2" charset="0"/>
              <a:ea typeface="楷体" panose="02010609060101010101" pitchFamily="49" charset="-122"/>
              <a:cs typeface="taozhi.cn_PY" panose="02000500000000000000" pitchFamily="2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133770" y="4139633"/>
            <a:ext cx="6263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同“啊”，有</a:t>
            </a:r>
            <a:r>
              <a:rPr lang="en-US" altLang="zh-CN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个读音：</a:t>
            </a:r>
            <a:r>
              <a:rPr lang="en-US" altLang="zh-CN" sz="2400">
                <a:solidFill>
                  <a:prstClr val="black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a ā á ǎ à</a:t>
            </a:r>
            <a:endParaRPr lang="zh-CN" altLang="en-US" sz="2400">
              <a:latin typeface="taozhi.cn_PY" panose="02000500000000000000" pitchFamily="2" charset="0"/>
              <a:ea typeface="+mj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030039" y="3553800"/>
            <a:ext cx="727533" cy="699590"/>
            <a:chOff x="1132983" y="4052699"/>
            <a:chExt cx="727533" cy="699590"/>
          </a:xfrm>
        </p:grpSpPr>
        <p:sp>
          <p:nvSpPr>
            <p:cNvPr id="51" name="圆角矩形 36"/>
            <p:cNvSpPr/>
            <p:nvPr/>
          </p:nvSpPr>
          <p:spPr bwMode="auto">
            <a:xfrm rot="18900000">
              <a:off x="1132983" y="4100147"/>
              <a:ext cx="652141" cy="652142"/>
            </a:xfrm>
            <a:prstGeom prst="roundRect">
              <a:avLst>
                <a:gd name="adj" fmla="val 12167"/>
              </a:avLst>
            </a:prstGeom>
            <a:solidFill>
              <a:srgbClr val="FF7C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2" name="椭圆 51"/>
            <p:cNvSpPr/>
            <p:nvPr/>
          </p:nvSpPr>
          <p:spPr bwMode="auto">
            <a:xfrm>
              <a:off x="1789373" y="4390643"/>
              <a:ext cx="71143" cy="71143"/>
            </a:xfrm>
            <a:prstGeom prst="ellipse">
              <a:avLst/>
            </a:prstGeom>
            <a:solidFill>
              <a:srgbClr val="FAFBE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137957" y="4052699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atinLnBrk="1"/>
              <a:r>
                <a:rPr lang="zh-CN" altLang="en-US" sz="3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呵</a:t>
              </a:r>
              <a:endPara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714344" y="3474013"/>
            <a:ext cx="517882" cy="922268"/>
            <a:chOff x="890689" y="6013509"/>
            <a:chExt cx="517882" cy="1583336"/>
          </a:xfrm>
        </p:grpSpPr>
        <p:cxnSp>
          <p:nvCxnSpPr>
            <p:cNvPr id="55" name="直接连接符 54"/>
            <p:cNvCxnSpPr/>
            <p:nvPr/>
          </p:nvCxnSpPr>
          <p:spPr bwMode="auto">
            <a:xfrm flipV="1">
              <a:off x="891995" y="6013509"/>
              <a:ext cx="516576" cy="78654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FF7C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直接连接符 55"/>
            <p:cNvCxnSpPr/>
            <p:nvPr/>
          </p:nvCxnSpPr>
          <p:spPr bwMode="auto">
            <a:xfrm>
              <a:off x="890689" y="6796868"/>
              <a:ext cx="517882" cy="79997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FF7C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25" grpId="0"/>
      <p:bldP spid="26" grpId="0"/>
      <p:bldP spid="27" grpId="0"/>
      <p:bldP spid="28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411869"/>
            <a:ext cx="1013568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筛：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7" name="直接连接符 6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矩形 11"/>
          <p:cNvSpPr/>
          <p:nvPr/>
        </p:nvSpPr>
        <p:spPr>
          <a:xfrm>
            <a:off x="572150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理解词语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09192" y="1411869"/>
            <a:ext cx="387798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斟。筛酒，即斟酒、倒酒。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13992" y="1960509"/>
            <a:ext cx="3570208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旧时店家对顾客的尊称。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3992" y="2509149"/>
            <a:ext cx="387798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这里是“为什么”的意思。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3992" y="3057789"/>
            <a:ext cx="203132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凡是，只要。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33804" y="3606429"/>
            <a:ext cx="6647974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官府的告示。榜，古代指文告，像现在的布告。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592" y="1960509"/>
            <a:ext cx="1107996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客官：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9592" y="2509149"/>
            <a:ext cx="1107996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如何：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9592" y="3057789"/>
            <a:ext cx="1107996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但凡：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9592" y="3606429"/>
            <a:ext cx="1107996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榜文：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7" name="直接连接符 6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矩形 11"/>
          <p:cNvSpPr/>
          <p:nvPr/>
        </p:nvSpPr>
        <p:spPr>
          <a:xfrm>
            <a:off x="572150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理解词语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9592" y="1315495"/>
            <a:ext cx="233910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吊睛白额大虫：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33192" y="1315495"/>
            <a:ext cx="5109091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大虫，老虎的俗称。眼睛上翘，额头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9592" y="1864135"/>
            <a:ext cx="326243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上有白色花纹的老虎。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2412775"/>
            <a:ext cx="800219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岂：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09192" y="2412775"/>
            <a:ext cx="4493538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表示反问，有“难道”的意思。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592" y="2961415"/>
            <a:ext cx="1107996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梢棒：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13992" y="2961415"/>
            <a:ext cx="233910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防身用的木棍。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9592" y="3510055"/>
            <a:ext cx="1723549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请勿自误：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23592" y="3510055"/>
            <a:ext cx="5109091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请不要使自己受伤害。误，受伤害。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9592" y="4058695"/>
            <a:ext cx="1107996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印信：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13992" y="4058695"/>
            <a:ext cx="1107996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印章。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/>
          <p:cNvSpPr/>
          <p:nvPr/>
        </p:nvSpPr>
        <p:spPr>
          <a:xfrm>
            <a:off x="1687250" y="2778431"/>
            <a:ext cx="5737860" cy="1140249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571362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整体感知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0129" y="1316796"/>
            <a:ext cx="7010717" cy="114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课文按什么顺序写的？主要写了哪四部分内容？哪一部分是重点部分？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66148" y="304854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上冈</a:t>
            </a:r>
            <a:endParaRPr lang="zh-CN" altLang="en-US" sz="32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85348" y="304854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打虎</a:t>
            </a:r>
            <a:endParaRPr lang="zh-CN" altLang="en-US" sz="32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04548" y="304854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下冈</a:t>
            </a:r>
            <a:endParaRPr lang="zh-CN" altLang="en-US" sz="32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46948" y="304854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喝酒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Freeform 5"/>
          <p:cNvSpPr/>
          <p:nvPr/>
        </p:nvSpPr>
        <p:spPr bwMode="auto">
          <a:xfrm>
            <a:off x="3212665" y="3264727"/>
            <a:ext cx="283646" cy="234303"/>
          </a:xfrm>
          <a:custGeom>
            <a:avLst/>
            <a:gdLst>
              <a:gd name="T0" fmla="*/ 392 w 392"/>
              <a:gd name="T1" fmla="*/ 174 h 352"/>
              <a:gd name="T2" fmla="*/ 380 w 392"/>
              <a:gd name="T3" fmla="*/ 143 h 352"/>
              <a:gd name="T4" fmla="*/ 267 w 392"/>
              <a:gd name="T5" fmla="*/ 20 h 352"/>
              <a:gd name="T6" fmla="*/ 199 w 392"/>
              <a:gd name="T7" fmla="*/ 18 h 352"/>
              <a:gd name="T8" fmla="*/ 196 w 392"/>
              <a:gd name="T9" fmla="*/ 86 h 352"/>
              <a:gd name="T10" fmla="*/ 240 w 392"/>
              <a:gd name="T11" fmla="*/ 134 h 352"/>
              <a:gd name="T12" fmla="*/ 42 w 392"/>
              <a:gd name="T13" fmla="*/ 134 h 352"/>
              <a:gd name="T14" fmla="*/ 0 w 392"/>
              <a:gd name="T15" fmla="*/ 176 h 352"/>
              <a:gd name="T16" fmla="*/ 42 w 392"/>
              <a:gd name="T17" fmla="*/ 218 h 352"/>
              <a:gd name="T18" fmla="*/ 240 w 392"/>
              <a:gd name="T19" fmla="*/ 218 h 352"/>
              <a:gd name="T20" fmla="*/ 196 w 392"/>
              <a:gd name="T21" fmla="*/ 266 h 352"/>
              <a:gd name="T22" fmla="*/ 199 w 392"/>
              <a:gd name="T23" fmla="*/ 334 h 352"/>
              <a:gd name="T24" fmla="*/ 267 w 392"/>
              <a:gd name="T25" fmla="*/ 331 h 352"/>
              <a:gd name="T26" fmla="*/ 380 w 392"/>
              <a:gd name="T27" fmla="*/ 208 h 352"/>
              <a:gd name="T28" fmla="*/ 392 w 392"/>
              <a:gd name="T29" fmla="*/ 178 h 352"/>
              <a:gd name="T30" fmla="*/ 392 w 392"/>
              <a:gd name="T31" fmla="*/ 176 h 352"/>
              <a:gd name="T32" fmla="*/ 392 w 392"/>
              <a:gd name="T33" fmla="*/ 174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2" h="352">
                <a:moveTo>
                  <a:pt x="392" y="174"/>
                </a:moveTo>
                <a:cubicBezTo>
                  <a:pt x="392" y="162"/>
                  <a:pt x="388" y="152"/>
                  <a:pt x="380" y="143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49" y="1"/>
                  <a:pt x="219" y="0"/>
                  <a:pt x="199" y="18"/>
                </a:cubicBezTo>
                <a:cubicBezTo>
                  <a:pt x="180" y="36"/>
                  <a:pt x="178" y="66"/>
                  <a:pt x="196" y="86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42" y="134"/>
                  <a:pt x="42" y="134"/>
                  <a:pt x="42" y="134"/>
                </a:cubicBezTo>
                <a:cubicBezTo>
                  <a:pt x="19" y="134"/>
                  <a:pt x="0" y="152"/>
                  <a:pt x="0" y="176"/>
                </a:cubicBezTo>
                <a:cubicBezTo>
                  <a:pt x="0" y="199"/>
                  <a:pt x="19" y="218"/>
                  <a:pt x="42" y="218"/>
                </a:cubicBezTo>
                <a:cubicBezTo>
                  <a:pt x="240" y="218"/>
                  <a:pt x="240" y="218"/>
                  <a:pt x="240" y="218"/>
                </a:cubicBezTo>
                <a:cubicBezTo>
                  <a:pt x="196" y="266"/>
                  <a:pt x="196" y="266"/>
                  <a:pt x="196" y="266"/>
                </a:cubicBezTo>
                <a:cubicBezTo>
                  <a:pt x="178" y="285"/>
                  <a:pt x="180" y="316"/>
                  <a:pt x="199" y="334"/>
                </a:cubicBezTo>
                <a:cubicBezTo>
                  <a:pt x="219" y="352"/>
                  <a:pt x="249" y="350"/>
                  <a:pt x="267" y="331"/>
                </a:cubicBezTo>
                <a:cubicBezTo>
                  <a:pt x="380" y="208"/>
                  <a:pt x="380" y="208"/>
                  <a:pt x="380" y="208"/>
                </a:cubicBezTo>
                <a:cubicBezTo>
                  <a:pt x="388" y="200"/>
                  <a:pt x="392" y="189"/>
                  <a:pt x="392" y="178"/>
                </a:cubicBezTo>
                <a:cubicBezTo>
                  <a:pt x="392" y="177"/>
                  <a:pt x="392" y="176"/>
                  <a:pt x="392" y="176"/>
                </a:cubicBezTo>
                <a:cubicBezTo>
                  <a:pt x="392" y="175"/>
                  <a:pt x="392" y="174"/>
                  <a:pt x="392" y="174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5"/>
          <p:cNvSpPr/>
          <p:nvPr/>
        </p:nvSpPr>
        <p:spPr bwMode="auto">
          <a:xfrm>
            <a:off x="4419859" y="3264727"/>
            <a:ext cx="283646" cy="234303"/>
          </a:xfrm>
          <a:custGeom>
            <a:avLst/>
            <a:gdLst>
              <a:gd name="T0" fmla="*/ 392 w 392"/>
              <a:gd name="T1" fmla="*/ 174 h 352"/>
              <a:gd name="T2" fmla="*/ 380 w 392"/>
              <a:gd name="T3" fmla="*/ 143 h 352"/>
              <a:gd name="T4" fmla="*/ 267 w 392"/>
              <a:gd name="T5" fmla="*/ 20 h 352"/>
              <a:gd name="T6" fmla="*/ 199 w 392"/>
              <a:gd name="T7" fmla="*/ 18 h 352"/>
              <a:gd name="T8" fmla="*/ 196 w 392"/>
              <a:gd name="T9" fmla="*/ 86 h 352"/>
              <a:gd name="T10" fmla="*/ 240 w 392"/>
              <a:gd name="T11" fmla="*/ 134 h 352"/>
              <a:gd name="T12" fmla="*/ 42 w 392"/>
              <a:gd name="T13" fmla="*/ 134 h 352"/>
              <a:gd name="T14" fmla="*/ 0 w 392"/>
              <a:gd name="T15" fmla="*/ 176 h 352"/>
              <a:gd name="T16" fmla="*/ 42 w 392"/>
              <a:gd name="T17" fmla="*/ 218 h 352"/>
              <a:gd name="T18" fmla="*/ 240 w 392"/>
              <a:gd name="T19" fmla="*/ 218 h 352"/>
              <a:gd name="T20" fmla="*/ 196 w 392"/>
              <a:gd name="T21" fmla="*/ 266 h 352"/>
              <a:gd name="T22" fmla="*/ 199 w 392"/>
              <a:gd name="T23" fmla="*/ 334 h 352"/>
              <a:gd name="T24" fmla="*/ 267 w 392"/>
              <a:gd name="T25" fmla="*/ 331 h 352"/>
              <a:gd name="T26" fmla="*/ 380 w 392"/>
              <a:gd name="T27" fmla="*/ 208 h 352"/>
              <a:gd name="T28" fmla="*/ 392 w 392"/>
              <a:gd name="T29" fmla="*/ 178 h 352"/>
              <a:gd name="T30" fmla="*/ 392 w 392"/>
              <a:gd name="T31" fmla="*/ 176 h 352"/>
              <a:gd name="T32" fmla="*/ 392 w 392"/>
              <a:gd name="T33" fmla="*/ 174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2" h="352">
                <a:moveTo>
                  <a:pt x="392" y="174"/>
                </a:moveTo>
                <a:cubicBezTo>
                  <a:pt x="392" y="162"/>
                  <a:pt x="388" y="152"/>
                  <a:pt x="380" y="143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49" y="1"/>
                  <a:pt x="219" y="0"/>
                  <a:pt x="199" y="18"/>
                </a:cubicBezTo>
                <a:cubicBezTo>
                  <a:pt x="180" y="36"/>
                  <a:pt x="178" y="66"/>
                  <a:pt x="196" y="86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42" y="134"/>
                  <a:pt x="42" y="134"/>
                  <a:pt x="42" y="134"/>
                </a:cubicBezTo>
                <a:cubicBezTo>
                  <a:pt x="19" y="134"/>
                  <a:pt x="0" y="152"/>
                  <a:pt x="0" y="176"/>
                </a:cubicBezTo>
                <a:cubicBezTo>
                  <a:pt x="0" y="199"/>
                  <a:pt x="19" y="218"/>
                  <a:pt x="42" y="218"/>
                </a:cubicBezTo>
                <a:cubicBezTo>
                  <a:pt x="240" y="218"/>
                  <a:pt x="240" y="218"/>
                  <a:pt x="240" y="218"/>
                </a:cubicBezTo>
                <a:cubicBezTo>
                  <a:pt x="196" y="266"/>
                  <a:pt x="196" y="266"/>
                  <a:pt x="196" y="266"/>
                </a:cubicBezTo>
                <a:cubicBezTo>
                  <a:pt x="178" y="285"/>
                  <a:pt x="180" y="316"/>
                  <a:pt x="199" y="334"/>
                </a:cubicBezTo>
                <a:cubicBezTo>
                  <a:pt x="219" y="352"/>
                  <a:pt x="249" y="350"/>
                  <a:pt x="267" y="331"/>
                </a:cubicBezTo>
                <a:cubicBezTo>
                  <a:pt x="380" y="208"/>
                  <a:pt x="380" y="208"/>
                  <a:pt x="380" y="208"/>
                </a:cubicBezTo>
                <a:cubicBezTo>
                  <a:pt x="388" y="200"/>
                  <a:pt x="392" y="189"/>
                  <a:pt x="392" y="178"/>
                </a:cubicBezTo>
                <a:cubicBezTo>
                  <a:pt x="392" y="177"/>
                  <a:pt x="392" y="176"/>
                  <a:pt x="392" y="176"/>
                </a:cubicBezTo>
                <a:cubicBezTo>
                  <a:pt x="392" y="175"/>
                  <a:pt x="392" y="174"/>
                  <a:pt x="392" y="174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5"/>
          <p:cNvSpPr/>
          <p:nvPr/>
        </p:nvSpPr>
        <p:spPr bwMode="auto">
          <a:xfrm>
            <a:off x="5669448" y="3264727"/>
            <a:ext cx="283646" cy="234303"/>
          </a:xfrm>
          <a:custGeom>
            <a:avLst/>
            <a:gdLst>
              <a:gd name="T0" fmla="*/ 392 w 392"/>
              <a:gd name="T1" fmla="*/ 174 h 352"/>
              <a:gd name="T2" fmla="*/ 380 w 392"/>
              <a:gd name="T3" fmla="*/ 143 h 352"/>
              <a:gd name="T4" fmla="*/ 267 w 392"/>
              <a:gd name="T5" fmla="*/ 20 h 352"/>
              <a:gd name="T6" fmla="*/ 199 w 392"/>
              <a:gd name="T7" fmla="*/ 18 h 352"/>
              <a:gd name="T8" fmla="*/ 196 w 392"/>
              <a:gd name="T9" fmla="*/ 86 h 352"/>
              <a:gd name="T10" fmla="*/ 240 w 392"/>
              <a:gd name="T11" fmla="*/ 134 h 352"/>
              <a:gd name="T12" fmla="*/ 42 w 392"/>
              <a:gd name="T13" fmla="*/ 134 h 352"/>
              <a:gd name="T14" fmla="*/ 0 w 392"/>
              <a:gd name="T15" fmla="*/ 176 h 352"/>
              <a:gd name="T16" fmla="*/ 42 w 392"/>
              <a:gd name="T17" fmla="*/ 218 h 352"/>
              <a:gd name="T18" fmla="*/ 240 w 392"/>
              <a:gd name="T19" fmla="*/ 218 h 352"/>
              <a:gd name="T20" fmla="*/ 196 w 392"/>
              <a:gd name="T21" fmla="*/ 266 h 352"/>
              <a:gd name="T22" fmla="*/ 199 w 392"/>
              <a:gd name="T23" fmla="*/ 334 h 352"/>
              <a:gd name="T24" fmla="*/ 267 w 392"/>
              <a:gd name="T25" fmla="*/ 331 h 352"/>
              <a:gd name="T26" fmla="*/ 380 w 392"/>
              <a:gd name="T27" fmla="*/ 208 h 352"/>
              <a:gd name="T28" fmla="*/ 392 w 392"/>
              <a:gd name="T29" fmla="*/ 178 h 352"/>
              <a:gd name="T30" fmla="*/ 392 w 392"/>
              <a:gd name="T31" fmla="*/ 176 h 352"/>
              <a:gd name="T32" fmla="*/ 392 w 392"/>
              <a:gd name="T33" fmla="*/ 174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2" h="352">
                <a:moveTo>
                  <a:pt x="392" y="174"/>
                </a:moveTo>
                <a:cubicBezTo>
                  <a:pt x="392" y="162"/>
                  <a:pt x="388" y="152"/>
                  <a:pt x="380" y="143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49" y="1"/>
                  <a:pt x="219" y="0"/>
                  <a:pt x="199" y="18"/>
                </a:cubicBezTo>
                <a:cubicBezTo>
                  <a:pt x="180" y="36"/>
                  <a:pt x="178" y="66"/>
                  <a:pt x="196" y="86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42" y="134"/>
                  <a:pt x="42" y="134"/>
                  <a:pt x="42" y="134"/>
                </a:cubicBezTo>
                <a:cubicBezTo>
                  <a:pt x="19" y="134"/>
                  <a:pt x="0" y="152"/>
                  <a:pt x="0" y="176"/>
                </a:cubicBezTo>
                <a:cubicBezTo>
                  <a:pt x="0" y="199"/>
                  <a:pt x="19" y="218"/>
                  <a:pt x="42" y="218"/>
                </a:cubicBezTo>
                <a:cubicBezTo>
                  <a:pt x="240" y="218"/>
                  <a:pt x="240" y="218"/>
                  <a:pt x="240" y="218"/>
                </a:cubicBezTo>
                <a:cubicBezTo>
                  <a:pt x="196" y="266"/>
                  <a:pt x="196" y="266"/>
                  <a:pt x="196" y="266"/>
                </a:cubicBezTo>
                <a:cubicBezTo>
                  <a:pt x="178" y="285"/>
                  <a:pt x="180" y="316"/>
                  <a:pt x="199" y="334"/>
                </a:cubicBezTo>
                <a:cubicBezTo>
                  <a:pt x="219" y="352"/>
                  <a:pt x="249" y="350"/>
                  <a:pt x="267" y="331"/>
                </a:cubicBezTo>
                <a:cubicBezTo>
                  <a:pt x="380" y="208"/>
                  <a:pt x="380" y="208"/>
                  <a:pt x="380" y="208"/>
                </a:cubicBezTo>
                <a:cubicBezTo>
                  <a:pt x="388" y="200"/>
                  <a:pt x="392" y="189"/>
                  <a:pt x="392" y="178"/>
                </a:cubicBezTo>
                <a:cubicBezTo>
                  <a:pt x="392" y="177"/>
                  <a:pt x="392" y="176"/>
                  <a:pt x="392" y="176"/>
                </a:cubicBezTo>
                <a:cubicBezTo>
                  <a:pt x="392" y="175"/>
                  <a:pt x="392" y="174"/>
                  <a:pt x="392" y="174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  <p:bldP spid="15" grpId="0"/>
      <p:bldP spid="16" grpId="0"/>
      <p:bldP spid="17" grpId="0"/>
      <p:bldP spid="18" grpId="0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30" name="图片 2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906940" y="1518893"/>
            <a:ext cx="1486800" cy="1486800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30768" y="1511273"/>
            <a:ext cx="1486800" cy="148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5786" y="1510897"/>
            <a:ext cx="1487553" cy="1487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0768" y="3153168"/>
            <a:ext cx="1487553" cy="14875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06940" y="3153168"/>
            <a:ext cx="1487553" cy="14875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5786" y="3153168"/>
            <a:ext cx="1487553" cy="14875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668052" y="3153168"/>
            <a:ext cx="1487553" cy="14875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668052" y="1510897"/>
            <a:ext cx="1487553" cy="1487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PRESENTER" val="16a37615cb131f4f2a74150eee2921c52c775a"/>
  <p:tag name="KSO_WPP_MARK_KEY" val="80e1b8c7-5a7b-410c-af60-80a60c3ae21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</Words>
  <Application>WPS 演示</Application>
  <PresentationFormat>全屏显示(16:9)</PresentationFormat>
  <Paragraphs>217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方正小标宋简体</vt:lpstr>
      <vt:lpstr>Times New Roman</vt:lpstr>
      <vt:lpstr>微软雅黑</vt:lpstr>
      <vt:lpstr>楷体</vt:lpstr>
      <vt:lpstr>方正大黑_GBK</vt:lpstr>
      <vt:lpstr>taozhi.cn_PY</vt:lpstr>
      <vt:lpstr>Calibri</vt:lpstr>
      <vt:lpstr>黑体</vt:lpstr>
      <vt:lpstr>Arial Unicode MS</vt:lpstr>
      <vt:lpstr>Calibri Light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2022-11-28T16:36:00Z</cp:lastPrinted>
  <dcterms:created xsi:type="dcterms:W3CDTF">2022-11-28T16:36:00Z</dcterms:created>
  <dcterms:modified xsi:type="dcterms:W3CDTF">2023-01-18T05:31:50Z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CD1DC0D6315641D6BFA1B648F0E1D8A5</vt:lpwstr>
  </property>
  <property fmtid="{D5CDD505-2E9C-101B-9397-08002B2CF9AE}" pid="3" name="KSOProductBuildVer">
    <vt:lpwstr>2052-11.1.0.13703</vt:lpwstr>
  </property>
</Properties>
</file>