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509" name="Picture 101" descr="绿树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433070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0" name="Picture 102" descr="青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319588"/>
            <a:ext cx="9145588" cy="82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1" name="Picture 103" descr="小绿叶01"/>
          <p:cNvPicPr>
            <a:picLocks noChangeAspect="1"/>
          </p:cNvPicPr>
          <p:nvPr/>
        </p:nvPicPr>
        <p:blipFill>
          <a:blip r:embed="rId3" cstate="email">
            <a:lum bright="-6000" contrast="24000"/>
          </a:blip>
          <a:stretch>
            <a:fillRect/>
          </a:stretch>
        </p:blipFill>
        <p:spPr>
          <a:xfrm>
            <a:off x="8231188" y="4554538"/>
            <a:ext cx="609600" cy="35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2" name="Picture 104" descr="小黄花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16788" y="4102100"/>
            <a:ext cx="1219200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3" name="Picture 105" descr="小绿叶03"/>
          <p:cNvPicPr>
            <a:picLocks noChangeAspect="1"/>
          </p:cNvPicPr>
          <p:nvPr/>
        </p:nvPicPr>
        <p:blipFill>
          <a:blip r:embed="rId5" cstate="email">
            <a:lum bright="-14001" contrast="16000"/>
          </a:blip>
          <a:stretch>
            <a:fillRect/>
          </a:stretch>
        </p:blipFill>
        <p:spPr>
          <a:xfrm>
            <a:off x="5564188" y="4630738"/>
            <a:ext cx="685800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4" name="Picture 106" descr="小绿叶02"/>
          <p:cNvPicPr>
            <a:picLocks noChangeAspect="1"/>
          </p:cNvPicPr>
          <p:nvPr/>
        </p:nvPicPr>
        <p:blipFill>
          <a:blip r:embed="rId6" cstate="email">
            <a:lum bright="-7999" contrast="16000"/>
          </a:blip>
          <a:stretch>
            <a:fillRect/>
          </a:stretch>
        </p:blipFill>
        <p:spPr>
          <a:xfrm>
            <a:off x="4321175" y="4325938"/>
            <a:ext cx="938213" cy="70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43070" y="1621463"/>
            <a:ext cx="7493059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8800" b="1" dirty="0">
                <a:solidFill>
                  <a:srgbClr val="C00000"/>
                </a:solidFill>
                <a:latin typeface="方正小标宋简体" panose="03000509000000000000" charset="-122"/>
                <a:ea typeface="方正小标宋简体" panose="03000509000000000000" charset="-122"/>
                <a:cs typeface="Times New Roman" panose="02020603050405020304" pitchFamily="18" charset="0"/>
              </a:rPr>
              <a:t>景阳冈</a:t>
            </a:r>
            <a:endParaRPr lang="zh-CN" altLang="en-US" sz="8800" b="1" dirty="0">
              <a:solidFill>
                <a:srgbClr val="C00000"/>
              </a:solidFill>
              <a:latin typeface="方正小标宋简体" panose="03000509000000000000" charset="-122"/>
              <a:ea typeface="方正小标宋简体" panose="03000509000000000000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58371" y="3425646"/>
            <a:ext cx="1656223" cy="461665"/>
            <a:chOff x="8100392" y="-668610"/>
            <a:chExt cx="1656223" cy="461665"/>
          </a:xfrm>
        </p:grpSpPr>
        <p:sp>
          <p:nvSpPr>
            <p:cNvPr id="6" name="文本框 5"/>
            <p:cNvSpPr txBox="1"/>
            <p:nvPr/>
          </p:nvSpPr>
          <p:spPr>
            <a:xfrm>
              <a:off x="8100392" y="-668610"/>
              <a:ext cx="1656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240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      课时</a:t>
              </a: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568463" y="-668610"/>
              <a:ext cx="360040" cy="460375"/>
              <a:chOff x="3707904" y="-1439503"/>
              <a:chExt cx="360040" cy="46037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707904" y="-1388691"/>
                <a:ext cx="360040" cy="360040"/>
              </a:xfrm>
              <a:prstGeom prst="ellipse">
                <a:avLst/>
              </a:prstGeom>
              <a:solidFill>
                <a:srgbClr val="F39B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717845" y="-1439503"/>
                <a:ext cx="340158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en-US" altLang="zh-CN" sz="2400" b="1">
                    <a:solidFill>
                      <a:prstClr val="white"/>
                    </a:solidFill>
                  </a:rPr>
                  <a:t>2</a:t>
                </a:r>
                <a:endParaRPr lang="en-US" altLang="zh-CN" sz="2400" b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963189" y="296398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统编版小学语文五年级下册</a:t>
            </a:r>
            <a:endParaRPr lang="en-US" altLang="zh-CN" sz="2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80022" y="2954477"/>
            <a:ext cx="1860958" cy="1563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3020" y="996212"/>
            <a:ext cx="1860958" cy="1548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1523" y="996212"/>
            <a:ext cx="1860955" cy="1552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980025" y="996212"/>
            <a:ext cx="1860955" cy="1566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303022" y="2954477"/>
            <a:ext cx="1860955" cy="1552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41521" y="2954477"/>
            <a:ext cx="1860958" cy="1525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话气泡: 圆角矩形 19"/>
          <p:cNvSpPr/>
          <p:nvPr/>
        </p:nvSpPr>
        <p:spPr>
          <a:xfrm>
            <a:off x="3654030" y="3394458"/>
            <a:ext cx="3217901" cy="943625"/>
          </a:xfrm>
          <a:prstGeom prst="wedgeRoundRectCallout">
            <a:avLst>
              <a:gd name="adj1" fmla="val 53866"/>
              <a:gd name="adj2" fmla="val -38724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2093569" y="2338414"/>
            <a:ext cx="2872131" cy="889596"/>
          </a:xfrm>
          <a:prstGeom prst="wedgeRoundRectCallout">
            <a:avLst>
              <a:gd name="adj1" fmla="val -55286"/>
              <a:gd name="adj2" fmla="val -10633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7136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 dirty="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讨论交流</a:t>
            </a:r>
            <a:endParaRPr lang="zh-CN" altLang="en-US" sz="2000" dirty="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9249" y="1184915"/>
            <a:ext cx="7177302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对课文中的武松，人们有不同的评价。你有什么看法？说说你的理由。</a:t>
            </a:r>
            <a:endParaRPr lang="zh-CN" altLang="en-US" sz="2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57478" y="2363344"/>
            <a:ext cx="2954272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0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武松真勇敢，“明知山有虎，偏向虎山行”。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23452" y="3455965"/>
            <a:ext cx="3002429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0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武松很要面子，有些鲁莽，不听别人善意的劝告。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040376" y="2638442"/>
            <a:ext cx="1126654" cy="21420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976970" y="2363344"/>
            <a:ext cx="1101969" cy="2142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509" name="Picture 101" descr="绿树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433070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0" name="Picture 102" descr="青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319588"/>
            <a:ext cx="9145588" cy="82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1" name="Picture 103" descr="小绿叶01"/>
          <p:cNvPicPr>
            <a:picLocks noChangeAspect="1"/>
          </p:cNvPicPr>
          <p:nvPr/>
        </p:nvPicPr>
        <p:blipFill>
          <a:blip r:embed="rId3" cstate="email">
            <a:lum bright="-6000" contrast="24000"/>
          </a:blip>
          <a:stretch>
            <a:fillRect/>
          </a:stretch>
        </p:blipFill>
        <p:spPr>
          <a:xfrm>
            <a:off x="8231188" y="4554538"/>
            <a:ext cx="609600" cy="35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2" name="Picture 104" descr="小黄花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16788" y="4102100"/>
            <a:ext cx="1219200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3" name="Picture 105" descr="小绿叶03"/>
          <p:cNvPicPr>
            <a:picLocks noChangeAspect="1"/>
          </p:cNvPicPr>
          <p:nvPr/>
        </p:nvPicPr>
        <p:blipFill>
          <a:blip r:embed="rId5" cstate="email">
            <a:lum bright="-14001" contrast="16000"/>
          </a:blip>
          <a:stretch>
            <a:fillRect/>
          </a:stretch>
        </p:blipFill>
        <p:spPr>
          <a:xfrm>
            <a:off x="5564188" y="4630738"/>
            <a:ext cx="685800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514" name="Picture 106" descr="小绿叶02"/>
          <p:cNvPicPr>
            <a:picLocks noChangeAspect="1"/>
          </p:cNvPicPr>
          <p:nvPr/>
        </p:nvPicPr>
        <p:blipFill>
          <a:blip r:embed="rId6" cstate="email">
            <a:lum bright="-7999" contrast="16000"/>
          </a:blip>
          <a:stretch>
            <a:fillRect/>
          </a:stretch>
        </p:blipFill>
        <p:spPr>
          <a:xfrm>
            <a:off x="4321175" y="4325938"/>
            <a:ext cx="938213" cy="70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90670" y="1596063"/>
            <a:ext cx="7493059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zh-CN" sz="8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谢谢</a:t>
            </a:r>
            <a:endParaRPr lang="zh-CN" altLang="zh-CN" sz="8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2926" y="3190702"/>
            <a:ext cx="2019757" cy="14249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1315" y="1475296"/>
            <a:ext cx="714136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读“喝酒”片段，画出武松和店家说的话，武松给你留下怎样的印象</a:t>
            </a: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09357" y="1262178"/>
            <a:ext cx="885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喝酒</a:t>
            </a:r>
            <a:endParaRPr lang="zh-CN" altLang="zh-CN" sz="20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6169" y="-21737"/>
            <a:ext cx="1964712" cy="1214316"/>
            <a:chOff x="323528" y="133271"/>
            <a:chExt cx="1964712" cy="1214316"/>
          </a:xfrm>
        </p:grpSpPr>
        <p:pic>
          <p:nvPicPr>
            <p:cNvPr id="5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164"/>
            <p:cNvGrpSpPr/>
            <p:nvPr/>
          </p:nvGrpSpPr>
          <p:grpSpPr>
            <a:xfrm>
              <a:off x="416311" y="910302"/>
              <a:ext cx="1868475" cy="437285"/>
              <a:chOff x="3430455" y="2600130"/>
              <a:chExt cx="3383815" cy="51728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30455" y="2600130"/>
                <a:ext cx="3181111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燕尾形 12"/>
              <p:cNvSpPr/>
              <p:nvPr/>
            </p:nvSpPr>
            <p:spPr>
              <a:xfrm rot="10800000">
                <a:off x="6432885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直接连接符 7"/>
            <p:cNvCxnSpPr/>
            <p:nvPr/>
          </p:nvCxnSpPr>
          <p:spPr bwMode="auto">
            <a:xfrm>
              <a:off x="344240" y="939813"/>
              <a:ext cx="19440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339477" y="1301981"/>
              <a:ext cx="19440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728478" y="773880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品析形象片段</a:t>
            </a:r>
            <a:endParaRPr lang="zh-CN" altLang="en-US" sz="2000" dirty="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8196" y="1655567"/>
            <a:ext cx="7954584" cy="325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“原来恁地。我却吃了三碗，如何不醉？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休要胡说。没地不还你钱，再筛三碗来我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吃。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我是清河县人氏，这条景阳冈上少也走过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了一二十遭，几时见说有大虫！你休说这话来吓我！便有大虫，我也不怕。”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“便真个有虎，老爷也不怕。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67332" y="4213633"/>
            <a:ext cx="1870162" cy="537850"/>
            <a:chOff x="3328693" y="3729268"/>
            <a:chExt cx="1870162" cy="537850"/>
          </a:xfrm>
        </p:grpSpPr>
        <p:sp>
          <p:nvSpPr>
            <p:cNvPr id="17" name="对话气泡: 圆角矩形 16"/>
            <p:cNvSpPr/>
            <p:nvPr/>
          </p:nvSpPr>
          <p:spPr>
            <a:xfrm>
              <a:off x="3328693" y="3743898"/>
              <a:ext cx="1810539" cy="523220"/>
            </a:xfrm>
            <a:prstGeom prst="wedgeRoundRectCallout">
              <a:avLst>
                <a:gd name="adj1" fmla="val 58938"/>
                <a:gd name="adj2" fmla="val -2294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30933" y="3729268"/>
              <a:ext cx="18679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85800">
                <a:spcAft>
                  <a:spcPct val="0"/>
                </a:spcAft>
              </a:pPr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豪放 倔强</a:t>
              </a:r>
              <a:endParaRPr lang="zh-CN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77871" y="3755624"/>
            <a:ext cx="1304358" cy="13043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204800" y="1765005"/>
            <a:ext cx="2009319" cy="1474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97257" y="1179720"/>
            <a:ext cx="885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上冈</a:t>
            </a:r>
            <a:endParaRPr lang="zh-CN" altLang="zh-CN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6169" y="-21737"/>
            <a:ext cx="1964712" cy="1214316"/>
            <a:chOff x="323528" y="133271"/>
            <a:chExt cx="1964712" cy="1214316"/>
          </a:xfrm>
        </p:grpSpPr>
        <p:pic>
          <p:nvPicPr>
            <p:cNvPr id="5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164"/>
            <p:cNvGrpSpPr/>
            <p:nvPr/>
          </p:nvGrpSpPr>
          <p:grpSpPr>
            <a:xfrm>
              <a:off x="416311" y="910302"/>
              <a:ext cx="1868475" cy="437285"/>
              <a:chOff x="3430455" y="2600130"/>
              <a:chExt cx="3383815" cy="51728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30455" y="2600130"/>
                <a:ext cx="3181111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燕尾形 12"/>
              <p:cNvSpPr/>
              <p:nvPr/>
            </p:nvSpPr>
            <p:spPr>
              <a:xfrm rot="10800000">
                <a:off x="6432885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直接连接符 7"/>
            <p:cNvCxnSpPr/>
            <p:nvPr/>
          </p:nvCxnSpPr>
          <p:spPr bwMode="auto">
            <a:xfrm>
              <a:off x="344240" y="939813"/>
              <a:ext cx="19440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339477" y="1301981"/>
              <a:ext cx="194400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728478" y="773880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00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品析形象片段</a:t>
            </a:r>
            <a:endParaRPr lang="zh-CN" altLang="en-US" sz="200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312" y="1634070"/>
            <a:ext cx="5542129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欲待发步再回酒店里来，寻思道：“我回去时，须吃他耻笑，不是好汉，难以转去。”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90253" y="3370838"/>
            <a:ext cx="5072279" cy="1519070"/>
            <a:chOff x="-633918" y="2910269"/>
            <a:chExt cx="5072279" cy="1519070"/>
          </a:xfrm>
        </p:grpSpPr>
        <p:sp>
          <p:nvSpPr>
            <p:cNvPr id="17" name="对话气泡: 圆角矩形 16"/>
            <p:cNvSpPr/>
            <p:nvPr/>
          </p:nvSpPr>
          <p:spPr>
            <a:xfrm>
              <a:off x="-633918" y="2910269"/>
              <a:ext cx="5072279" cy="1519070"/>
            </a:xfrm>
            <a:prstGeom prst="wedgeRoundRectCallout">
              <a:avLst>
                <a:gd name="adj1" fmla="val 54254"/>
                <a:gd name="adj2" fmla="val -1907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530351" y="2916619"/>
              <a:ext cx="4768687" cy="1464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30000"/>
                </a:lnSpc>
                <a:spcAft>
                  <a:spcPct val="0"/>
                </a:spcAft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这句话对武松的心理描写非常贴切、真实，充分体现了武松的倔强、好面子以及大无畏的英雄气概。</a:t>
              </a:r>
              <a:endPara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67195" y="3164489"/>
            <a:ext cx="1367374" cy="1367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91421" y="1508625"/>
            <a:ext cx="1820095" cy="1514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8631" y="1391650"/>
            <a:ext cx="885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打虎</a:t>
            </a:r>
            <a:endParaRPr lang="zh-CN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4510" y="2052388"/>
            <a:ext cx="5542129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那个大虫又饥又渴，把两只爪在地下略按一按，和身望上一扑，从半空里撺将下来。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3150" y="1853315"/>
            <a:ext cx="2045371" cy="170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58457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 dirty="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品析语句</a:t>
            </a:r>
            <a:endParaRPr lang="zh-CN" altLang="en-US" sz="2000" dirty="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2099" y="2781300"/>
            <a:ext cx="288000" cy="304800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97310" y="2598647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扑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69414" y="3630064"/>
            <a:ext cx="646331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扑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2" grpId="0" animBg="1"/>
      <p:bldP spid="28" grpId="0"/>
      <p:bldP spid="28" grpId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79853" y="1924004"/>
            <a:ext cx="5542129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那大虫背后看人最难，便把前爪搭在地下，把腰胯一掀，掀将起来。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50946" y="1845598"/>
            <a:ext cx="1944000" cy="1612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58457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品析语句</a:t>
            </a:r>
            <a:endParaRPr lang="zh-CN" altLang="en-US" sz="200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68631" y="1391650"/>
            <a:ext cx="885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打虎</a:t>
            </a:r>
            <a:endParaRPr lang="zh-CN" altLang="zh-CN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07562" y="2667000"/>
            <a:ext cx="314325" cy="319088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18255" y="2470263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掀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69414" y="3630064"/>
            <a:ext cx="646331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掀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" grpId="0" animBg="1"/>
      <p:bldP spid="29" grpId="0"/>
      <p:bldP spid="29" grpId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98608" y="1924004"/>
            <a:ext cx="5542129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大虫见掀他不着，吼一声，却似半天里起个霹雳，振得那山冈也动。把这铁棒也似虎尾倒竖起来，只一剪。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50946" y="1970894"/>
            <a:ext cx="1944000" cy="1625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58457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品析语句</a:t>
            </a:r>
            <a:endParaRPr lang="zh-CN" altLang="en-US" sz="200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68631" y="1391650"/>
            <a:ext cx="885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打虎</a:t>
            </a:r>
            <a:endParaRPr lang="zh-CN" altLang="zh-CN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4308" y="3196431"/>
            <a:ext cx="279400" cy="330200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0644" y="3018109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剪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69414" y="3630064"/>
            <a:ext cx="646331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剪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" grpId="0" animBg="1"/>
      <p:bldP spid="29" grpId="0"/>
      <p:bldP spid="29" grpId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36233" y="1600033"/>
            <a:ext cx="1944000" cy="1622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58457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品析语句</a:t>
            </a:r>
            <a:endParaRPr lang="zh-CN" altLang="en-US" sz="200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8608" y="1391382"/>
            <a:ext cx="7510647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武松见了，叫声：“呵呀！”从青　　　</a:t>
            </a:r>
            <a:endParaRPr lang="en-US" altLang="zh-CN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石上翻将下来，便拿那条梢棒在手里，</a:t>
            </a:r>
            <a:endParaRPr lang="en-US" altLang="zh-CN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闪在青石边。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01134" y="346989"/>
            <a:ext cx="3092750" cy="923850"/>
            <a:chOff x="2121881" y="3709644"/>
            <a:chExt cx="3092750" cy="923850"/>
          </a:xfrm>
        </p:grpSpPr>
        <p:sp>
          <p:nvSpPr>
            <p:cNvPr id="17" name="对话气泡: 圆角矩形 16"/>
            <p:cNvSpPr/>
            <p:nvPr/>
          </p:nvSpPr>
          <p:spPr>
            <a:xfrm>
              <a:off x="2121881" y="3743898"/>
              <a:ext cx="3092750" cy="889596"/>
            </a:xfrm>
            <a:prstGeom prst="wedgeRoundRectCallout">
              <a:avLst>
                <a:gd name="adj1" fmla="val 54929"/>
                <a:gd name="adj2" fmla="val -2214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215486" y="3709644"/>
              <a:ext cx="2999145" cy="919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武松以退为进、机智灵敏、有勇有谋。</a:t>
              </a:r>
              <a:endParaRPr lang="zh-CN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39864" y="96549"/>
            <a:ext cx="1304358" cy="1304358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308208" y="3037302"/>
            <a:ext cx="510909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说时迟，那时快，武松见大虫扑来，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8608" y="3585942"/>
            <a:ext cx="357020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只一闪，闪在大虫背后。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08208" y="4134582"/>
            <a:ext cx="295465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武松却又闪在一边。</a:t>
            </a:r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2697" y="2658648"/>
            <a:ext cx="318241" cy="33220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7655" y="2487233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闪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7292" y="3771900"/>
            <a:ext cx="324430" cy="351967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18601" y="3585942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闪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28901" y="4320431"/>
            <a:ext cx="298212" cy="351967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28201" y="4135729"/>
            <a:ext cx="49244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闪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26" grpId="0"/>
      <p:bldP spid="27" grpId="0"/>
      <p:bldP spid="2" grpId="0" animBg="1"/>
      <p:bldP spid="28" grpId="0" build="allAtOnce"/>
      <p:bldP spid="15" grpId="0" animBg="1"/>
      <p:bldP spid="29" grpId="0"/>
      <p:bldP spid="29" grpId="1"/>
      <p:bldP spid="40" grpId="0" animBg="1"/>
      <p:bldP spid="43" grpId="0"/>
      <p:bldP spid="4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58457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000">
                <a:solidFill>
                  <a:prstClr val="white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品析语句</a:t>
            </a:r>
            <a:endParaRPr lang="zh-CN" altLang="en-US" sz="2000">
              <a:solidFill>
                <a:prstClr val="white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0442" y="1436984"/>
            <a:ext cx="7510647" cy="325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武松见那大虫复翻身回来，双手轮起梢棒，尽平生气力，只一棒，从半空劈将下来。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武松将半截棒丢在一边，两只手就势把大虫顶花皮揪住，一按按将下来。 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武松把只脚望大虫面门上、眼睛里只顾乱踢。 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武松把左手紧紧地揪住顶花皮，偷出右手来，提起铁锤般大小拳头，尽平生之力，只顾打。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01065" y="314948"/>
            <a:ext cx="4719899" cy="1156952"/>
            <a:chOff x="-558757" y="3732966"/>
            <a:chExt cx="4719899" cy="1156952"/>
          </a:xfrm>
        </p:grpSpPr>
        <p:sp>
          <p:nvSpPr>
            <p:cNvPr id="21" name="对话气泡: 圆角矩形 20"/>
            <p:cNvSpPr/>
            <p:nvPr/>
          </p:nvSpPr>
          <p:spPr>
            <a:xfrm>
              <a:off x="-558757" y="3743898"/>
              <a:ext cx="4719899" cy="1146020"/>
            </a:xfrm>
            <a:prstGeom prst="wedgeRoundRectCallout">
              <a:avLst>
                <a:gd name="adj1" fmla="val 54929"/>
                <a:gd name="adj2" fmla="val -2214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-487360" y="3732966"/>
              <a:ext cx="4555102" cy="1121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30000"/>
                </a:lnSpc>
                <a:spcAft>
                  <a:spcPct val="0"/>
                </a:spcAft>
              </a:pP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这里的几个动词，字字千钧，虎虎生风，形象生动地凸显了武松打虎的英雄气势，淋漓尽致地刻画了武松勇武过人的高大形象。</a:t>
              </a:r>
              <a:endParaRPr lang="zh-CN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88170" y="132626"/>
            <a:ext cx="1304358" cy="130435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083968" y="1576389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46027" y="2045283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95237" y="14369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轮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12023" y="2514602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54414" y="18941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劈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26442" y="23513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揪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1851" y="2960518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0442" y="28085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14394" y="3411391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58855" y="3898107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12035" y="32657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踢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70442" y="37229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揪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18137" y="3883821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072087" y="4342633"/>
            <a:ext cx="254795" cy="293982"/>
          </a:xfrm>
          <a:prstGeom prst="rect">
            <a:avLst/>
          </a:prstGeom>
          <a:solidFill>
            <a:srgbClr val="FEFEF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18124" y="37229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78912" y="4180184"/>
            <a:ext cx="441146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2" grpId="0" animBg="1"/>
      <p:bldP spid="33" grpId="0" animBg="1"/>
      <p:bldP spid="24" grpId="0"/>
      <p:bldP spid="24" grpId="1"/>
      <p:bldP spid="41" grpId="0" animBg="1"/>
      <p:bldP spid="25" grpId="0"/>
      <p:bldP spid="25" grpId="1"/>
      <p:bldP spid="26" grpId="0"/>
      <p:bldP spid="26" grpId="1"/>
      <p:bldP spid="34" grpId="0" animBg="1"/>
      <p:bldP spid="27" grpId="0"/>
      <p:bldP spid="27" grpId="1"/>
      <p:bldP spid="35" grpId="0" animBg="1"/>
      <p:bldP spid="38" grpId="0" animBg="1"/>
      <p:bldP spid="28" grpId="0"/>
      <p:bldP spid="28" grpId="1"/>
      <p:bldP spid="29" grpId="0"/>
      <p:bldP spid="29" grpId="1"/>
      <p:bldP spid="39" grpId="0" animBg="1"/>
      <p:bldP spid="40" grpId="0" animBg="1"/>
      <p:bldP spid="30" grpId="0"/>
      <p:bldP spid="30" grpId="1"/>
      <p:bldP spid="31" grpId="0"/>
      <p:bldP spid="31" grpId="1"/>
    </p:bldLst>
  </p:timing>
</p:sld>
</file>

<file path=ppt/tags/tag1.xml><?xml version="1.0" encoding="utf-8"?>
<p:tagLst xmlns:p="http://schemas.openxmlformats.org/presentationml/2006/main">
  <p:tag name="KSO_WPP_MARK_KEY" val="0eca547a-454d-4a7f-bc80-c489085947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WPS 演示</Application>
  <PresentationFormat>全屏显示(16:9)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方正小标宋简体</vt:lpstr>
      <vt:lpstr>微软雅黑</vt:lpstr>
      <vt:lpstr>Times New Roman</vt:lpstr>
      <vt:lpstr>黑体</vt:lpstr>
      <vt:lpstr>方正大黑_GBK</vt:lpstr>
      <vt:lpstr>楷体</vt:lpstr>
      <vt:lpstr>Arial</vt:lpstr>
      <vt:lpstr>Calibri</vt:lpstr>
      <vt:lpstr>Arial Unicode MS</vt:lpstr>
      <vt:lpstr>Calibri Light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《景阳冈》PPT课件(第2课时)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2023-01-13T03:10:00Z</dcterms:created>
  <dcterms:modified xsi:type="dcterms:W3CDTF">2023-01-18T05:32:43Z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D953EBD26F564EEDAB418966652EC867</vt:lpwstr>
  </property>
  <property fmtid="{D5CDD505-2E9C-101B-9397-08002B2CF9AE}" pid="3" name="KSOProductBuildVer">
    <vt:lpwstr>2052-11.1.0.13703</vt:lpwstr>
  </property>
</Properties>
</file>