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514" r:id="rId3"/>
    <p:sldId id="513" r:id="rId4"/>
    <p:sldId id="494" r:id="rId5"/>
    <p:sldId id="495" r:id="rId6"/>
    <p:sldId id="506" r:id="rId7"/>
    <p:sldId id="496" r:id="rId8"/>
    <p:sldId id="497" r:id="rId9"/>
    <p:sldId id="498" r:id="rId10"/>
    <p:sldId id="507" r:id="rId11"/>
    <p:sldId id="508" r:id="rId12"/>
    <p:sldId id="499" r:id="rId13"/>
    <p:sldId id="500" r:id="rId14"/>
    <p:sldId id="509" r:id="rId15"/>
    <p:sldId id="501" r:id="rId16"/>
    <p:sldId id="510" r:id="rId17"/>
    <p:sldId id="502" r:id="rId18"/>
    <p:sldId id="512" r:id="rId19"/>
    <p:sldId id="511" r:id="rId20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F0066"/>
    <a:srgbClr val="0033CC"/>
    <a:srgbClr val="FF00FF"/>
    <a:srgbClr val="00FFFF"/>
    <a:srgbClr val="00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5331" autoAdjust="0"/>
  </p:normalViewPr>
  <p:slideViewPr>
    <p:cSldViewPr>
      <p:cViewPr varScale="1">
        <p:scale>
          <a:sx n="147" d="100"/>
          <a:sy n="147" d="100"/>
        </p:scale>
        <p:origin x="-61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B0672D-5FA8-444A-BAD1-C83133A6486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5A719E7-B8A8-4CD8-ACC4-D60E0F369AC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1252F4-F9F4-4A0F-9B96-E67DC637D6A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42B475A-7D51-4911-B1D4-EE4656F95B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07375" y="3795713"/>
            <a:ext cx="936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-165100"/>
            <a:ext cx="1635125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87325" y="-1588"/>
            <a:ext cx="771525" cy="77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3797" y="1248112"/>
            <a:ext cx="9146687" cy="106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红楼春趣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63600" y="987425"/>
            <a:ext cx="7416800" cy="2968625"/>
            <a:chOff x="827584" y="843558"/>
            <a:chExt cx="7416824" cy="2967415"/>
          </a:xfrm>
        </p:grpSpPr>
        <p:sp>
          <p:nvSpPr>
            <p:cNvPr id="13315" name="文本框 1"/>
            <p:cNvSpPr txBox="1">
              <a:spLocks noChangeArrowheads="1"/>
            </p:cNvSpPr>
            <p:nvPr/>
          </p:nvSpPr>
          <p:spPr bwMode="auto">
            <a:xfrm>
              <a:off x="899592" y="843558"/>
              <a:ext cx="7200800" cy="2967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宝玉道：“可惜不知落在那里去了。若落在有人烟处，被小孩子得了还好；若落在荒郊野外无人烟处，我替他寂寞。想起来把我这个也放去，教他两个作伴儿罢。”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2967415"/>
            </a:xfrm>
            <a:prstGeom prst="roundRect">
              <a:avLst>
                <a:gd name="adj" fmla="val 9294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1131888"/>
            <a:ext cx="763270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这是文中描写宝玉的句子，从对他的语言、动作、神态的描写中，你体会到了什么？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450" y="3387725"/>
            <a:ext cx="7127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宝玉天真顽皮、率直纯真、关爱女性。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27088" y="915988"/>
            <a:ext cx="7416800" cy="3046412"/>
            <a:chOff x="827584" y="843558"/>
            <a:chExt cx="7416824" cy="3045870"/>
          </a:xfrm>
        </p:grpSpPr>
        <p:sp>
          <p:nvSpPr>
            <p:cNvPr id="15363" name="文本框 1"/>
            <p:cNvSpPr txBox="1">
              <a:spLocks noChangeArrowheads="1"/>
            </p:cNvSpPr>
            <p:nvPr/>
          </p:nvSpPr>
          <p:spPr bwMode="auto">
            <a:xfrm>
              <a:off x="899592" y="843558"/>
              <a:ext cx="7200800" cy="3045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黛玉</a:t>
              </a: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笑</a:t>
              </a:r>
              <a:r>
                <a:rPr lang="zh-CN" altLang="en-US" sz="3200" b="1">
                  <a:latin typeface="宋体" panose="02010600030101010101" pitchFamily="2" charset="-122"/>
                </a:rPr>
                <a:t>道：“可是呢，知道是谁放晦气的，快掉出去罢。把咱们的拿出来，咱们也放晦气。”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黛玉</a:t>
              </a: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笑</a:t>
              </a:r>
              <a:r>
                <a:rPr lang="zh-CN" altLang="en-US" sz="3200" b="1">
                  <a:latin typeface="宋体" panose="02010600030101010101" pitchFamily="2" charset="-122"/>
                </a:rPr>
                <a:t>道：“那是顶线不好，拿出去另使人打了顶线就好了。”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3045870"/>
            </a:xfrm>
            <a:prstGeom prst="roundRect">
              <a:avLst>
                <a:gd name="adj" fmla="val 8974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27088" y="1203325"/>
            <a:ext cx="7416800" cy="2455863"/>
            <a:chOff x="827584" y="843558"/>
            <a:chExt cx="7416824" cy="2455155"/>
          </a:xfrm>
        </p:grpSpPr>
        <p:sp>
          <p:nvSpPr>
            <p:cNvPr id="16387" name="文本框 1"/>
            <p:cNvSpPr txBox="1">
              <a:spLocks noChangeArrowheads="1"/>
            </p:cNvSpPr>
            <p:nvPr/>
          </p:nvSpPr>
          <p:spPr bwMode="auto">
            <a:xfrm>
              <a:off x="899592" y="843558"/>
              <a:ext cx="7200800" cy="2455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黛玉</a:t>
              </a: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笑</a:t>
              </a:r>
              <a:r>
                <a:rPr lang="zh-CN" altLang="en-US" sz="3200" b="1">
                  <a:latin typeface="宋体" panose="02010600030101010101" pitchFamily="2" charset="-122"/>
                </a:rPr>
                <a:t>道：“这一放虽有趣，只是不忍。”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黛玉说：“我的风筝也放了，我也乏了，我也要歇歇去了。”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2455155"/>
            </a:xfrm>
            <a:prstGeom prst="roundRect">
              <a:avLst>
                <a:gd name="adj" fmla="val 8974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60475" y="1501775"/>
            <a:ext cx="76327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这是文中描写黛玉的句子，从她的三“笑”中，你体会到了什么？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63713" y="3148013"/>
            <a:ext cx="4824412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黛玉聪慧、多愁善感。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700088"/>
            <a:ext cx="7632700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这篇课文讲述的是宝玉、黛玉等在大观园里放风筝的故事。那么这个故事表现了什么呢？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450" y="3148013"/>
            <a:ext cx="7129463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表现了他们对自由生活的热爱和向往。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700088"/>
            <a:ext cx="7272338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读课后“阅读链接”里的文章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风筝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，思考：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98613" y="2284413"/>
            <a:ext cx="640873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这篇文章的主要内容是什么？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从这篇文章中，你体会到什么？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611188" y="771525"/>
            <a:ext cx="525621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《</a:t>
            </a:r>
            <a:r>
              <a:rPr lang="zh-CN" altLang="en-US" sz="3200" b="1" dirty="0">
                <a:latin typeface="宋体" panose="02010600030101010101" pitchFamily="2" charset="-122"/>
              </a:rPr>
              <a:t>红楼梦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是我国四大古典名著之一，它的语言质朴自然、富有哲理，非常值得一读。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红楼梦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原著比电视剧更加精彩，请同学们一定要好好读读这本书。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0483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987425"/>
            <a:ext cx="3024188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50825" y="96838"/>
            <a:ext cx="18716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11263" y="1701800"/>
            <a:ext cx="696912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红楼春趣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11413" y="1276350"/>
            <a:ext cx="38163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黛玉提议放风筝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11413" y="2219325"/>
            <a:ext cx="38163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众人一起放风筝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11413" y="3251200"/>
            <a:ext cx="381635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剪短引线寄托愿望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15100" y="1924050"/>
            <a:ext cx="23050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向往自由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渴望幸福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979613" y="1492250"/>
            <a:ext cx="287337" cy="2232025"/>
          </a:xfrm>
          <a:prstGeom prst="leftBrace">
            <a:avLst>
              <a:gd name="adj1" fmla="val 3574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 flipH="1">
            <a:off x="6011863" y="1492250"/>
            <a:ext cx="287337" cy="2232025"/>
          </a:xfrm>
          <a:prstGeom prst="leftBrace">
            <a:avLst>
              <a:gd name="adj1" fmla="val 3574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C:\Users\Administrator\AppData\Roaming\Tencent\Users\510362569\QQ\WinTemp\RichOle\BILW35_SOFX9WQ50HFP3RAT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25" y="928688"/>
            <a:ext cx="8562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1188" y="673100"/>
            <a:ext cx="76327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快速浏览课文，说说故事中出现了哪些人物。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16013" y="1854200"/>
            <a:ext cx="712787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宝玉、黛玉、紫鹃、探春、宝钗、宝琴、翠墨、李纨、雪雁。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188" y="3035300"/>
            <a:ext cx="7632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谁是中心人物？为什么？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16013" y="3625850"/>
            <a:ext cx="712787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宝玉和黛玉，因为描写他们的文字最多。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文本框 5"/>
          <p:cNvSpPr txBox="1">
            <a:spLocks noChangeArrowheads="1"/>
          </p:cNvSpPr>
          <p:nvPr/>
        </p:nvSpPr>
        <p:spPr bwMode="auto">
          <a:xfrm>
            <a:off x="250825" y="69850"/>
            <a:ext cx="18716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理清人物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7950" y="339725"/>
            <a:ext cx="72374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人物关系：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0113" y="1058863"/>
            <a:ext cx="7848600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宝玉：贾政和王夫人之子，贾母的孙子，集万千宠爱于一身。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黛玉：林如海和贾政的妹妹贾敏之女，宝玉的表妹。聪慧无比，琴棋书画样样精通。幼年丧母，体弱多病，身世可怜。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宝钗：薛姨妈之女，宝玉的表姐。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0113" y="915988"/>
            <a:ext cx="78486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宝琴：薛宝钗的堂妹。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探春：贾政与赵姨娘之女，宝玉同父异母的妹妹。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李纨：贾政长子贾珠的妻子。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紫鹃、雪雁：林黛玉的丫鬟。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翠墨：探春的丫鬟。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250825" y="96838"/>
            <a:ext cx="18716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4213" y="1276350"/>
            <a:ext cx="76327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阅读古典名著的时候，如何感受故事中的人物形象呢？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85863" y="2787650"/>
            <a:ext cx="7129462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读一个人物，通常要关注他的语言、动作、神态、心理、外貌等。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4213" y="555625"/>
            <a:ext cx="7848600" cy="422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默读课文，读后思考：哪个人物给你的印象深？并在书上做批注。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四人小组交流讨论：文中（    ）留给我的印象最深，我认为他（她）是一个（    ）的人。我是从文中第（    ）自然段中的（    ）感受到的。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全班交流汇报。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63600" y="700088"/>
            <a:ext cx="7416800" cy="4227512"/>
            <a:chOff x="827584" y="843558"/>
            <a:chExt cx="7416824" cy="4227298"/>
          </a:xfrm>
        </p:grpSpPr>
        <p:sp>
          <p:nvSpPr>
            <p:cNvPr id="11267" name="文本框 1"/>
            <p:cNvSpPr txBox="1">
              <a:spLocks noChangeArrowheads="1"/>
            </p:cNvSpPr>
            <p:nvPr/>
          </p:nvSpPr>
          <p:spPr bwMode="auto">
            <a:xfrm>
              <a:off x="899592" y="843558"/>
              <a:ext cx="7200800" cy="4227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宝玉等听了，也都出来看时，宝玉笑道：“我认得这风筝，这是大老爷那院里娇红姑娘放的。拿下来给他送过去罢。”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宝玉又兴头起来，也打发个小丫头子家去，说：“把昨儿赖大娘送我的那个大鱼取来。”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4103479"/>
            </a:xfrm>
            <a:prstGeom prst="roundRect">
              <a:avLst>
                <a:gd name="adj" fmla="val 8974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55650" y="646113"/>
            <a:ext cx="7416800" cy="4229100"/>
            <a:chOff x="827584" y="843558"/>
            <a:chExt cx="7416824" cy="4227298"/>
          </a:xfrm>
        </p:grpSpPr>
        <p:sp>
          <p:nvSpPr>
            <p:cNvPr id="12291" name="文本框 1"/>
            <p:cNvSpPr txBox="1">
              <a:spLocks noChangeArrowheads="1"/>
            </p:cNvSpPr>
            <p:nvPr/>
          </p:nvSpPr>
          <p:spPr bwMode="auto">
            <a:xfrm>
              <a:off x="899592" y="843558"/>
              <a:ext cx="7200800" cy="4227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宝玉道：“我还没放一遭儿呢。”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宝玉道：“也罢。再把那个大螃蟹拿来罢。”</a:t>
              </a:r>
              <a:endParaRPr lang="en-US" altLang="zh-CN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3200" b="1">
                  <a:latin typeface="宋体" panose="02010600030101010101" pitchFamily="2" charset="-122"/>
                </a:rPr>
                <a:t>    </a:t>
              </a:r>
              <a:r>
                <a:rPr lang="zh-CN" altLang="en-US" sz="3200" b="1">
                  <a:latin typeface="宋体" panose="02010600030101010101" pitchFamily="2" charset="-122"/>
                </a:rPr>
                <a:t>宝玉细看了一回，只见这美人做的十分精致，心中欢喜，便命叫放起来。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宝玉一面使人拿去打顶线，一面又取一个来放。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4103526"/>
            </a:xfrm>
            <a:prstGeom prst="roundRect">
              <a:avLst>
                <a:gd name="adj" fmla="val 9294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7d5be41e-d1b8-432e-97ac-776022752b0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WPS 演示</Application>
  <PresentationFormat>全屏显示(16:9)</PresentationFormat>
  <Paragraphs>82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Calibri</vt:lpstr>
      <vt:lpstr>楷体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698</cp:revision>
  <dcterms:created xsi:type="dcterms:W3CDTF">2016-10-29T08:56:00Z</dcterms:created>
  <dcterms:modified xsi:type="dcterms:W3CDTF">2023-01-18T05:35:22Z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7FD1CD9E1B9B40EFBFC472BE2D1D0953</vt:lpwstr>
  </property>
</Properties>
</file>