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695" r:id="rId3"/>
    <p:sldId id="272" r:id="rId5"/>
    <p:sldId id="529" r:id="rId6"/>
    <p:sldId id="530" r:id="rId7"/>
    <p:sldId id="452" r:id="rId8"/>
    <p:sldId id="443" r:id="rId9"/>
    <p:sldId id="528" r:id="rId10"/>
    <p:sldId id="523" r:id="rId11"/>
    <p:sldId id="531" r:id="rId12"/>
    <p:sldId id="262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62" userDrawn="1">
          <p15:clr>
            <a:srgbClr val="A4A3A4"/>
          </p15:clr>
        </p15:guide>
        <p15:guide id="4" pos="3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74B012"/>
    <a:srgbClr val="C849D3"/>
    <a:srgbClr val="ECE4EE"/>
    <a:srgbClr val="EB6067"/>
    <a:srgbClr val="8FC321"/>
    <a:srgbClr val="E50014"/>
    <a:srgbClr val="00B7ED"/>
    <a:srgbClr val="F3B8D6"/>
    <a:srgbClr val="1BD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36" y="-432"/>
      </p:cViewPr>
      <p:guideLst>
        <p:guide orient="horz" pos="2153"/>
        <p:guide pos="3840"/>
        <p:guide pos="7362"/>
        <p:guide pos="3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0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11503"/>
            <a:ext cx="12192000" cy="1546497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30165" y="980070"/>
            <a:ext cx="7061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663300"/>
                </a:solidFill>
              </a:rPr>
              <a:t>部</a:t>
            </a:r>
            <a:r>
              <a:rPr lang="zh-CN" altLang="en-US" sz="4000" dirty="0">
                <a:solidFill>
                  <a:srgbClr val="663300"/>
                </a:solidFill>
              </a:rPr>
              <a:t>编版</a:t>
            </a:r>
            <a:r>
              <a:rPr lang="en-US" altLang="zh-CN" sz="4000" dirty="0">
                <a:solidFill>
                  <a:srgbClr val="663300"/>
                </a:solidFill>
              </a:rPr>
              <a:t>·</a:t>
            </a:r>
            <a:r>
              <a:rPr lang="zh-CN" altLang="en-US" sz="4000" dirty="0">
                <a:solidFill>
                  <a:srgbClr val="663300"/>
                </a:solidFill>
              </a:rPr>
              <a:t>五年级（下册）</a:t>
            </a:r>
            <a:endParaRPr lang="zh-CN" altLang="en-US" sz="4000" dirty="0">
              <a:solidFill>
                <a:srgbClr val="663300"/>
              </a:solidFill>
            </a:endParaRPr>
          </a:p>
        </p:txBody>
      </p:sp>
      <p:pic>
        <p:nvPicPr>
          <p:cNvPr id="8" name="图片 7" descr="图片2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65487"/>
            <a:ext cx="5393690" cy="4946015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5130164" y="2727274"/>
            <a:ext cx="70618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口语交际</a:t>
            </a:r>
            <a:r>
              <a:rPr sz="4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我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们都来演一演</a:t>
            </a:r>
            <a:endParaRPr sz="4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6350" y="-19051"/>
            <a:ext cx="12206817" cy="688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 167"/>
          <p:cNvSpPr/>
          <p:nvPr/>
        </p:nvSpPr>
        <p:spPr>
          <a:xfrm>
            <a:off x="2783418" y="2150534"/>
            <a:ext cx="5812367" cy="1553633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5937" y="2107593"/>
            <a:ext cx="6364242" cy="15696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96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96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83640" y="838200"/>
            <a:ext cx="10213975" cy="4987925"/>
            <a:chOff x="1864" y="1184"/>
            <a:chExt cx="16085" cy="7855"/>
          </a:xfrm>
        </p:grpSpPr>
        <p:sp>
          <p:nvSpPr>
            <p:cNvPr id="5" name="对角圆角矩形 4"/>
            <p:cNvSpPr/>
            <p:nvPr/>
          </p:nvSpPr>
          <p:spPr>
            <a:xfrm>
              <a:off x="1864" y="1184"/>
              <a:ext cx="15472" cy="6457"/>
            </a:xfrm>
            <a:prstGeom prst="round2DiagRect">
              <a:avLst/>
            </a:prstGeom>
            <a:noFill/>
            <a:ln w="28575">
              <a:solidFill>
                <a:srgbClr val="74B012"/>
              </a:solidFill>
              <a:prstDash val="dash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812800" algn="l" fontAlgn="auto">
                <a:lnSpc>
                  <a:spcPct val="200000"/>
                </a:lnSpc>
                <a:extLst>
                  <a:ext uri="{35155182-B16C-46BC-9424-99874614C6A1}">
                    <wpsdc:indentchars xmlns:wpsdc="http://www.wps.cn/officeDocument/2017/drawingmlCustomData" val="200" checksum="3877492575"/>
                  </a:ext>
                </a:extLst>
              </a:pP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漫长悠远的岁月，大千世界的风景，性格迥异的人物，各具特色的故事，都可以浓缩在课本剧中。在那里，我们可以尽情展示自己，重现课文中精彩的情节。</a:t>
              </a:r>
              <a:endPara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599" y="6242"/>
              <a:ext cx="4350" cy="2797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00380" y="401955"/>
            <a:ext cx="1119124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课本剧是一种舞台故事表现形式，把课文中叙事性的文章改编为戏剧形式，以戏剧语言来表达文章主题。课本剧一般格式包括题目、人物、时间、地点、道具、背景、幕名和正文等部分。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1580" y="2830356"/>
            <a:ext cx="4394200" cy="2926080"/>
          </a:xfrm>
          <a:prstGeom prst="round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24015" y="2784475"/>
            <a:ext cx="4403725" cy="2925445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80060" y="1610995"/>
            <a:ext cx="5609590" cy="3114675"/>
            <a:chOff x="756" y="2537"/>
            <a:chExt cx="8834" cy="4905"/>
          </a:xfrm>
        </p:grpSpPr>
        <p:sp>
          <p:nvSpPr>
            <p:cNvPr id="4" name="椭圆 3"/>
            <p:cNvSpPr/>
            <p:nvPr/>
          </p:nvSpPr>
          <p:spPr>
            <a:xfrm>
              <a:off x="756" y="2537"/>
              <a:ext cx="6847" cy="469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ym typeface="+mn-ea"/>
                </a:rPr>
                <a:t>编写课本剧必须突出体现剧本的三方面特点</a:t>
              </a:r>
              <a:endParaRPr lang="zh-CN" altLang="en-US" sz="3200" dirty="0">
                <a:sym typeface="+mn-ea"/>
              </a:endParaRPr>
            </a:p>
          </p:txBody>
        </p:sp>
        <p:cxnSp>
          <p:nvCxnSpPr>
            <p:cNvPr id="6" name="直接箭头连接符 5"/>
            <p:cNvCxnSpPr>
              <a:stCxn id="4" idx="7"/>
            </p:cNvCxnSpPr>
            <p:nvPr/>
          </p:nvCxnSpPr>
          <p:spPr>
            <a:xfrm flipV="1">
              <a:off x="6600" y="2664"/>
              <a:ext cx="2991" cy="560"/>
            </a:xfrm>
            <a:prstGeom prst="straightConnector1">
              <a:avLst/>
            </a:prstGeom>
            <a:ln w="28575"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7429" y="4941"/>
              <a:ext cx="2109" cy="14"/>
            </a:xfrm>
            <a:prstGeom prst="straightConnector1">
              <a:avLst/>
            </a:prstGeom>
            <a:ln w="28575"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6547" y="6560"/>
              <a:ext cx="3027" cy="882"/>
            </a:xfrm>
            <a:prstGeom prst="straightConnector1">
              <a:avLst/>
            </a:prstGeom>
            <a:ln w="28575"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905500" y="1410335"/>
            <a:ext cx="497014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）空间和时间要高度集中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2800" y="2661920"/>
            <a:ext cx="52876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）反映现实生活的矛盾要  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尖锐突出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9150" y="4483100"/>
            <a:ext cx="573595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）剧本的语言要表现人物特点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06015" y="794385"/>
            <a:ext cx="7380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3600">
                <a:solidFill>
                  <a:srgbClr val="FF0000"/>
                </a:solidFill>
              </a:rPr>
              <a:t>我们应该如何准备课本剧活动呢？</a:t>
            </a:r>
            <a:endParaRPr lang="zh-CN" altLang="en-US" sz="360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07135" y="2240280"/>
            <a:ext cx="4530725" cy="302133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89395" y="2240280"/>
            <a:ext cx="4456430" cy="3020060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9585" y="943610"/>
            <a:ext cx="1119822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）从学过的课文中选择最感兴趣的故事。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根据需要对故事内容进行适当的修改。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设计人物的台词、动作、表情,要尽量符合人物的身份、性格等。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分好角色,各角色说记台词,商量该怎么演。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进行排练,可以制作或选用一些简单的道具,还可以配上音乐。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1340" y="393065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选文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改编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排练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双波形 10"/>
          <p:cNvSpPr/>
          <p:nvPr/>
        </p:nvSpPr>
        <p:spPr>
          <a:xfrm>
            <a:off x="3456305" y="487045"/>
            <a:ext cx="5278755" cy="812165"/>
          </a:xfrm>
          <a:prstGeom prst="doubleWav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sym typeface="+mn-ea"/>
              </a:rPr>
              <a:t>交 际 要 求</a:t>
            </a:r>
            <a:endParaRPr lang="zh-CN" altLang="en-US" sz="30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9670" y="1523365"/>
            <a:ext cx="98666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620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</a:rPr>
              <a:t>讨论时，大家轮流做主持人，其他组员既要清楚表达自己的想法，又要认真听取别人的意见。意见不同时，要一起协商，形成一致的看法。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  <a:p>
            <a:pPr indent="7620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</a:rPr>
              <a:t>课后，各小组可以根据讨论的内容进行排练，再在班上表演。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5300" y="1108710"/>
            <a:ext cx="111925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en-US" altLang="zh-CN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快速选择一个自己喜欢的故事。</a:t>
            </a:r>
            <a:endParaRPr lang="zh-CN" altLang="en-US" sz="3000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en-US" altLang="zh-CN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分组创编、排练。</a:t>
            </a:r>
            <a:endParaRPr lang="zh-CN" altLang="en-US" sz="3000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）根据各自的兴趣爱好分配角色。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）轮流做主持人,引导组员各抒己见,形成一致看法,确定人物的对白、动作、神态、出场顺序等剧本内容。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）排练课本剧。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9165" y="393065"/>
            <a:ext cx="2719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sz="3200" dirty="0">
                <a:solidFill>
                  <a:srgbClr val="FF0000"/>
                </a:solidFill>
                <a:sym typeface="+mn-ea"/>
              </a:rPr>
              <a:t>小组合作</a:t>
            </a:r>
            <a:endParaRPr lang="zh-CN" sz="32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5300" y="645795"/>
            <a:ext cx="1119251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en-US" altLang="zh-CN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展示、欣赏、评价表演。</a:t>
            </a:r>
            <a:endParaRPr lang="zh-CN" altLang="en-US" sz="3000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）请同学们仔细欣赏表演者的每句话、每个动作、每个神情,看编排是否有创意,人物形象表现是否到位,并推选出最佳演员、最佳创编奖,最后还要评出最佳评论员。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）分组表演。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）评价表演。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62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en-US" altLang="zh-CN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评选最佳演员、最佳创编奖、最佳评论员。</a:t>
            </a:r>
            <a:endParaRPr lang="zh-CN" altLang="en-US" sz="3000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DOC_GUID" val="{de9e77fd-3039-462b-b014-6f960b576bc7}"/>
  <p:tag name="KSO_WPP_MARK_KEY" val="4e56264f-7707-44c4-ba69-fd0838a84e8a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726</Words>
  <Application>WPS 演示</Application>
  <PresentationFormat>自定义</PresentationFormat>
  <Paragraphs>48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1581</cp:revision>
  <dcterms:created xsi:type="dcterms:W3CDTF">2015-04-02T07:05:00Z</dcterms:created>
  <dcterms:modified xsi:type="dcterms:W3CDTF">2023-01-18T05:36:13Z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8D58376E1C2C483BA8492124AE1EF8B2</vt:lpwstr>
  </property>
</Properties>
</file>