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16" r:id="rId3"/>
    <p:sldId id="342" r:id="rId4"/>
    <p:sldId id="836" r:id="rId5"/>
    <p:sldId id="877" r:id="rId6"/>
    <p:sldId id="878" r:id="rId7"/>
    <p:sldId id="879" r:id="rId8"/>
    <p:sldId id="833" r:id="rId9"/>
    <p:sldId id="776" r:id="rId10"/>
    <p:sldId id="884" r:id="rId11"/>
    <p:sldId id="857" r:id="rId12"/>
    <p:sldId id="892" r:id="rId13"/>
    <p:sldId id="880" r:id="rId14"/>
    <p:sldId id="881" r:id="rId15"/>
    <p:sldId id="882" r:id="rId16"/>
    <p:sldId id="883" r:id="rId17"/>
    <p:sldId id="885" r:id="rId18"/>
    <p:sldId id="886" r:id="rId19"/>
    <p:sldId id="887" r:id="rId20"/>
    <p:sldId id="893" r:id="rId21"/>
    <p:sldId id="894" r:id="rId22"/>
    <p:sldId id="866" r:id="rId23"/>
  </p:sldIdLst>
  <p:sldSz cx="9144000" cy="5143500" type="screen16x9"/>
  <p:notesSz cx="6858000" cy="9144000"/>
  <p:embeddedFontLst>
    <p:embeddedFont>
      <p:font typeface="微软雅黑" panose="020B0503020204020204" charset="-122"/>
      <p:regular r:id="rId29"/>
    </p:embeddedFont>
    <p:embeddedFont>
      <p:font typeface="楷体" panose="02010609060101010101" pitchFamily="49" charset="-122"/>
      <p:regular r:id="rId30"/>
    </p:embeddedFont>
    <p:embeddedFont>
      <p:font typeface="Calibri" panose="020F0502020204030204" charset="0"/>
      <p:regular r:id="rId31"/>
      <p:bold r:id="rId32"/>
      <p:italic r:id="rId33"/>
      <p:boldItalic r:id="rId34"/>
    </p:embeddedFont>
  </p:embeddedFontLst>
  <p:custDataLst>
    <p:tags r:id="rId3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71" userDrawn="1">
          <p15:clr>
            <a:srgbClr val="A4A3A4"/>
          </p15:clr>
        </p15:guide>
        <p15:guide id="2" pos="28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C450"/>
    <a:srgbClr val="E042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40" d="100"/>
          <a:sy n="140" d="100"/>
        </p:scale>
        <p:origin x="-804" y="-330"/>
      </p:cViewPr>
      <p:guideLst>
        <p:guide orient="horz" pos="1871"/>
        <p:guide pos="283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font" Target="fonts/font6.fntdata"/><Relationship Id="rId33" Type="http://schemas.openxmlformats.org/officeDocument/2006/relationships/font" Target="fonts/font5.fntdata"/><Relationship Id="rId32" Type="http://schemas.openxmlformats.org/officeDocument/2006/relationships/font" Target="fonts/font4.fntdata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" Target="slides/slide1.xml"/><Relationship Id="rId29" Type="http://schemas.openxmlformats.org/officeDocument/2006/relationships/font" Target="fonts/font1.fntdata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万能">
    <p:bg bwMode="auto">
      <p:bgPr>
        <a:solidFill>
          <a:srgbClr val="A1C4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圆角矩形 1"/>
          <p:cNvSpPr/>
          <p:nvPr/>
        </p:nvSpPr>
        <p:spPr>
          <a:xfrm>
            <a:off x="92869" y="263129"/>
            <a:ext cx="8964216" cy="4793456"/>
          </a:xfrm>
          <a:prstGeom prst="roundRect">
            <a:avLst>
              <a:gd name="adj" fmla="val 147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10" name="矩形 313" hidden="1"/>
          <p:cNvSpPr/>
          <p:nvPr/>
        </p:nvSpPr>
        <p:spPr>
          <a:xfrm>
            <a:off x="92869" y="259556"/>
            <a:ext cx="8964216" cy="4797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1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1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1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33A490-2FC6-47CE-B243-819E5DB06A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C1D861-E942-4694-966D-F6A93EB1A6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94FA98-B1F0-4380-866C-E18380B9059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2271496" y="1296482"/>
            <a:ext cx="4605338" cy="796637"/>
          </a:xfrm>
          <a:prstGeom prst="rect">
            <a:avLst/>
          </a:prstGeom>
          <a:solidFill>
            <a:schemeClr val="accent2"/>
          </a:solidFill>
        </p:spPr>
        <p:txBody>
          <a:bodyPr>
            <a:noAutofit/>
          </a:bodyPr>
          <a:lstStyle/>
          <a:p>
            <a:pPr algn="ctr"/>
            <a:r>
              <a:rPr lang="zh-CN" altLang="zh-CN" sz="45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习作</a:t>
            </a:r>
            <a:r>
              <a:rPr lang="zh-CN" altLang="en-US" sz="45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zh-CN" altLang="zh-CN" sz="45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写读后感</a:t>
            </a:r>
            <a:endParaRPr lang="en-US" altLang="zh-CN" sz="45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3755693" y="2675552"/>
            <a:ext cx="1828800" cy="294084"/>
          </a:xfrm>
          <a:prstGeom prst="rect">
            <a:avLst/>
          </a:prstGeom>
          <a:solidFill>
            <a:schemeClr val="accent2"/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zh-CN" altLang="zh-CN"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</a:t>
            </a:r>
            <a:r>
              <a:rPr lang="en-US" altLang="zh-CN"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课时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5103" y="732080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习作指导</a:t>
            </a:r>
            <a:endParaRPr lang="en-US" altLang="zh-CN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1379220" y="2053114"/>
            <a:ext cx="6247924" cy="1177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indent="53340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读懂读透原文，能正确理解内容，把握中心，从中获得感受和教育。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27246" y="1439228"/>
            <a:ext cx="1133475" cy="374809"/>
          </a:xfrm>
          <a:prstGeom prst="roundRect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读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7314" y="0"/>
            <a:ext cx="15898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</a:rPr>
              <a:t>习作指导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5103" y="732080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习作指导</a:t>
            </a:r>
            <a:endParaRPr lang="en-US" altLang="zh-CN" sz="2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955934" y="1785325"/>
            <a:ext cx="7686755" cy="22852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indent="53340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题目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可以是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“读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《×××》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有感”或“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《×××》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读后感”，也可以把它作为副标题，再自拟正标题。需要注意的是，正标题是对习作中心思想的提炼，要准确、简练，副标题是对正标题的补充说明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52926" y="938997"/>
            <a:ext cx="1133475" cy="374809"/>
          </a:xfrm>
          <a:prstGeom prst="roundRect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拟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7314" y="0"/>
            <a:ext cx="15898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</a:rPr>
              <a:t>习作指导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5103" y="732080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习作指导</a:t>
            </a:r>
            <a:endParaRPr lang="en-US" altLang="zh-CN" sz="2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812223" y="1949602"/>
            <a:ext cx="6247924" cy="22852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indent="53340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引就是引子。读后感一般先说自己读了哪篇文章或哪本书，简要介绍文章的主要内容或印象最深的部分，还可以大致写下自己总的感受，为下文的议、联做铺垫。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27246" y="1439228"/>
            <a:ext cx="1133475" cy="374809"/>
          </a:xfrm>
          <a:prstGeom prst="roundRect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引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 descr="A000220150824A17PPIC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167203" y="440420"/>
            <a:ext cx="1502569" cy="229981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27314" y="0"/>
            <a:ext cx="15898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</a:rPr>
              <a:t>习作指导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5103" y="732080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习作指导</a:t>
            </a:r>
            <a:endParaRPr lang="en-US" altLang="zh-CN" sz="2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745418" y="2049317"/>
            <a:ext cx="6917964" cy="28392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indent="53340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选择一两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个感触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最深的内容，写出自己的感想。可以先分析从原文中得到的启示和感受，再将这个启示和感受引申到其他事物中去，提出全文论点。如写《珍珠鸟》的读后感，可以由人与鸟要相互信赖，引申到人与人之间也应相互信赖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27246" y="1439228"/>
            <a:ext cx="1133475" cy="374809"/>
          </a:xfrm>
          <a:prstGeom prst="roundRect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议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 descr="A000220150318S05PPIC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357981" y="438581"/>
            <a:ext cx="2610803" cy="179927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27314" y="0"/>
            <a:ext cx="15898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</a:rPr>
              <a:t>习作指导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5103" y="732080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习作指导</a:t>
            </a:r>
            <a:endParaRPr lang="en-US" altLang="zh-CN" sz="2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500234" y="1928423"/>
            <a:ext cx="8034166" cy="22852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indent="53340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联系自己的阅读积累和生活经验，或联系社会上具体的现象和问题，发表自己的感想，表达真情实感，感想要真实、具体。如写《珍珠鸟》的读后感，我们可以联系生活中因缺乏信赖而屡屡发生的医闹事件等，发表自己的感受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27246" y="1439228"/>
            <a:ext cx="1133475" cy="374809"/>
          </a:xfrm>
          <a:prstGeom prst="roundRect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联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7314" y="0"/>
            <a:ext cx="15898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</a:rPr>
              <a:t>习作指导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5103" y="732080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习作指导</a:t>
            </a:r>
            <a:endParaRPr lang="en-US" altLang="zh-CN" sz="2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723735" y="2170012"/>
            <a:ext cx="6247924" cy="22852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indent="53340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最后，在文章结尾概括中心，总结全文可以总结自己读了这篇读后感的感想，也有人会在结尾处发出号召，使文章主题更突出，结构更完整。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27246" y="1439228"/>
            <a:ext cx="1133475" cy="374809"/>
          </a:xfrm>
          <a:prstGeom prst="roundRect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结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 descr="A000220150321J16PPIC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929303" y="535565"/>
            <a:ext cx="1967865" cy="155400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27314" y="0"/>
            <a:ext cx="15898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</a:rPr>
              <a:t>习作指导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3986" y="1483981"/>
            <a:ext cx="7823359" cy="1029512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400" dirty="0">
                <a:latin typeface="+mn-ea"/>
                <a:cs typeface="楷体" panose="02010609060101010101" pitchFamily="49" charset="-122"/>
              </a:rPr>
              <a:t>    默读下面的例文片段</a:t>
            </a:r>
            <a:r>
              <a:rPr lang="zh-CN" altLang="en-US" sz="2400" dirty="0">
                <a:latin typeface="+mn-ea"/>
                <a:cs typeface="楷体" panose="02010609060101010101" pitchFamily="49" charset="-122"/>
              </a:rPr>
              <a:t>，</a:t>
            </a:r>
            <a:r>
              <a:rPr lang="zh-CN" altLang="en-US" sz="2400" dirty="0">
                <a:latin typeface="+mn-ea"/>
                <a:cs typeface="楷体" panose="02010609060101010101" pitchFamily="49" charset="-122"/>
              </a:rPr>
              <a:t>思考：作者是运用</a:t>
            </a:r>
            <a:r>
              <a:rPr lang="zh-CN" altLang="en-US" sz="2400" dirty="0">
                <a:latin typeface="+mn-ea"/>
                <a:cs typeface="楷体" panose="02010609060101010101" pitchFamily="49" charset="-122"/>
              </a:rPr>
              <a:t>了什么方法写出自己的</a:t>
            </a:r>
            <a:r>
              <a:rPr lang="zh-CN" altLang="en-US" sz="2400" dirty="0">
                <a:latin typeface="+mn-ea"/>
                <a:cs typeface="楷体" panose="02010609060101010101" pitchFamily="49" charset="-122"/>
              </a:rPr>
              <a:t>感想的？</a:t>
            </a:r>
            <a:endParaRPr lang="zh-CN" altLang="en-US" sz="2400" dirty="0">
              <a:latin typeface="+mn-ea"/>
              <a:cs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695103" y="732080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范例讲解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7314" y="0"/>
            <a:ext cx="15898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</a:rPr>
              <a:t>习作范文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1663" y="3028388"/>
            <a:ext cx="6281306" cy="15234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/>
              <a:t>片段一：</a:t>
            </a:r>
            <a:endParaRPr lang="en-US" altLang="zh-CN" sz="2100" dirty="0"/>
          </a:p>
          <a:p>
            <a:pPr>
              <a:lnSpc>
                <a:spcPct val="150000"/>
              </a:lnSpc>
            </a:pPr>
            <a:r>
              <a:rPr lang="zh-CN" altLang="en-US" sz="2100" dirty="0"/>
              <a:t>        下面是一位同学在读完林海音的</a:t>
            </a:r>
            <a:r>
              <a:rPr lang="en-US" altLang="zh-CN" sz="2100" dirty="0"/>
              <a:t>《</a:t>
            </a:r>
            <a:r>
              <a:rPr lang="zh-CN" altLang="en-US" sz="2100" dirty="0"/>
              <a:t>窃读记</a:t>
            </a:r>
            <a:r>
              <a:rPr lang="en-US" altLang="zh-CN" sz="2100" dirty="0"/>
              <a:t>》</a:t>
            </a:r>
            <a:r>
              <a:rPr lang="zh-CN" altLang="en-US" sz="2100" dirty="0"/>
              <a:t>后，写下的一篇读后感的“感想”部分。</a:t>
            </a:r>
            <a:endParaRPr lang="zh-CN" alt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5326" y="1441922"/>
            <a:ext cx="7858124" cy="297773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这样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的情景，让我想起了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那一天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……</a:t>
            </a:r>
            <a:endParaRPr lang="en-US" altLang="zh-CN" sz="2100" dirty="0"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那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是一个周末，我独自走进一家书店。当我在书架上看到了那本日思夜想的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《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西顿野生动物故事集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》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时，我毫不犹豫地取下来，美美地读起来。这期间，书店老板好几回催我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离开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——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不要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影响他做生意，我不得不躲进了一个角落，直到夜色降临，才依依不舍地离开那家书店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。</a:t>
            </a:r>
            <a:endParaRPr lang="en-US" altLang="zh-CN" sz="2100" dirty="0"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695103" y="732080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范例讲解</a:t>
            </a:r>
            <a:endParaRPr lang="zh-CN" altLang="en-US" sz="2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7314" y="0"/>
            <a:ext cx="15898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</a:rPr>
              <a:t>习作范文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78131" y="1418446"/>
            <a:ext cx="6635808" cy="174971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书籍是人类进步的阶梯。书籍是每一位学者用智慧、知识和汗水编著出来的。它是平凡生活中的一抹鲜艳的彩虹，是我们不可缺少的知心朋友，更是引着我们前进的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老师！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695103" y="732080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范例讲解</a:t>
            </a:r>
            <a:endParaRPr lang="zh-CN" altLang="en-US" sz="2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7314" y="0"/>
            <a:ext cx="15898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</a:rPr>
              <a:t>习作范文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1876" y="3044623"/>
            <a:ext cx="6303299" cy="174971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“书籍是人类进步的阶梯”。这些都是表达感想的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“窃读”的事情引发了小作者的感想，他联想到自己生活中的相似经历，写下了这段文字，其中还引用了高尔基的名言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方法。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3695103" y="732080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范例讲解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7314" y="0"/>
            <a:ext cx="15898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</a:rPr>
              <a:t>习作范文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7250" y="1371685"/>
            <a:ext cx="6281306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/>
              <a:t>片段二：</a:t>
            </a:r>
            <a:endParaRPr lang="en-US" altLang="zh-CN" sz="2100" dirty="0"/>
          </a:p>
        </p:txBody>
      </p:sp>
      <p:sp>
        <p:nvSpPr>
          <p:cNvPr id="9" name="文本框 8"/>
          <p:cNvSpPr txBox="1"/>
          <p:nvPr/>
        </p:nvSpPr>
        <p:spPr>
          <a:xfrm>
            <a:off x="531070" y="1868071"/>
            <a:ext cx="7889029" cy="297773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“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人生最大的灾难，不在于过去的创伤，而在于把未来放弃。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”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——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海伦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·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凯勒</a:t>
            </a:r>
            <a:endParaRPr lang="en-US" altLang="zh-CN" sz="2100" dirty="0"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 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是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啊，古往今来有多少人用他们顽强的意志写了一首首强者之歌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!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曹雪芹、蒲松龄在贫困交加中留下了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《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红楼梦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》《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聊斋志异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》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等不朽之作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;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奥斯特洛夫斯基瘫痪在床，双目失明，口述了鼓舞人心的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《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钢铁是怎样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炼</a:t>
            </a:r>
            <a:endParaRPr lang="en-US" altLang="zh-CN" sz="2100" dirty="0"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122218" y="1395512"/>
            <a:ext cx="7345507" cy="188876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</a:t>
            </a:r>
            <a:r>
              <a:rPr lang="en-US" altLang="zh-CN" sz="2400" b="1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同学们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本单元学习了哪些课文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？你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最喜欢哪篇？为什么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？读了这篇课文你有什么感想？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7314" y="0"/>
            <a:ext cx="15898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</a:rPr>
              <a:t>新课导入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0075" y="1279998"/>
            <a:ext cx="7848599" cy="2008242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成的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》;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林肯经过多次挫折，更加奋进，终于当上了美国的总统。此外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,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还有身残志坚的张海迪、承受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病残不幸而卓有成就的高士其、吴运铎等老一辈科学家、革命家，他们与困难、挫折、失败抗争，自强不息，不屈不挠，从而改变了自己的命运。</a:t>
            </a:r>
            <a:endParaRPr lang="en-US" altLang="zh-CN" sz="2100" dirty="0"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695103" y="732080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范例讲解</a:t>
            </a:r>
            <a:endParaRPr lang="zh-CN" altLang="en-US" sz="2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7314" y="0"/>
            <a:ext cx="15898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</a:rPr>
              <a:t>习作范文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0076" y="3772988"/>
            <a:ext cx="7848598" cy="90948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“引用原文”“借助自己的阅读积累”也是表达阅读感想的好方法。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5103" y="732080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板书设计</a:t>
            </a:r>
            <a:endParaRPr lang="zh-CN" altLang="en-US" sz="2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32412" y="2286649"/>
            <a:ext cx="1095202" cy="5529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读后感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50" name=" 2050"/>
          <p:cNvSpPr/>
          <p:nvPr/>
        </p:nvSpPr>
        <p:spPr bwMode="auto">
          <a:xfrm flipH="1">
            <a:off x="2637515" y="1733074"/>
            <a:ext cx="167640" cy="1816418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rgbClr val="A1C450"/>
          </a:solidFill>
          <a:ln>
            <a:solidFill>
              <a:srgbClr val="A1C450"/>
            </a:solidFill>
          </a:ln>
        </p:spPr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942792" y="1799273"/>
            <a:ext cx="2414517" cy="168507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读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读透</a:t>
            </a:r>
            <a:endParaRPr lang="zh-CN" altLang="en-US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引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两种形式</a:t>
            </a:r>
            <a:endParaRPr lang="zh-CN" altLang="en-US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议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感想</a:t>
            </a:r>
            <a:endParaRPr lang="zh-CN" altLang="en-US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联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讲道理</a:t>
            </a:r>
            <a:endParaRPr lang="zh-CN" altLang="en-US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结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发号召</a:t>
            </a:r>
            <a:endParaRPr lang="zh-CN" altLang="en-US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 descr="小怪兽滑滑板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295737" y="2883478"/>
            <a:ext cx="1292740" cy="138138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27314" y="0"/>
            <a:ext cx="15898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</a:rPr>
              <a:t>课堂小结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050" grpId="0" animBg="1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327314" y="800848"/>
            <a:ext cx="5392341" cy="3712673"/>
          </a:xfrm>
          <a:prstGeom prst="rect">
            <a:avLst/>
          </a:prstGeom>
        </p:spPr>
        <p:txBody>
          <a:bodyPr>
            <a:noAutofit/>
          </a:bodyPr>
          <a:lstStyle/>
          <a:p>
            <a:pPr marL="266700" indent="267335" algn="just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周瑜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因为妒忌诸葛亮的聪明才智，想用三天造十万之箭来陷害他，诸葛亮将计就计，向曹操借箭成功，使周瑜心服口服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66700" indent="267335" algn="just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赞扬了诸葛亮有胆有识，才智过人。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850351" y="552133"/>
            <a:ext cx="3102293" cy="1935480"/>
          </a:xfrm>
          <a:prstGeom prst="round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7314" y="0"/>
            <a:ext cx="15898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</a:rPr>
              <a:t>新课导入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470491" y="1034903"/>
            <a:ext cx="5181600" cy="30639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266700" indent="267335" algn="just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en-US" sz="24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武松在阳谷县的一家酒店内开怀畅饮后</a:t>
            </a:r>
            <a:r>
              <a:rPr lang="en-US" sz="24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,趁着酒兴上了景阳冈,</a:t>
            </a:r>
            <a:r>
              <a:rPr lang="en-US" sz="24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赤手空拳打死猛虎的故事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66700" indent="267335" algn="just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en-US" sz="2400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表现了武松豪放</a:t>
            </a:r>
            <a:r>
              <a:rPr lang="en-US" sz="2400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、勇武而又机敏的英雄性格</a:t>
            </a:r>
            <a:r>
              <a:rPr 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051" name="Picture 4" descr="课文插图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6017189" y="699977"/>
            <a:ext cx="2852261" cy="186690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327314" y="0"/>
            <a:ext cx="15898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Arial" panose="020B0604020202020204"/>
                <a:ea typeface="微软雅黑" panose="020B0503020204020204" charset="-122"/>
              </a:rPr>
              <a:t>新课导入</a:t>
            </a:r>
            <a:endParaRPr lang="zh-CN" altLang="en-US" sz="2400" b="1" dirty="0">
              <a:solidFill>
                <a:srgbClr val="C00000"/>
              </a:solidFill>
              <a:latin typeface="Arial" panose="020B0604020202020204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414670" y="696682"/>
            <a:ext cx="5228035" cy="3697223"/>
          </a:xfrm>
          <a:prstGeom prst="rect">
            <a:avLst/>
          </a:prstGeom>
        </p:spPr>
        <p:txBody>
          <a:bodyPr>
            <a:noAutofit/>
          </a:bodyPr>
          <a:lstStyle/>
          <a:p>
            <a:pPr marL="266700" indent="267335" algn="just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en-US" sz="24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花果山上一块仙石孕育了一只石猴</a:t>
            </a:r>
            <a:r>
              <a:rPr lang="en-US" sz="24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,这石猴与群猴玩耍时,因敢于第一个跳进水帘洞,</a:t>
            </a:r>
            <a:r>
              <a:rPr lang="en-US" sz="24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被群猴拜为猴王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66700" indent="267335" algn="just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en-US" sz="2400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表现了石猴活泼可爱</a:t>
            </a:r>
            <a:r>
              <a:rPr lang="en-US" sz="2400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,机敏、敢作敢为的特点</a:t>
            </a:r>
            <a:r>
              <a:rPr 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9223" name="Picture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959634" y="947950"/>
            <a:ext cx="2719864" cy="1597343"/>
          </a:xfrm>
          <a:prstGeom prst="round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327314" y="0"/>
            <a:ext cx="15898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</a:rPr>
              <a:t>新课导入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327314" y="1119575"/>
            <a:ext cx="5229225" cy="3146739"/>
          </a:xfrm>
          <a:prstGeom prst="rect">
            <a:avLst/>
          </a:prstGeom>
        </p:spPr>
        <p:txBody>
          <a:bodyPr>
            <a:noAutofit/>
          </a:bodyPr>
          <a:lstStyle/>
          <a:p>
            <a:pPr marL="266700" indent="267335" algn="just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大观园中众人在院子里放风筝的趣事。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66700" indent="267335" algn="just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表现出他们生活的闲适和快乐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在带给人美的享受的同时也令人无限向往。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904380" y="727695"/>
            <a:ext cx="2934176" cy="1710214"/>
          </a:xfrm>
          <a:prstGeom prst="round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7314" y="0"/>
            <a:ext cx="15898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</a:rPr>
              <a:t>新课导入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122218" y="1533958"/>
            <a:ext cx="6878782" cy="283022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533400">
              <a:lnSpc>
                <a:spcPct val="150000"/>
              </a:lnSpc>
              <a:buSzPct val="75000"/>
              <a:buNone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这些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我们读了课文之后的感想就是读后感。本次习作，就是让选择自己读过的最喜欢或最受触动的一篇文章或一本书，把自己的阅读感受写下来。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05680" y="633413"/>
            <a:ext cx="2628641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读后感是什么？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7314" y="0"/>
            <a:ext cx="15898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</a:rPr>
              <a:t>新课导入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646834" y="1489363"/>
            <a:ext cx="7592616" cy="20253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266700" indent="-266700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sz="24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(1)</a:t>
            </a:r>
            <a:r>
              <a:rPr sz="2400" dirty="0" err="1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能初步了解写读后感的基本方法</a:t>
            </a:r>
            <a:r>
              <a:rPr sz="24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。</a:t>
            </a:r>
            <a:endParaRPr lang="en-US" sz="2400" dirty="0"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ea"/>
            </a:endParaRPr>
          </a:p>
          <a:p>
            <a:pPr marL="266700" indent="-266700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sz="2400" dirty="0"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ea"/>
            </a:endParaRPr>
          </a:p>
          <a:p>
            <a:pPr marL="266700" indent="-266700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sz="24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(2)能选择读过的一篇文章或一本书写读后感。</a:t>
            </a:r>
            <a:endParaRPr sz="2400" dirty="0"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7314" y="0"/>
            <a:ext cx="15898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</a:rPr>
              <a:t>习作目标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5103" y="732080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小组讨论</a:t>
            </a:r>
            <a:endParaRPr lang="en-US" altLang="zh-CN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A000220150320C24PPIC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98183" y="2717136"/>
            <a:ext cx="2920365" cy="22840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90464" y="1409944"/>
            <a:ext cx="6222163" cy="11772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      那么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，怎么写好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读后感呢？下面请同学们小组内进行讨论。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7314" y="0"/>
            <a:ext cx="15898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</a:rPr>
              <a:t>习作指导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PP_MARK_KEY" val="c1500e85-beca-45a0-b634-fcafd1e732a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楷体">
      <a:majorFont>
        <a:latin typeface="GB Pinyinok-B"/>
        <a:ea typeface="楷体"/>
        <a:cs typeface=""/>
      </a:majorFont>
      <a:minorFont>
        <a:latin typeface="GB Pinyinok-B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1754</Words>
  <Application>WPS 演示</Application>
  <PresentationFormat>全屏显示(16:9)</PresentationFormat>
  <Paragraphs>147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</vt:lpstr>
      <vt:lpstr>楷体</vt:lpstr>
      <vt:lpstr>GB Pinyinok-B</vt:lpstr>
      <vt:lpstr>Segoe Print</vt:lpstr>
      <vt:lpstr>Arial Unicode MS</vt:lpstr>
      <vt:lpstr>Calibri</vt:lpstr>
      <vt:lpstr>第一PPT模板网-WWW.1PPT.COM</vt:lpstr>
      <vt:lpstr>习作：写读后感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204</cp:revision>
  <dcterms:created xsi:type="dcterms:W3CDTF">2019-01-28T06:44:00Z</dcterms:created>
  <dcterms:modified xsi:type="dcterms:W3CDTF">2023-01-18T05:37:12Z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0EDC5416D7D6483C8A16C24C89A68235</vt:lpwstr>
  </property>
</Properties>
</file>