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16" r:id="rId3"/>
    <p:sldId id="342" r:id="rId4"/>
    <p:sldId id="887" r:id="rId5"/>
    <p:sldId id="888" r:id="rId6"/>
    <p:sldId id="889" r:id="rId7"/>
    <p:sldId id="890" r:id="rId8"/>
    <p:sldId id="891" r:id="rId9"/>
    <p:sldId id="892" r:id="rId10"/>
    <p:sldId id="893" r:id="rId11"/>
    <p:sldId id="894" r:id="rId12"/>
    <p:sldId id="895" r:id="rId13"/>
    <p:sldId id="896" r:id="rId14"/>
    <p:sldId id="897" r:id="rId15"/>
    <p:sldId id="898" r:id="rId16"/>
    <p:sldId id="859" r:id="rId17"/>
    <p:sldId id="873" r:id="rId18"/>
    <p:sldId id="874" r:id="rId19"/>
    <p:sldId id="875" r:id="rId20"/>
    <p:sldId id="804" r:id="rId21"/>
    <p:sldId id="876" r:id="rId22"/>
    <p:sldId id="881" r:id="rId23"/>
    <p:sldId id="807" r:id="rId24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8" userDrawn="1">
          <p15:clr>
            <a:srgbClr val="A4A3A4"/>
          </p15:clr>
        </p15:guide>
        <p15:guide id="2" pos="28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9B6B46"/>
    <a:srgbClr val="E042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64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808"/>
        <p:guide pos="28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万能">
    <p:bg bwMode="auto">
      <p:bgPr>
        <a:solidFill>
          <a:srgbClr val="A1C4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圆角矩形 1"/>
          <p:cNvSpPr/>
          <p:nvPr/>
        </p:nvSpPr>
        <p:spPr>
          <a:xfrm>
            <a:off x="92869" y="263129"/>
            <a:ext cx="8964216" cy="4793456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10" name="矩形 313" hidden="1"/>
          <p:cNvSpPr/>
          <p:nvPr/>
        </p:nvSpPr>
        <p:spPr>
          <a:xfrm>
            <a:off x="92869" y="259556"/>
            <a:ext cx="8964216" cy="4797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31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1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33A490-2FC6-47CE-B243-819E5DB06A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1D861-E942-4694-966D-F6A93EB1A6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4FA98-B1F0-4380-866C-E18380B9059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350537" y="1495168"/>
            <a:ext cx="4606528" cy="727531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zh-CN" sz="4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习作</a:t>
            </a:r>
            <a:r>
              <a:rPr lang="zh-CN" altLang="en-US" sz="4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：写读后感</a:t>
            </a:r>
            <a:endParaRPr lang="zh-CN" altLang="en-US" sz="4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3686211" y="2758643"/>
            <a:ext cx="1828800" cy="294084"/>
          </a:xfrm>
          <a:prstGeom prst="rect">
            <a:avLst/>
          </a:prstGeom>
          <a:solidFill>
            <a:schemeClr val="accent2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38576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6443663" y="700089"/>
            <a:ext cx="0" cy="417671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4340" name="矩形 8"/>
          <p:cNvSpPr/>
          <p:nvPr/>
        </p:nvSpPr>
        <p:spPr>
          <a:xfrm>
            <a:off x="558801" y="582613"/>
            <a:ext cx="5976938" cy="66023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1" name="矩形 3"/>
          <p:cNvSpPr/>
          <p:nvPr/>
        </p:nvSpPr>
        <p:spPr>
          <a:xfrm>
            <a:off x="1143722" y="700088"/>
            <a:ext cx="4807094" cy="3984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读完这篇文章，我感慨万千。②我被壮士们为了革命事业，不怕困难、宁死不屈、甘于奉献的英雄气概深深震撼。联想到自己，我感到十分惭愧。记得有一次，我在解答一道数学题无果后，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75595" y="967061"/>
            <a:ext cx="2181225" cy="172513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②过渡句承上启下，衔接自然。</a:t>
            </a:r>
            <a:endParaRPr lang="zh-CN" altLang="en-US" sz="2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"/>
          <p:cNvSpPr/>
          <p:nvPr/>
        </p:nvSpPr>
        <p:spPr>
          <a:xfrm>
            <a:off x="857828" y="694605"/>
            <a:ext cx="6187209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心情非常烦闷，看了看时间，已经晚上九点多了，心想：算了，先睡觉吧，反正也解不出来，明天早点到学校，抄一下其他同学的答案就可以了。于是，我收拾好作业，就休息了。似乎养成了遇到难题就寄希望于他人的习惯，每次在稍难理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708026" y="530225"/>
            <a:ext cx="5561013" cy="2839239"/>
          </a:xfrm>
          <a:prstGeom prst="rect">
            <a:avLst/>
          </a:prstGeom>
          <a:solidFill>
            <a:srgbClr val="FEFEFE">
              <a:alpha val="0"/>
            </a:srgb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解的题前，我总是果断放弃，不肯自己动脑。直到期末考试考砸，给我当头棒喝，我才明白如果不能直面困难，只会让自己越来越差。③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372225" y="627064"/>
            <a:ext cx="0" cy="417671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475413" y="1132794"/>
            <a:ext cx="2592388" cy="16389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③联系自己的生活实际写感想。</a:t>
            </a:r>
            <a:endParaRPr lang="zh-CN" altLang="en-US" sz="2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文本框 4"/>
          <p:cNvSpPr txBox="1"/>
          <p:nvPr/>
        </p:nvSpPr>
        <p:spPr>
          <a:xfrm>
            <a:off x="961016" y="3456998"/>
            <a:ext cx="5284210" cy="12141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作为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世纪的小主人，我们更应该磨炼自己的意志，陶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4" grpId="0"/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/>
          <p:nvPr/>
        </p:nvSpPr>
        <p:spPr>
          <a:xfrm>
            <a:off x="611765" y="627064"/>
            <a:ext cx="5616575" cy="4538165"/>
          </a:xfrm>
          <a:prstGeom prst="rect">
            <a:avLst/>
          </a:prstGeom>
          <a:solidFill>
            <a:srgbClr val="FEFEFE">
              <a:alpha val="81175"/>
            </a:srgbClr>
          </a:solidFill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冶自己的情操，把保卫祖国、振兴中华作为自己最光荣的职责。我们应该努力学习，使自己从雏鸟变成雄鹰，成为国家的栋梁之材。当祖国需要我们的时候，我们要全力以赴，奉献自己的一切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……④</a:t>
            </a:r>
            <a:endParaRPr lang="en-US" altLang="zh-CN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173788" y="627064"/>
            <a:ext cx="0" cy="417671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605011" y="1135063"/>
            <a:ext cx="2484437" cy="10479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④抒发感情，表达志向。</a:t>
            </a:r>
            <a:endParaRPr lang="zh-CN" altLang="en-US" sz="2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751" y="1290639"/>
            <a:ext cx="6840393" cy="250991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914400" fontAlgn="base" latinLnBrk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latin typeface="+mj-ea"/>
                <a:ea typeface="+mj-ea"/>
              </a:rPr>
              <a:t>  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总评：小作者介绍了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的内容，对原文理解透彻，抓住了主题，并联系自己的生活实际来抒发感想。中心明确，感想深刻。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双波形 2"/>
          <p:cNvSpPr/>
          <p:nvPr/>
        </p:nvSpPr>
        <p:spPr>
          <a:xfrm>
            <a:off x="539751" y="1039814"/>
            <a:ext cx="6629977" cy="3160713"/>
          </a:xfrm>
          <a:prstGeom prst="doubleWave">
            <a:avLst>
              <a:gd name="adj1" fmla="val 6044"/>
              <a:gd name="adj2" fmla="val 0"/>
            </a:avLst>
          </a:prstGeom>
          <a:noFill/>
          <a:ln cap="rnd">
            <a:solidFill>
              <a:srgbClr val="00B0F0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/>
          </a:p>
        </p:txBody>
      </p:sp>
      <p:sp>
        <p:nvSpPr>
          <p:cNvPr id="4" name="文本框 3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09378" y="638506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8209" y="1186209"/>
            <a:ext cx="6928140" cy="29777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           读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圆明园的毁灭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有感</a:t>
            </a:r>
            <a:b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</a:b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       读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圆明园的毁灭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这篇课文，我感到无比的愤怒。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圆明园占地面积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3.5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平方千米，建筑面积达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20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万平方米，一百五十余景，有“万园之园”之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称。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但是，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1860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年，圆明园被英法联军抢劫一空后放火焚烧，大火烧了三天三夜。现在的圆明园，只剩下几根残柱了。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860" y="1256163"/>
            <a:ext cx="6081107" cy="297773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en-US" altLang="zh-CN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这帮可恶的强盗，在中国的领土上横行霸道、为所欲为。一座举世闻名的世界文化宝库，就这样在侵略者的魔爪下毁于一旦。他们不仅烧毁了我国悠久的历史文化，而且破坏了璀璨的文明。这是中华民族多少代人智慧的结晶啊！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1802" y="1028701"/>
            <a:ext cx="6109855" cy="34624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 algn="ctr">
              <a:lnSpc>
                <a:spcPct val="150000"/>
              </a:lnSpc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这件事让我想起了在书上看到的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铜牛头，铜猴头和铜虎头。书上说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这三样东西原本是就是圆明园中的十二生肖喷水池里的牛头，猴头，虎头啊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!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这些本来是属于我们的东西，现在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却要花数千元的价格从拍卖场上买了回来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。这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都是那些侵略者的残暴和野蛮与当时清政府的腐败造成的呀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!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145" y="1357659"/>
            <a:ext cx="6945860" cy="26314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533400" algn="ctr">
              <a:lnSpc>
                <a:spcPct val="150000"/>
              </a:lnSpc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如今的圆明园已被侵略者掠去了昔日的辉煌，想到这些，我感到无比的愤怒和无限的惋惜。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533400">
              <a:lnSpc>
                <a:spcPct val="150000"/>
              </a:lnSpc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420053" y="1907556"/>
            <a:ext cx="1278731" cy="1926257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2815590" y="735806"/>
            <a:ext cx="3426619" cy="44481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紧扣原文，抓住重点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995271" y="2016616"/>
            <a:ext cx="5221216" cy="200824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读后感的“感”，必须是从原文引发出来的感想、体会，不要面面俱到，泛泛而谈，应集中到自己感受最深的一点或几点上来发表议论。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881664" y="1784726"/>
            <a:ext cx="5451720" cy="2258854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670214" y="1069507"/>
            <a:ext cx="7252540" cy="30063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en-US" altLang="zh-CN" sz="24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同学们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上节课通过讨论学习，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我们知道了，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写读后感包括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读、引、议、联、结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五个内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容和步骤。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noProof="0" dirty="0" smtClean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66700" indent="267335" algn="just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节课，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我们将结合范文继续学习写读后感。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815590" y="735806"/>
            <a:ext cx="3426619" cy="44481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联系实际，情感真实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1917123" y="1818322"/>
            <a:ext cx="5205629" cy="2977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indent="533400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读了一篇文章，产生了对现实生活和自己思想上某些问题的思考，这才激发了“感”。所以，写读后感一定要联系社会实际和自己的生活、思想实际。联系实际一定要实事求是，写出自己的真实感想，忌说假话、空话、套话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1698784" y="1741170"/>
            <a:ext cx="5428341" cy="3054891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815590" y="735806"/>
            <a:ext cx="3426619" cy="44481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开头可以这样写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303934" y="1574223"/>
            <a:ext cx="7013864" cy="2977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读了《狼牙山五壮士》这篇课文，我为我所在的国家——中国，能出现这些如此英勇的壮士而感到无比自豪。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爸爸是船，妈妈是帆，载着小小的我驶向彼岸，是爱的动力，是爱的决心，才使我到达彼岸。爱是无私的，爱是伟大的！ 自从读了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《父爱之舟》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这篇课文，我才真正了解到父爱的无私、伟大。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 bwMode="auto">
          <a:xfrm>
            <a:off x="303934" y="1433946"/>
            <a:ext cx="7013865" cy="3111341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987040" y="735806"/>
            <a:ext cx="3426619" cy="444818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如何选材联系实际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3553" name="内容占位符 2"/>
          <p:cNvSpPr>
            <a:spLocks noGrp="1"/>
          </p:cNvSpPr>
          <p:nvPr>
            <p:ph idx="4294967295"/>
          </p:nvPr>
        </p:nvSpPr>
        <p:spPr>
          <a:xfrm>
            <a:off x="537729" y="1691770"/>
            <a:ext cx="6869906" cy="23840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3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题目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联系实际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别小看了一分钟                             夜晚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母亲背“我”上医院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团结就是力量                                 班里有一位同学学习很踏实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踏踏实实才能创造成绩                   珍惜时间的例子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不放弃机会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离成功更近                   “我”积极准备参加朗诵比赛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母爱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人间最伟大的力量                   足球比赛我们配合默契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234305" y="2256344"/>
            <a:ext cx="2043113" cy="714375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300505" y="2587338"/>
            <a:ext cx="2048351" cy="1083469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891531" y="2599243"/>
            <a:ext cx="1400175" cy="385763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131561" y="3313619"/>
            <a:ext cx="1131570" cy="7144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056790" y="2270631"/>
            <a:ext cx="1120616" cy="1343025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4882" y="1402339"/>
            <a:ext cx="6440156" cy="34624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 algn="ctr">
              <a:lnSpc>
                <a:spcPct val="150000"/>
              </a:lnSpc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读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《父爱之舟》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有感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100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今天</a:t>
            </a:r>
            <a:r>
              <a:rPr lang="zh-CN" altLang="en-US" sz="2100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我学了《父爱之舟》</a:t>
            </a:r>
            <a:r>
              <a:rPr lang="zh-CN" altLang="en-US" sz="2100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这篇文章后，心情久久不能平复。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“我”上小学时，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遇上大雨大雪天，路滑难走，父亲便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背着“我”上学，交学费时，家里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粜稻、卖猪，每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学期都要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凑一笔不少的钱。</a:t>
            </a:r>
            <a:r>
              <a:rPr lang="zh-CN" altLang="en-US" sz="2100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父亲对“我”的爱，无不体现在一件件小事上</a:t>
            </a:r>
            <a:r>
              <a:rPr lang="zh-CN" altLang="en-US" sz="2100" u="sng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。</a:t>
            </a:r>
            <a:endParaRPr lang="zh-CN" altLang="en-US" sz="2100" u="sng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6891597" y="1740478"/>
            <a:ext cx="769620" cy="286226"/>
          </a:xfrm>
          <a:prstGeom prst="borderCallout1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线形标注 1 3"/>
          <p:cNvSpPr/>
          <p:nvPr/>
        </p:nvSpPr>
        <p:spPr>
          <a:xfrm>
            <a:off x="5380335" y="4371976"/>
            <a:ext cx="769620" cy="286226"/>
          </a:xfrm>
          <a:prstGeom prst="borderCallout1">
            <a:avLst>
              <a:gd name="adj1" fmla="val 18750"/>
              <a:gd name="adj2" fmla="val -8333"/>
              <a:gd name="adj3" fmla="val -20914"/>
              <a:gd name="adj4" fmla="val -60610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引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43847" y="1260634"/>
            <a:ext cx="6144015" cy="29131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30000"/>
              </a:lnSpc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在最细微处都替儿子着想的父亲，是多么伟大的父亲，他的爱又是何等的深沉啊！“可怜天下父母心！”为了满足儿女的愿望，为了培养儿女成才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，每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一位父母都愿意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rPr>
              <a:t>为此付出巨大的努力，而且无怨无悔。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5903522" y="3891700"/>
            <a:ext cx="769620" cy="286226"/>
          </a:xfrm>
          <a:prstGeom prst="borderCallout1">
            <a:avLst>
              <a:gd name="adj1" fmla="val 18750"/>
              <a:gd name="adj2" fmla="val -8333"/>
              <a:gd name="adj3" fmla="val -37251"/>
              <a:gd name="adj4" fmla="val -52509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议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9091" y="1410652"/>
            <a:ext cx="6892983" cy="346248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 我又想起那篇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地震中的父与子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。一场地震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中一所小学不幸坍塌。一位孩子的父亲一心要救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出他的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孩子阿曼达，不顾他人的劝告，冒着生命危险在学校的废墟中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不停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地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挖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呀、挖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呀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终于，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奇迹发生了：那个孩子得救了，班上的其他孩子也安然无恙。他和他的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儿子紧紧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地拥抱在一起。</a:t>
            </a:r>
            <a:r>
              <a:rPr lang="zh-CN" altLang="en-US" sz="2100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这位父亲不仅拯救了儿子的生命，还拯救了全班同学的生命</a:t>
            </a:r>
            <a:r>
              <a:rPr lang="zh-CN" altLang="en-US" sz="2100" u="sng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2100" u="sng" dirty="0"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3797926" y="4509309"/>
            <a:ext cx="769620" cy="286226"/>
          </a:xfrm>
          <a:prstGeom prst="borderCallout1">
            <a:avLst>
              <a:gd name="adj1" fmla="val 18750"/>
              <a:gd name="adj2" fmla="val -8333"/>
              <a:gd name="adj3" fmla="val -86260"/>
              <a:gd name="adj4" fmla="val -89975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联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7845" y="1526130"/>
            <a:ext cx="5769942" cy="152349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 algn="ctr">
              <a:lnSpc>
                <a:spcPct val="150000"/>
              </a:lnSpc>
            </a:pP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父爱是坚韧的；父爱是深沉的；父爱是厚重的；父爱如山！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695103" y="732080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 algn="ctr"/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范例讲解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线形标注 1 2"/>
          <p:cNvSpPr/>
          <p:nvPr/>
        </p:nvSpPr>
        <p:spPr>
          <a:xfrm>
            <a:off x="5959706" y="3053724"/>
            <a:ext cx="769620" cy="286226"/>
          </a:xfrm>
          <a:prstGeom prst="borderCallout1">
            <a:avLst>
              <a:gd name="adj1" fmla="val 18750"/>
              <a:gd name="adj2" fmla="val -8333"/>
              <a:gd name="adj3" fmla="val -203337"/>
              <a:gd name="adj4" fmla="val -79850"/>
            </a:avLst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38576" y="5451475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612313" y="1916114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2"/>
          <p:cNvSpPr/>
          <p:nvPr/>
        </p:nvSpPr>
        <p:spPr>
          <a:xfrm>
            <a:off x="1884142" y="798514"/>
            <a:ext cx="3960460" cy="484748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有感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矩形 7"/>
          <p:cNvSpPr/>
          <p:nvPr/>
        </p:nvSpPr>
        <p:spPr>
          <a:xfrm>
            <a:off x="716112" y="1697142"/>
            <a:ext cx="6660226" cy="21560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打倒日本帝国主义！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中国共产党万岁！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狼牙山上，五壮士用生命谱写了一曲可歌可泣的英雄壮歌，他们那惊天动地的喊声好像还在我的耳畔萦绕</a:t>
            </a:r>
            <a:r>
              <a:rPr lang="en-US" altLang="zh-CN" sz="27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0364" y="-1560512"/>
            <a:ext cx="1184275" cy="28474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2497137" y="1998664"/>
            <a:ext cx="403225" cy="114670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defTabSz="914400">
              <a:defRPr/>
            </a:pPr>
            <a:r>
              <a:rPr lang="zh-CN" altLang="en-US" b="1" dirty="0">
                <a:solidFill>
                  <a:schemeClr val="bg1">
                    <a:lumMod val="9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状元成才路</a:t>
            </a:r>
            <a:endParaRPr lang="zh-CN" altLang="en-US" b="1" dirty="0">
              <a:solidFill>
                <a:schemeClr val="bg1">
                  <a:lumMod val="9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73" name="图片 2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838576" y="6873876"/>
            <a:ext cx="1184275" cy="377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0782300" y="1828800"/>
            <a:ext cx="401638" cy="123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5" name="文本框 51"/>
          <p:cNvSpPr txBox="1"/>
          <p:nvPr/>
        </p:nvSpPr>
        <p:spPr>
          <a:xfrm rot="-1160763">
            <a:off x="1510558" y="-1470121"/>
            <a:ext cx="457097" cy="14624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50"/>
          <p:cNvSpPr txBox="1">
            <a:spLocks noChangeArrowheads="1"/>
          </p:cNvSpPr>
          <p:nvPr/>
        </p:nvSpPr>
        <p:spPr bwMode="auto">
          <a:xfrm rot="1480325">
            <a:off x="6114309" y="-1451071"/>
            <a:ext cx="457097" cy="1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5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46"/>
          <p:cNvSpPr txBox="1">
            <a:spLocks noChangeArrowheads="1"/>
          </p:cNvSpPr>
          <p:nvPr/>
        </p:nvSpPr>
        <p:spPr bwMode="auto">
          <a:xfrm rot="21429897">
            <a:off x="-2466129" y="725392"/>
            <a:ext cx="457097" cy="1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278" name="文本框 32"/>
          <p:cNvSpPr txBox="1"/>
          <p:nvPr/>
        </p:nvSpPr>
        <p:spPr>
          <a:xfrm rot="-880739">
            <a:off x="-2524866" y="4519516"/>
            <a:ext cx="457097" cy="146243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zh-CN" sz="500" dirty="0">
                <a:solidFill>
                  <a:schemeClr val="bg1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 rot="21429897">
            <a:off x="805708" y="6800755"/>
            <a:ext cx="457097" cy="1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 rot="20220000">
            <a:off x="7597033" y="6813454"/>
            <a:ext cx="457097" cy="1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47"/>
          <p:cNvSpPr txBox="1">
            <a:spLocks noChangeArrowheads="1"/>
          </p:cNvSpPr>
          <p:nvPr/>
        </p:nvSpPr>
        <p:spPr bwMode="auto">
          <a:xfrm rot="18143362">
            <a:off x="10760128" y="4231385"/>
            <a:ext cx="457097" cy="1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50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 rot="17097278">
            <a:off x="10701390" y="1135760"/>
            <a:ext cx="457097" cy="1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500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8"/>
          <p:cNvSpPr/>
          <p:nvPr/>
        </p:nvSpPr>
        <p:spPr>
          <a:xfrm>
            <a:off x="611189" y="1419225"/>
            <a:ext cx="5976937" cy="66023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 baseline="30000" dirty="0">
              <a:solidFill>
                <a:srgbClr val="00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8851" y="4300538"/>
            <a:ext cx="2024063" cy="66023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rgbClr val="00FFFF"/>
                </a:solidFill>
                <a:latin typeface="+mj-ea"/>
                <a:ea typeface="宋体" panose="02010600030101010101" pitchFamily="2" charset="-122"/>
              </a:rPr>
              <a:t>    </a:t>
            </a:r>
            <a:endParaRPr lang="zh-CN" altLang="en-US" sz="3200" b="1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637166" y="551296"/>
            <a:ext cx="5420157" cy="398421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讲述了这样一个故事：</a:t>
            </a:r>
            <a:r>
              <a:rPr lang="en-US" altLang="zh-CN" sz="3000" dirty="0">
                <a:latin typeface="楷体" panose="02010609060101010101" pitchFamily="49" charset="-122"/>
                <a:ea typeface="楷体" panose="02010609060101010101" pitchFamily="49" charset="-122"/>
              </a:rPr>
              <a:t>1941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年秋天，五位抗日战士顺利完成阻击敌人、掩护人民群众和连队转移的艰巨任务。为了保证人民群众和连队主力的绝对安全，他们放弃了生的道路，毅然走上</a:t>
            </a:r>
            <a:endParaRPr lang="zh-CN" altLang="en-US" sz="30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83300" y="987426"/>
            <a:ext cx="0" cy="3744913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67031" y="788555"/>
            <a:ext cx="2335213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99202" y="922949"/>
            <a:ext cx="2736850" cy="211293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①简要介绍故事情节，让读者对</a:t>
            </a:r>
            <a:r>
              <a:rPr lang="en-US" altLang="zh-CN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狼牙山五壮士</a:t>
            </a:r>
            <a:r>
              <a:rPr lang="en-US" altLang="zh-CN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1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的故事内容有了大致了解。</a:t>
            </a:r>
            <a:endParaRPr lang="zh-CN" altLang="en-US" sz="21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11863" y="1001714"/>
            <a:ext cx="0" cy="3768725"/>
          </a:xfrm>
          <a:prstGeom prst="line">
            <a:avLst/>
          </a:prstGeom>
          <a:ln>
            <a:prstDash val="sysDash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316" name="文本框 3"/>
          <p:cNvSpPr txBox="1"/>
          <p:nvPr/>
        </p:nvSpPr>
        <p:spPr>
          <a:xfrm>
            <a:off x="932440" y="922950"/>
            <a:ext cx="4792085" cy="378719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“绝路”，把敌人引上悬崖。他们在子子弹用尽的情况下，顽强地与敌人搏斗，最后英勇跳崖。①他们那种不怕牺牲、坚决和敌人斗争到底的精神深深地打动了我。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32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7314" y="0"/>
            <a:ext cx="158980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习作范文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316" grpId="0"/>
    </p:bldLst>
  </p:timing>
</p:sld>
</file>

<file path=ppt/tags/tag1.xml><?xml version="1.0" encoding="utf-8"?>
<p:tagLst xmlns:p="http://schemas.openxmlformats.org/presentationml/2006/main">
  <p:tag name="KSO_WPP_MARK_KEY" val="849144d0-f4f4-4ade-bed5-2f15cca06f6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楷体">
      <a:majorFont>
        <a:latin typeface="GB Pinyinok-B"/>
        <a:ea typeface="楷体"/>
        <a:cs typeface=""/>
      </a:majorFont>
      <a:minorFont>
        <a:latin typeface="GB Pinyinok-B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2458</Words>
  <Application>WPS 演示</Application>
  <PresentationFormat>全屏显示(16:9)</PresentationFormat>
  <Paragraphs>178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楷体</vt:lpstr>
      <vt:lpstr>Calibri</vt:lpstr>
      <vt:lpstr>GB Pinyinok-B</vt:lpstr>
      <vt:lpstr>Segoe Print</vt:lpstr>
      <vt:lpstr>Arial Unicode MS</vt:lpstr>
      <vt:lpstr>Wingdings</vt:lpstr>
      <vt:lpstr>Arial</vt:lpstr>
      <vt:lpstr>第一PPT模板网-WWW.1PPT.COM</vt:lpstr>
      <vt:lpstr>习作：写读后感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242</cp:revision>
  <dcterms:created xsi:type="dcterms:W3CDTF">2019-01-28T06:44:00Z</dcterms:created>
  <dcterms:modified xsi:type="dcterms:W3CDTF">2023-01-18T05:38:03Z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515C09DE6AF34948A1453348EDFF8EB4</vt:lpwstr>
  </property>
</Properties>
</file>