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6" r:id="rId3"/>
    <p:sldId id="478" r:id="rId5"/>
    <p:sldId id="427" r:id="rId6"/>
    <p:sldId id="514" r:id="rId7"/>
    <p:sldId id="479" r:id="rId8"/>
    <p:sldId id="430" r:id="rId9"/>
    <p:sldId id="493" r:id="rId10"/>
    <p:sldId id="431" r:id="rId11"/>
    <p:sldId id="515" r:id="rId12"/>
    <p:sldId id="516" r:id="rId13"/>
    <p:sldId id="463" r:id="rId14"/>
    <p:sldId id="485" r:id="rId15"/>
    <p:sldId id="494" r:id="rId16"/>
    <p:sldId id="517" r:id="rId17"/>
    <p:sldId id="466" r:id="rId18"/>
    <p:sldId id="469" r:id="rId19"/>
    <p:sldId id="470" r:id="rId20"/>
    <p:sldId id="518" r:id="rId21"/>
    <p:sldId id="519" r:id="rId22"/>
    <p:sldId id="520" r:id="rId23"/>
    <p:sldId id="521" r:id="rId24"/>
    <p:sldId id="489" r:id="rId25"/>
    <p:sldId id="488" r:id="rId26"/>
    <p:sldId id="522" r:id="rId27"/>
    <p:sldId id="490" r:id="rId28"/>
    <p:sldId id="523" r:id="rId29"/>
    <p:sldId id="513" r:id="rId30"/>
  </p:sldIdLst>
  <p:sldSz cx="9144000" cy="5143500" type="screen16x9"/>
  <p:notesSz cx="6858000" cy="9144000"/>
  <p:embeddedFontLst>
    <p:embeddedFont>
      <p:font typeface="OPPOSans R" panose="00020600040101010101" pitchFamily="18" charset="-122"/>
      <p:regular r:id="rId34"/>
    </p:embeddedFont>
    <p:embeddedFont>
      <p:font typeface="OPPOSans L" panose="00020600040101010101" pitchFamily="18" charset="-122"/>
      <p:regular r:id="rId35"/>
    </p:embeddedFont>
    <p:embeddedFont>
      <p:font typeface="OPPOSans B" panose="00020600040101010101" pitchFamily="18" charset="-122"/>
      <p:regular r:id="rId36"/>
    </p:embeddedFont>
    <p:embeddedFont>
      <p:font typeface="微软雅黑" panose="020B0503020204020204" charset="-122"/>
      <p:regular r:id="rId37"/>
    </p:embeddedFont>
    <p:embeddedFont>
      <p:font typeface="Wingdings 2" panose="05020102010507070707" pitchFamily="18" charset="2"/>
      <p:regular r:id="rId38"/>
    </p:embeddedFont>
  </p:embeddedFontLst>
  <p:custDataLst>
    <p:tags r:id="rId39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6AAA"/>
    <a:srgbClr val="B12973"/>
    <a:srgbClr val="862D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9683" autoAdjust="0"/>
    <p:restoredTop sz="94660"/>
  </p:normalViewPr>
  <p:slideViewPr>
    <p:cSldViewPr snapToGrid="0">
      <p:cViewPr>
        <p:scale>
          <a:sx n="130" d="100"/>
          <a:sy n="130" d="100"/>
        </p:scale>
        <p:origin x="-1074" y="-48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9" Type="http://schemas.openxmlformats.org/officeDocument/2006/relationships/tags" Target="tags/tag1.xml"/><Relationship Id="rId38" Type="http://schemas.openxmlformats.org/officeDocument/2006/relationships/font" Target="fonts/font5.fntdata"/><Relationship Id="rId37" Type="http://schemas.openxmlformats.org/officeDocument/2006/relationships/font" Target="fonts/font4.fntdata"/><Relationship Id="rId36" Type="http://schemas.openxmlformats.org/officeDocument/2006/relationships/font" Target="fonts/font3.fntdata"/><Relationship Id="rId35" Type="http://schemas.openxmlformats.org/officeDocument/2006/relationships/font" Target="fonts/font2.fntdata"/><Relationship Id="rId34" Type="http://schemas.openxmlformats.org/officeDocument/2006/relationships/font" Target="fonts/font1.fntdata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E259D1CA-E78F-4994-ABFE-01E2B28B230B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EBFFFFCB-D24B-4BF6-904B-0F93C65682FA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FFFFCB-D24B-4BF6-904B-0F93C65682FA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FFFFCB-D24B-4BF6-904B-0F93C65682FA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FFFFCB-D24B-4BF6-904B-0F93C65682FA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6B7E2-0617-4AC1-993F-2E58B2FF18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1" y="4302663"/>
            <a:ext cx="2479430" cy="435219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9" name="矩形 18"/>
          <p:cNvSpPr/>
          <p:nvPr userDrawn="1"/>
        </p:nvSpPr>
        <p:spPr>
          <a:xfrm flipH="1">
            <a:off x="6664570" y="738922"/>
            <a:ext cx="2479430" cy="217605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0" name="文本框 66"/>
          <p:cNvSpPr txBox="1">
            <a:spLocks noChangeArrowheads="1"/>
          </p:cNvSpPr>
          <p:nvPr userDrawn="1"/>
        </p:nvSpPr>
        <p:spPr bwMode="auto">
          <a:xfrm>
            <a:off x="805449" y="204271"/>
            <a:ext cx="1908334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Arial" panose="020B0604020202020204" pitchFamily="34" charset="0"/>
                <a:sym typeface="OPPOSans B" panose="00020600040101010101" pitchFamily="18" charset="-122"/>
              </a:rPr>
              <a:t>课前导读</a:t>
            </a:r>
            <a:endParaRPr lang="zh-CN" altLang="en-US" sz="2400" b="0" spc="225" dirty="0">
              <a:solidFill>
                <a:schemeClr val="tx1">
                  <a:lumMod val="75000"/>
                  <a:lumOff val="25000"/>
                </a:schemeClr>
              </a:solidFill>
              <a:latin typeface="OPPOSans B" panose="00020600040101010101" pitchFamily="18" charset="-122"/>
              <a:ea typeface="OPPOSans B" panose="00020600040101010101" pitchFamily="18" charset="-122"/>
              <a:cs typeface="Arial" panose="020B0604020202020204" pitchFamily="34" charset="0"/>
              <a:sym typeface="OPPOSans B" panose="00020600040101010101" pitchFamily="18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1" y="4302663"/>
            <a:ext cx="2479430" cy="435219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9" name="矩形 18"/>
          <p:cNvSpPr/>
          <p:nvPr userDrawn="1"/>
        </p:nvSpPr>
        <p:spPr>
          <a:xfrm flipH="1">
            <a:off x="6664570" y="738922"/>
            <a:ext cx="2479430" cy="217605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0" name="文本框 66"/>
          <p:cNvSpPr txBox="1">
            <a:spLocks noChangeArrowheads="1"/>
          </p:cNvSpPr>
          <p:nvPr userDrawn="1"/>
        </p:nvSpPr>
        <p:spPr bwMode="auto">
          <a:xfrm>
            <a:off x="805449" y="204271"/>
            <a:ext cx="1908334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Arial" panose="020B0604020202020204" pitchFamily="34" charset="0"/>
                <a:sym typeface="OPPOSans B" panose="00020600040101010101" pitchFamily="18" charset="-122"/>
              </a:rPr>
              <a:t>交流平台</a:t>
            </a:r>
            <a:endParaRPr lang="zh-CN" altLang="en-US" sz="2400" b="0" spc="225" dirty="0">
              <a:solidFill>
                <a:schemeClr val="tx1">
                  <a:lumMod val="75000"/>
                  <a:lumOff val="25000"/>
                </a:schemeClr>
              </a:solidFill>
              <a:latin typeface="OPPOSans B" panose="00020600040101010101" pitchFamily="18" charset="-122"/>
              <a:ea typeface="OPPOSans B" panose="00020600040101010101" pitchFamily="18" charset="-122"/>
              <a:cs typeface="Arial" panose="020B0604020202020204" pitchFamily="34" charset="0"/>
              <a:sym typeface="OPPOSans B" panose="00020600040101010101" pitchFamily="18" charset="-122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1" y="4302663"/>
            <a:ext cx="2479430" cy="435219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9" name="矩形 18"/>
          <p:cNvSpPr/>
          <p:nvPr userDrawn="1"/>
        </p:nvSpPr>
        <p:spPr>
          <a:xfrm flipH="1">
            <a:off x="6664570" y="738922"/>
            <a:ext cx="2479430" cy="217605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0" name="文本框 66"/>
          <p:cNvSpPr txBox="1">
            <a:spLocks noChangeArrowheads="1"/>
          </p:cNvSpPr>
          <p:nvPr userDrawn="1"/>
        </p:nvSpPr>
        <p:spPr bwMode="auto">
          <a:xfrm>
            <a:off x="805449" y="204271"/>
            <a:ext cx="1908334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Arial" panose="020B0604020202020204" pitchFamily="34" charset="0"/>
                <a:sym typeface="OPPOSans B" panose="00020600040101010101" pitchFamily="18" charset="-122"/>
              </a:rPr>
              <a:t>词句段运用</a:t>
            </a:r>
            <a:endParaRPr lang="zh-CN" altLang="en-US" sz="2400" b="0" spc="225" dirty="0">
              <a:solidFill>
                <a:schemeClr val="tx1">
                  <a:lumMod val="75000"/>
                  <a:lumOff val="25000"/>
                </a:schemeClr>
              </a:solidFill>
              <a:latin typeface="OPPOSans B" panose="00020600040101010101" pitchFamily="18" charset="-122"/>
              <a:ea typeface="OPPOSans B" panose="00020600040101010101" pitchFamily="18" charset="-122"/>
              <a:cs typeface="Arial" panose="020B0604020202020204" pitchFamily="34" charset="0"/>
              <a:sym typeface="OPPOSans B" panose="00020600040101010101" pitchFamily="18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1" y="4302663"/>
            <a:ext cx="2479430" cy="435219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9" name="矩形 18"/>
          <p:cNvSpPr/>
          <p:nvPr userDrawn="1"/>
        </p:nvSpPr>
        <p:spPr>
          <a:xfrm flipH="1">
            <a:off x="6664570" y="738922"/>
            <a:ext cx="2479430" cy="217605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0" name="文本框 66"/>
          <p:cNvSpPr txBox="1">
            <a:spLocks noChangeArrowheads="1"/>
          </p:cNvSpPr>
          <p:nvPr userDrawn="1"/>
        </p:nvSpPr>
        <p:spPr bwMode="auto">
          <a:xfrm>
            <a:off x="805449" y="204271"/>
            <a:ext cx="1908334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Arial" panose="020B0604020202020204" pitchFamily="34" charset="0"/>
                <a:sym typeface="OPPOSans B" panose="00020600040101010101" pitchFamily="18" charset="-122"/>
              </a:rPr>
              <a:t>日积月累</a:t>
            </a:r>
            <a:endParaRPr lang="zh-CN" altLang="en-US" sz="2400" b="0" spc="225" dirty="0">
              <a:solidFill>
                <a:schemeClr val="tx1">
                  <a:lumMod val="75000"/>
                  <a:lumOff val="25000"/>
                </a:schemeClr>
              </a:solidFill>
              <a:latin typeface="OPPOSans B" panose="00020600040101010101" pitchFamily="18" charset="-122"/>
              <a:ea typeface="OPPOSans B" panose="00020600040101010101" pitchFamily="18" charset="-122"/>
              <a:cs typeface="Arial" panose="020B0604020202020204" pitchFamily="34" charset="0"/>
              <a:sym typeface="OPPOSans B" panose="00020600040101010101" pitchFamily="18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1" y="4302663"/>
            <a:ext cx="2479430" cy="435219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9" name="矩形 18"/>
          <p:cNvSpPr/>
          <p:nvPr userDrawn="1"/>
        </p:nvSpPr>
        <p:spPr>
          <a:xfrm flipH="1">
            <a:off x="6664570" y="738922"/>
            <a:ext cx="2479430" cy="217605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0" name="文本框 66"/>
          <p:cNvSpPr txBox="1">
            <a:spLocks noChangeArrowheads="1"/>
          </p:cNvSpPr>
          <p:nvPr userDrawn="1"/>
        </p:nvSpPr>
        <p:spPr bwMode="auto">
          <a:xfrm>
            <a:off x="805449" y="204271"/>
            <a:ext cx="1908334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Arial" panose="020B0604020202020204" pitchFamily="34" charset="0"/>
                <a:sym typeface="OPPOSans B" panose="00020600040101010101" pitchFamily="18" charset="-122"/>
              </a:rPr>
              <a:t>课堂小结</a:t>
            </a:r>
            <a:endParaRPr lang="zh-CN" altLang="en-US" sz="2400" b="0" spc="225" dirty="0">
              <a:solidFill>
                <a:schemeClr val="tx1">
                  <a:lumMod val="75000"/>
                  <a:lumOff val="25000"/>
                </a:schemeClr>
              </a:solidFill>
              <a:latin typeface="OPPOSans B" panose="00020600040101010101" pitchFamily="18" charset="-122"/>
              <a:ea typeface="OPPOSans B" panose="00020600040101010101" pitchFamily="18" charset="-122"/>
              <a:cs typeface="Arial" panose="020B0604020202020204" pitchFamily="34" charset="0"/>
              <a:sym typeface="OPPOSans B" panose="00020600040101010101" pitchFamily="18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88595" y="411480"/>
            <a:ext cx="168593" cy="29718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8341042" y="4862645"/>
            <a:ext cx="802958" cy="126382"/>
            <a:chOff x="10209002" y="6289040"/>
            <a:chExt cx="1982998" cy="168509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0209002" y="6289040"/>
              <a:ext cx="1982998" cy="0"/>
            </a:xfrm>
            <a:prstGeom prst="line">
              <a:avLst/>
            </a:prstGeom>
            <a:ln w="158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0625363" y="6373294"/>
              <a:ext cx="1566637" cy="0"/>
            </a:xfrm>
            <a:prstGeom prst="line">
              <a:avLst/>
            </a:prstGeom>
            <a:ln w="15875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11366339" y="6457549"/>
              <a:ext cx="825661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矩形 13"/>
          <p:cNvSpPr/>
          <p:nvPr userDrawn="1"/>
        </p:nvSpPr>
        <p:spPr>
          <a:xfrm>
            <a:off x="395950" y="411480"/>
            <a:ext cx="136017" cy="29718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598707" y="411480"/>
            <a:ext cx="71312" cy="2971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OPPOSans L" panose="00020600040101010101" pitchFamily="18" charset="-122"/>
          <a:ea typeface="OPPOSans L" panose="00020600040101010101" pitchFamily="18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1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9143999" cy="5143500"/>
          </a:xfrm>
          <a:custGeom>
            <a:avLst/>
            <a:gdLst>
              <a:gd name="connsiteX0" fmla="*/ 0 w 12191998"/>
              <a:gd name="connsiteY0" fmla="*/ 0 h 6858000"/>
              <a:gd name="connsiteX1" fmla="*/ 12191998 w 12191998"/>
              <a:gd name="connsiteY1" fmla="*/ 0 h 6858000"/>
              <a:gd name="connsiteX2" fmla="*/ 12191998 w 12191998"/>
              <a:gd name="connsiteY2" fmla="*/ 6858000 h 6858000"/>
              <a:gd name="connsiteX3" fmla="*/ 0 w 1219199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8" h="6858000">
                <a:moveTo>
                  <a:pt x="0" y="0"/>
                </a:moveTo>
                <a:lnTo>
                  <a:pt x="12191998" y="0"/>
                </a:lnTo>
                <a:lnTo>
                  <a:pt x="12191998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文本框 6"/>
          <p:cNvSpPr txBox="1"/>
          <p:nvPr/>
        </p:nvSpPr>
        <p:spPr>
          <a:xfrm>
            <a:off x="504825" y="1596172"/>
            <a:ext cx="8134350" cy="9002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accent2"/>
                </a:solidFill>
                <a:cs typeface="+mn-ea"/>
                <a:sym typeface="+mn-lt"/>
              </a:rPr>
              <a:t>语</a:t>
            </a:r>
            <a:r>
              <a:rPr lang="zh-CN" altLang="en-US" sz="5400" dirty="0">
                <a:solidFill>
                  <a:schemeClr val="accent2"/>
                </a:solidFill>
                <a:cs typeface="+mn-ea"/>
                <a:sym typeface="+mn-lt"/>
              </a:rPr>
              <a:t>文园</a:t>
            </a:r>
            <a:r>
              <a:rPr lang="zh-CN" altLang="en-US" sz="5400" dirty="0">
                <a:solidFill>
                  <a:schemeClr val="accent2"/>
                </a:solidFill>
                <a:cs typeface="+mn-ea"/>
                <a:sym typeface="+mn-lt"/>
              </a:rPr>
              <a:t>地二</a:t>
            </a:r>
            <a:endParaRPr lang="zh-CN" altLang="en-US" sz="72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01938" y="842185"/>
            <a:ext cx="2540124" cy="55181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100" spc="225" dirty="0" smtClean="0">
                <a:solidFill>
                  <a:schemeClr val="bg1"/>
                </a:solidFill>
                <a:cs typeface="+mn-ea"/>
                <a:sym typeface="+mn-lt"/>
              </a:rPr>
              <a:t>部编版语文</a:t>
            </a:r>
            <a:endParaRPr lang="zh-CN" altLang="en-US" sz="2100" spc="22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880360" y="2831523"/>
            <a:ext cx="3383280" cy="421973"/>
          </a:xfrm>
          <a:prstGeom prst="roundRect">
            <a:avLst>
              <a:gd name="adj" fmla="val 50000"/>
            </a:avLst>
          </a:prstGeom>
          <a:solidFill>
            <a:schemeClr val="bg1">
              <a:alpha val="75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1500" b="1" spc="225" dirty="0">
                <a:solidFill>
                  <a:schemeClr val="accent2"/>
                </a:solidFill>
                <a:cs typeface="+mn-ea"/>
                <a:sym typeface="+mn-lt"/>
              </a:rPr>
              <a:t>五年级下</a:t>
            </a:r>
            <a:r>
              <a:rPr lang="zh-CN" altLang="en-US" sz="1500" b="1" spc="225" dirty="0">
                <a:solidFill>
                  <a:schemeClr val="accent2"/>
                </a:solidFill>
                <a:cs typeface="+mn-ea"/>
                <a:sym typeface="+mn-lt"/>
              </a:rPr>
              <a:t>册</a:t>
            </a:r>
            <a:endParaRPr lang="zh-CN" altLang="en-US" sz="1500" b="1" spc="225" dirty="0">
              <a:solidFill>
                <a:schemeClr val="accent2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31520" y="1753856"/>
            <a:ext cx="3706513" cy="194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5" name="矩形 44"/>
          <p:cNvSpPr/>
          <p:nvPr/>
        </p:nvSpPr>
        <p:spPr>
          <a:xfrm>
            <a:off x="5077501" y="2105252"/>
            <a:ext cx="3076221" cy="9229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500" dirty="0">
                <a:cs typeface="+mn-ea"/>
                <a:sym typeface="+mn-lt"/>
              </a:rPr>
              <a:t>       联系上文能够了解到在石猴的提示下群猴拜石猴为王。</a:t>
            </a:r>
            <a:endParaRPr lang="zh-CN" altLang="en-US" sz="15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382905" y="1898621"/>
            <a:ext cx="6268793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800" dirty="0">
                <a:cs typeface="+mn-ea"/>
                <a:sym typeface="+mn-lt"/>
              </a:rPr>
              <a:t>    </a:t>
            </a:r>
            <a:r>
              <a:rPr lang="zh-CN" altLang="en-US" sz="1800" dirty="0">
                <a:solidFill>
                  <a:srgbClr val="FF0000"/>
                </a:solidFill>
                <a:cs typeface="+mn-ea"/>
                <a:sym typeface="+mn-lt"/>
              </a:rPr>
              <a:t>（一）你能猜出下面词语的意思吗？</a:t>
            </a:r>
            <a:endParaRPr lang="zh-CN" altLang="en-US" sz="18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59765" y="2313449"/>
            <a:ext cx="5824471" cy="2009103"/>
            <a:chOff x="2773354" y="2725743"/>
            <a:chExt cx="7765961" cy="2678804"/>
          </a:xfrm>
        </p:grpSpPr>
        <p:sp>
          <p:nvSpPr>
            <p:cNvPr id="51" name="横卷形 50"/>
            <p:cNvSpPr/>
            <p:nvPr/>
          </p:nvSpPr>
          <p:spPr>
            <a:xfrm>
              <a:off x="2773354" y="2725743"/>
              <a:ext cx="7765961" cy="2678804"/>
            </a:xfrm>
            <a:prstGeom prst="horizontalScroll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3096741" y="3372647"/>
              <a:ext cx="7119186" cy="1231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800" b="1" dirty="0">
                  <a:cs typeface="+mn-ea"/>
                  <a:sym typeface="+mn-lt"/>
                </a:rPr>
                <a:t>榜文  客官  印信   驿站  伙计</a:t>
              </a:r>
              <a:endParaRPr lang="en-US" altLang="zh-CN" sz="1800" b="1" dirty="0">
                <a:cs typeface="+mn-ea"/>
                <a:sym typeface="+mn-lt"/>
              </a:endParaRPr>
            </a:p>
            <a:p>
              <a:pPr algn="ctr"/>
              <a:endParaRPr lang="en-US" altLang="zh-CN" sz="1800" b="1" dirty="0">
                <a:cs typeface="+mn-ea"/>
                <a:sym typeface="+mn-lt"/>
              </a:endParaRPr>
            </a:p>
            <a:p>
              <a:pPr algn="ctr"/>
              <a:r>
                <a:rPr lang="zh-CN" altLang="en-US" sz="1800" b="1" dirty="0">
                  <a:cs typeface="+mn-ea"/>
                  <a:sym typeface="+mn-lt"/>
                </a:rPr>
                <a:t>郎中  店家  客舍   货郎  墨客  </a:t>
              </a:r>
              <a:endParaRPr lang="zh-CN" altLang="en-US" sz="1800" b="1" dirty="0">
                <a:cs typeface="+mn-ea"/>
                <a:sym typeface="+mn-lt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2990574" y="1108725"/>
            <a:ext cx="2867902" cy="346249"/>
          </a:xfrm>
          <a:prstGeom prst="rect">
            <a:avLst/>
          </a:prstGeom>
          <a:solidFill>
            <a:srgbClr val="FFC000"/>
          </a:solidFill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800" b="1" dirty="0">
                <a:cs typeface="+mn-ea"/>
                <a:sym typeface="+mn-lt"/>
              </a:rPr>
              <a:t> 读一读，找规律</a:t>
            </a:r>
            <a:endParaRPr lang="zh-CN" altLang="en-US" sz="1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/>
          <p:cNvSpPr/>
          <p:nvPr/>
        </p:nvSpPr>
        <p:spPr>
          <a:xfrm>
            <a:off x="440249" y="1623023"/>
            <a:ext cx="4265754" cy="25622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800" dirty="0">
                <a:cs typeface="+mn-ea"/>
                <a:sym typeface="+mn-lt"/>
              </a:rPr>
              <a:t>（</a:t>
            </a:r>
            <a:r>
              <a:rPr lang="en-US" altLang="zh-CN" sz="1800" dirty="0">
                <a:cs typeface="+mn-ea"/>
                <a:sym typeface="+mn-lt"/>
              </a:rPr>
              <a:t>1</a:t>
            </a:r>
            <a:r>
              <a:rPr lang="zh-CN" altLang="en-US" sz="1800" dirty="0">
                <a:cs typeface="+mn-ea"/>
                <a:sym typeface="+mn-lt"/>
              </a:rPr>
              <a:t>）结合自己阅读古典名著或小说的经验，猜测词语的意思。</a:t>
            </a:r>
            <a:endParaRPr lang="en-US" altLang="zh-CN" sz="1800" dirty="0"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dirty="0">
                <a:cs typeface="+mn-ea"/>
                <a:sym typeface="+mn-lt"/>
              </a:rPr>
              <a:t>（</a:t>
            </a:r>
            <a:r>
              <a:rPr lang="en-US" altLang="zh-CN" sz="1800" dirty="0">
                <a:cs typeface="+mn-ea"/>
                <a:sym typeface="+mn-lt"/>
              </a:rPr>
              <a:t>2</a:t>
            </a:r>
            <a:r>
              <a:rPr lang="zh-CN" altLang="en-US" sz="1800" dirty="0">
                <a:cs typeface="+mn-ea"/>
                <a:sym typeface="+mn-lt"/>
              </a:rPr>
              <a:t>）结合相关题材的电视、电影台词，猜测词语的意思。 </a:t>
            </a:r>
            <a:endParaRPr lang="en-US" altLang="zh-CN" sz="1800" dirty="0"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dirty="0">
                <a:cs typeface="+mn-ea"/>
                <a:sym typeface="+mn-lt"/>
              </a:rPr>
              <a:t>（</a:t>
            </a:r>
            <a:r>
              <a:rPr lang="en-US" altLang="zh-CN" sz="1800" dirty="0">
                <a:cs typeface="+mn-ea"/>
                <a:sym typeface="+mn-lt"/>
              </a:rPr>
              <a:t>3</a:t>
            </a:r>
            <a:r>
              <a:rPr lang="zh-CN" altLang="en-US" sz="1800" dirty="0">
                <a:cs typeface="+mn-ea"/>
                <a:sym typeface="+mn-lt"/>
              </a:rPr>
              <a:t>）抓住词语中的关键字，结合语境猜测词语的意思。</a:t>
            </a:r>
            <a:endParaRPr lang="en-US" altLang="zh-CN" sz="1800" dirty="0">
              <a:cs typeface="+mn-ea"/>
              <a:sym typeface="+mn-lt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164986" y="1623024"/>
            <a:ext cx="3041755" cy="2458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/>
          <p:cNvSpPr/>
          <p:nvPr/>
        </p:nvSpPr>
        <p:spPr>
          <a:xfrm>
            <a:off x="495301" y="1261036"/>
            <a:ext cx="4442460" cy="2285241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 eaLnBrk="0" hangingPunct="0">
              <a:lnSpc>
                <a:spcPct val="200000"/>
              </a:lnSpc>
              <a:defRPr/>
            </a:pPr>
            <a:r>
              <a:rPr lang="zh-CN" altLang="en-US" sz="1800" b="1" dirty="0">
                <a:cs typeface="+mn-ea"/>
                <a:sym typeface="+mn-lt"/>
              </a:rPr>
              <a:t>郎中：</a:t>
            </a:r>
            <a:r>
              <a:rPr lang="zh-CN" altLang="en-US" sz="1800" b="1" dirty="0">
                <a:solidFill>
                  <a:srgbClr val="C00000"/>
                </a:solidFill>
                <a:cs typeface="+mn-ea"/>
                <a:sym typeface="+mn-lt"/>
              </a:rPr>
              <a:t>称医生或卖药兼治病的人。</a:t>
            </a:r>
            <a:endParaRPr lang="zh-CN" altLang="en-US" sz="1800" b="1" dirty="0">
              <a:solidFill>
                <a:srgbClr val="C00000"/>
              </a:solidFill>
              <a:cs typeface="+mn-ea"/>
              <a:sym typeface="+mn-lt"/>
            </a:endParaRPr>
          </a:p>
          <a:p>
            <a:pPr eaLnBrk="0" hangingPunct="0">
              <a:lnSpc>
                <a:spcPct val="200000"/>
              </a:lnSpc>
              <a:defRPr/>
            </a:pPr>
            <a:r>
              <a:rPr lang="zh-CN" altLang="en-US" sz="1800" b="1" dirty="0">
                <a:cs typeface="+mn-ea"/>
                <a:sym typeface="+mn-lt"/>
              </a:rPr>
              <a:t>店家：</a:t>
            </a:r>
            <a:r>
              <a:rPr lang="zh-CN" altLang="en-US" sz="1800" b="1" dirty="0">
                <a:solidFill>
                  <a:srgbClr val="C00000"/>
                </a:solidFill>
                <a:cs typeface="+mn-ea"/>
                <a:sym typeface="+mn-lt"/>
              </a:rPr>
              <a:t>旧时指旅店、饭馆、饭铺的主人或管事的人。</a:t>
            </a:r>
            <a:endParaRPr lang="zh-CN" altLang="en-US" sz="1800" b="1" dirty="0">
              <a:solidFill>
                <a:srgbClr val="C00000"/>
              </a:solidFill>
              <a:cs typeface="+mn-ea"/>
              <a:sym typeface="+mn-lt"/>
            </a:endParaRPr>
          </a:p>
          <a:p>
            <a:pPr eaLnBrk="0" hangingPunct="0">
              <a:lnSpc>
                <a:spcPct val="200000"/>
              </a:lnSpc>
              <a:defRPr/>
            </a:pPr>
            <a:r>
              <a:rPr lang="zh-CN" altLang="en-US" sz="1800" b="1" dirty="0">
                <a:cs typeface="+mn-ea"/>
                <a:sym typeface="+mn-lt"/>
              </a:rPr>
              <a:t>客舍：</a:t>
            </a:r>
            <a:r>
              <a:rPr lang="zh-CN" altLang="en-US" sz="1800" b="1" dirty="0">
                <a:solidFill>
                  <a:srgbClr val="C00000"/>
                </a:solidFill>
                <a:cs typeface="+mn-ea"/>
                <a:sym typeface="+mn-lt"/>
              </a:rPr>
              <a:t>旅馆；供旅客住宿的房屋。</a:t>
            </a:r>
            <a:endParaRPr lang="zh-CN" altLang="en-US" sz="1800" b="1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802783" y="1464884"/>
            <a:ext cx="3935523" cy="22137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1397808" y="1703625"/>
            <a:ext cx="6348385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cs typeface="+mn-ea"/>
                <a:sym typeface="+mn-lt"/>
              </a:rPr>
              <a:t>（二）读下面的句子，说说你是怎么知道它们的意思的。</a:t>
            </a:r>
            <a:endParaRPr lang="zh-CN" altLang="en-US" sz="18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45" name="文本框 18"/>
          <p:cNvSpPr txBox="1"/>
          <p:nvPr/>
        </p:nvSpPr>
        <p:spPr>
          <a:xfrm>
            <a:off x="1087669" y="2417871"/>
            <a:ext cx="6764742" cy="1647695"/>
          </a:xfrm>
          <a:prstGeom prst="rect">
            <a:avLst/>
          </a:prstGeom>
          <a:noFill/>
          <a:ln w="28575" cmpd="sng">
            <a:solidFill>
              <a:schemeClr val="accent6">
                <a:lumMod val="60000"/>
                <a:lumOff val="40000"/>
              </a:schemeClr>
            </a:solidFill>
            <a:prstDash val="dash"/>
          </a:ln>
        </p:spPr>
        <p:txBody>
          <a:bodyPr wrap="square" lIns="68580" tIns="34290" rIns="68580" bIns="34290" rtlCol="0">
            <a:spAutoFit/>
          </a:bodyPr>
          <a:lstStyle/>
          <a:p>
            <a:pPr algn="ctr" fontAlgn="auto">
              <a:lnSpc>
                <a:spcPct val="200000"/>
              </a:lnSpc>
            </a:pPr>
            <a:r>
              <a:rPr sz="1800" b="1" dirty="0">
                <a:cs typeface="+mn-ea"/>
                <a:sym typeface="+mn-lt"/>
              </a:rPr>
              <a:t>但有过往客商，可趁午间结伙成队过</a:t>
            </a:r>
            <a:r>
              <a:rPr lang="zh-CN" altLang="en-US" sz="1800" b="1" dirty="0">
                <a:cs typeface="+mn-ea"/>
                <a:sym typeface="+mn-lt"/>
              </a:rPr>
              <a:t>冈</a:t>
            </a:r>
            <a:r>
              <a:rPr sz="1800" b="1" dirty="0">
                <a:cs typeface="+mn-ea"/>
                <a:sym typeface="+mn-lt"/>
              </a:rPr>
              <a:t>，请勿自误。</a:t>
            </a:r>
            <a:endParaRPr sz="1800" b="1" dirty="0">
              <a:cs typeface="+mn-ea"/>
              <a:sym typeface="+mn-lt"/>
            </a:endParaRPr>
          </a:p>
          <a:p>
            <a:pPr algn="ctr" fontAlgn="auto">
              <a:lnSpc>
                <a:spcPct val="200000"/>
              </a:lnSpc>
            </a:pPr>
            <a:r>
              <a:rPr sz="1800" b="1" dirty="0">
                <a:cs typeface="+mn-ea"/>
                <a:sym typeface="+mn-lt"/>
              </a:rPr>
              <a:t>石猴喜不自胜，忽抽身往外便走，复</a:t>
            </a:r>
            <a:r>
              <a:rPr lang="zh-CN" altLang="en-US" sz="1800" b="1" dirty="0">
                <a:cs typeface="+mn-ea"/>
                <a:sym typeface="+mn-lt"/>
              </a:rPr>
              <a:t>瞑</a:t>
            </a:r>
            <a:r>
              <a:rPr sz="1800" b="1" dirty="0">
                <a:cs typeface="+mn-ea"/>
                <a:sym typeface="+mn-lt"/>
              </a:rPr>
              <a:t>目蹲身，跳出水外。</a:t>
            </a:r>
            <a:endParaRPr sz="1800" b="1" dirty="0">
              <a:cs typeface="+mn-ea"/>
              <a:sym typeface="+mn-lt"/>
            </a:endParaRPr>
          </a:p>
          <a:p>
            <a:pPr algn="ctr" fontAlgn="auto">
              <a:lnSpc>
                <a:spcPct val="200000"/>
              </a:lnSpc>
            </a:pPr>
            <a:r>
              <a:rPr sz="1800" b="1" dirty="0">
                <a:cs typeface="+mn-ea"/>
                <a:sym typeface="+mn-lt"/>
              </a:rPr>
              <a:t>众猴听说，即拱伏无违。一个个序齿排班，朝上礼拜。</a:t>
            </a:r>
            <a:endParaRPr sz="1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/>
          <p:cNvSpPr/>
          <p:nvPr/>
        </p:nvSpPr>
        <p:spPr>
          <a:xfrm>
            <a:off x="242498" y="1615890"/>
            <a:ext cx="5985071" cy="4358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800" b="1" dirty="0">
                <a:cs typeface="+mn-ea"/>
                <a:sym typeface="+mn-lt"/>
              </a:rPr>
              <a:t>    众猴听说，即拱伏无违。一个个序齿排班，朝上礼拜。</a:t>
            </a:r>
            <a:endParaRPr lang="zh-CN" altLang="en-US" sz="1800" b="1" dirty="0">
              <a:cs typeface="+mn-ea"/>
              <a:sym typeface="+mn-lt"/>
            </a:endParaRPr>
          </a:p>
        </p:txBody>
      </p:sp>
      <p:sp>
        <p:nvSpPr>
          <p:cNvPr id="48" name="矩形 20"/>
          <p:cNvSpPr>
            <a:spLocks noChangeArrowheads="1"/>
          </p:cNvSpPr>
          <p:nvPr/>
        </p:nvSpPr>
        <p:spPr bwMode="auto">
          <a:xfrm>
            <a:off x="562498" y="2410512"/>
            <a:ext cx="5345072" cy="191590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500" dirty="0">
                <a:cs typeface="+mn-ea"/>
                <a:sym typeface="+mn-lt"/>
              </a:rPr>
              <a:t>       “拱伏无违”放在语境中，我们知道了是“伏在地上，朝上礼拜，没有违抗”的意思。“序齿排班”中的“序”和“排”都有排列的意思，可以猜测这个词语在这里指群猴按照顺序排队，查字典知道是按年龄长幼排序的意思。</a:t>
            </a:r>
            <a:endParaRPr lang="zh-CN" altLang="en-US" sz="1500" dirty="0">
              <a:cs typeface="+mn-ea"/>
              <a:sym typeface="+mn-lt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227569" y="1834744"/>
            <a:ext cx="2577188" cy="169481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495300" y="2822792"/>
            <a:ext cx="8260080" cy="109369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800" dirty="0">
                <a:solidFill>
                  <a:srgbClr val="FF0000"/>
                </a:solidFill>
                <a:cs typeface="+mn-ea"/>
                <a:sym typeface="+mn-lt"/>
              </a:rPr>
              <a:t>（三）下面句子描写的都是本单元课文中的人物，读一读，猜猜写的是谁，说说你的理由。</a:t>
            </a:r>
            <a:endParaRPr lang="zh-CN" altLang="en-US" sz="1800" dirty="0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614530" y="470535"/>
            <a:ext cx="3914940" cy="26517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2310712" y="1745088"/>
            <a:ext cx="1367897" cy="506623"/>
            <a:chOff x="1635617" y="2021983"/>
            <a:chExt cx="1648497" cy="798490"/>
          </a:xfrm>
        </p:grpSpPr>
        <p:sp>
          <p:nvSpPr>
            <p:cNvPr id="44" name="流程图: 准备 43"/>
            <p:cNvSpPr/>
            <p:nvPr/>
          </p:nvSpPr>
          <p:spPr>
            <a:xfrm>
              <a:off x="1635617" y="2021983"/>
              <a:ext cx="1635617" cy="798490"/>
            </a:xfrm>
            <a:prstGeom prst="flowChartPreparation">
              <a:avLst/>
            </a:prstGeom>
            <a:solidFill>
              <a:srgbClr val="FFC000"/>
            </a:solidFill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900" dirty="0">
                <a:cs typeface="+mn-ea"/>
                <a:sym typeface="+mn-lt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803044" y="2073498"/>
              <a:ext cx="1481070" cy="6548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00" b="1" dirty="0">
                  <a:cs typeface="+mn-ea"/>
                  <a:sym typeface="+mn-lt"/>
                </a:rPr>
                <a:t>猜一猜</a:t>
              </a:r>
              <a:endParaRPr lang="zh-CN" altLang="en-US" sz="2100" b="1" dirty="0">
                <a:cs typeface="+mn-ea"/>
                <a:sym typeface="+mn-lt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641305" y="2477631"/>
            <a:ext cx="7816895" cy="85132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800" b="1" dirty="0">
                <a:solidFill>
                  <a:srgbClr val="FF0000"/>
                </a:solidFill>
                <a:cs typeface="+mn-ea"/>
                <a:sym typeface="+mn-lt"/>
              </a:rPr>
              <a:t>    </a:t>
            </a:r>
            <a:r>
              <a:rPr lang="zh-CN" altLang="en-US" sz="1800" b="1" dirty="0">
                <a:cs typeface="+mn-ea"/>
                <a:sym typeface="+mn-lt"/>
              </a:rPr>
              <a:t>身穿金甲亮堂堂，头戴金冠光映映。手举金箍棒一根，足踏云鞋皆相称。一双怪眼似明星，两耳过肩查又硬。挺挺身材变化多，声音响亮如钟磬。</a:t>
            </a:r>
            <a:endParaRPr lang="zh-CN" altLang="en-US" sz="1800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53413" y="1671034"/>
            <a:ext cx="2839160" cy="752126"/>
            <a:chOff x="1004551" y="2228045"/>
            <a:chExt cx="3785546" cy="1840205"/>
          </a:xfrm>
        </p:grpSpPr>
        <p:sp>
          <p:nvSpPr>
            <p:cNvPr id="45" name="矩形 44"/>
            <p:cNvSpPr/>
            <p:nvPr/>
          </p:nvSpPr>
          <p:spPr>
            <a:xfrm>
              <a:off x="1104462" y="2265540"/>
              <a:ext cx="3660722" cy="15813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800" b="1" dirty="0">
                  <a:cs typeface="+mn-ea"/>
                  <a:sym typeface="+mn-lt"/>
                </a:rPr>
                <a:t>    我猜这个是孙悟空！你看，有金箍棒呢。</a:t>
              </a:r>
              <a:endParaRPr lang="zh-CN" altLang="en-US" sz="1800" dirty="0">
                <a:cs typeface="+mn-ea"/>
                <a:sym typeface="+mn-lt"/>
              </a:endParaRPr>
            </a:p>
          </p:txBody>
        </p:sp>
        <p:sp>
          <p:nvSpPr>
            <p:cNvPr id="46" name="AutoShape 45"/>
            <p:cNvSpPr/>
            <p:nvPr/>
          </p:nvSpPr>
          <p:spPr>
            <a:xfrm>
              <a:off x="1004551" y="2228045"/>
              <a:ext cx="3785546" cy="1840205"/>
            </a:xfrm>
            <a:prstGeom prst="wedgeRoundRectCallout">
              <a:avLst>
                <a:gd name="adj1" fmla="val 47085"/>
                <a:gd name="adj2" fmla="val 73985"/>
                <a:gd name="adj3" fmla="val 16667"/>
              </a:avLst>
            </a:prstGeom>
            <a:noFill/>
            <a:ln w="38100" cap="flat" cmpd="sng">
              <a:solidFill>
                <a:srgbClr val="FFC000"/>
              </a:solidFill>
              <a:prstDash val="dash"/>
              <a:miter/>
              <a:headEnd type="none" w="med" len="med"/>
              <a:tailEnd type="none" w="med" len="med"/>
            </a:ln>
          </p:spPr>
          <p:txBody>
            <a:bodyPr/>
            <a:lstStyle>
              <a:lvl1pPr marL="265430" indent="-265430" algn="l" rtl="0" eaLnBrk="0" fontAlgn="base" hangingPunct="0">
                <a:spcBef>
                  <a:spcPts val="25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48005" indent="-200025" algn="l" rtl="0" eaLnBrk="0" fontAlgn="base" hangingPunct="0">
                <a:spcBef>
                  <a:spcPts val="250"/>
                </a:spcBef>
                <a:spcAft>
                  <a:spcPct val="0"/>
                </a:spcAft>
                <a:buClr>
                  <a:schemeClr val="accent1"/>
                </a:buClr>
                <a:buSzPct val="100000"/>
                <a:buFont typeface="Verdana" panose="020B0604030504040204" pitchFamily="34" charset="0"/>
                <a:buChar char="◦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86130" indent="-182880" algn="l" rtl="0" eaLnBrk="0" fontAlgn="base" hangingPunct="0">
                <a:spcBef>
                  <a:spcPts val="250"/>
                </a:spcBef>
                <a:spcAft>
                  <a:spcPct val="0"/>
                </a:spcAft>
                <a:buClr>
                  <a:srgbClr val="ED3742"/>
                </a:buClr>
                <a:buSzPct val="100000"/>
                <a:buFont typeface="Wingdings 2" panose="05020102010507070707" pitchFamily="18" charset="2"/>
                <a:buChar char="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4255" indent="-182880" algn="l" rtl="0" eaLnBrk="0" fontAlgn="base" hangingPunct="0">
                <a:spcBef>
                  <a:spcPts val="225"/>
                </a:spcBef>
                <a:spcAft>
                  <a:spcPct val="0"/>
                </a:spcAft>
                <a:buClr>
                  <a:srgbClr val="ED3742"/>
                </a:buClr>
                <a:buSzPct val="112000"/>
                <a:buFont typeface="Verdana" panose="020B0604030504040204" pitchFamily="34" charset="0"/>
                <a:buChar char="◦"/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79525" indent="-182880" algn="l" rtl="0" eaLnBrk="0" fontAlgn="base" hangingPunct="0">
                <a:spcBef>
                  <a:spcPts val="250"/>
                </a:spcBef>
                <a:spcAft>
                  <a:spcPct val="0"/>
                </a:spcAft>
                <a:buClr>
                  <a:srgbClr val="4A85BF"/>
                </a:buClr>
                <a:buSzPct val="100000"/>
                <a:buFont typeface="Wingdings 2" panose="05020102010507070707" pitchFamily="18" charset="2"/>
                <a:buChar char="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indent="0" algn="just" defTabSz="457200" eaLnBrk="1" hangingPunct="1">
                <a:spcBef>
                  <a:spcPct val="0"/>
                </a:spcBef>
                <a:buClrTx/>
                <a:buSzPct val="100000"/>
                <a:buNone/>
              </a:pPr>
              <a:endParaRPr lang="zh-CN" altLang="en-US" sz="1500" b="1" dirty="0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108082" y="1669424"/>
            <a:ext cx="2899358" cy="655828"/>
            <a:chOff x="6810776" y="2225898"/>
            <a:chExt cx="3865810" cy="1848234"/>
          </a:xfrm>
        </p:grpSpPr>
        <p:sp>
          <p:nvSpPr>
            <p:cNvPr id="47" name="AutoShape 45"/>
            <p:cNvSpPr/>
            <p:nvPr/>
          </p:nvSpPr>
          <p:spPr>
            <a:xfrm>
              <a:off x="6810776" y="2225898"/>
              <a:ext cx="3865810" cy="1840205"/>
            </a:xfrm>
            <a:prstGeom prst="wedgeRoundRectCallout">
              <a:avLst>
                <a:gd name="adj1" fmla="val -35247"/>
                <a:gd name="adj2" fmla="val 67686"/>
                <a:gd name="adj3" fmla="val 16667"/>
              </a:avLst>
            </a:prstGeom>
            <a:noFill/>
            <a:ln w="38100" cap="flat" cmpd="sng">
              <a:solidFill>
                <a:srgbClr val="FFC000"/>
              </a:solidFill>
              <a:prstDash val="dash"/>
              <a:miter/>
              <a:headEnd type="none" w="med" len="med"/>
              <a:tailEnd type="none" w="med" len="med"/>
            </a:ln>
          </p:spPr>
          <p:txBody>
            <a:bodyPr/>
            <a:lstStyle>
              <a:lvl1pPr marL="265430" indent="-265430" algn="l" rtl="0" eaLnBrk="0" fontAlgn="base" hangingPunct="0">
                <a:spcBef>
                  <a:spcPts val="25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48005" indent="-200025" algn="l" rtl="0" eaLnBrk="0" fontAlgn="base" hangingPunct="0">
                <a:spcBef>
                  <a:spcPts val="250"/>
                </a:spcBef>
                <a:spcAft>
                  <a:spcPct val="0"/>
                </a:spcAft>
                <a:buClr>
                  <a:schemeClr val="accent1"/>
                </a:buClr>
                <a:buSzPct val="100000"/>
                <a:buFont typeface="Verdana" panose="020B0604030504040204" pitchFamily="34" charset="0"/>
                <a:buChar char="◦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86130" indent="-182880" algn="l" rtl="0" eaLnBrk="0" fontAlgn="base" hangingPunct="0">
                <a:spcBef>
                  <a:spcPts val="250"/>
                </a:spcBef>
                <a:spcAft>
                  <a:spcPct val="0"/>
                </a:spcAft>
                <a:buClr>
                  <a:srgbClr val="ED3742"/>
                </a:buClr>
                <a:buSzPct val="100000"/>
                <a:buFont typeface="Wingdings 2" panose="05020102010507070707" pitchFamily="18" charset="2"/>
                <a:buChar char="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4255" indent="-182880" algn="l" rtl="0" eaLnBrk="0" fontAlgn="base" hangingPunct="0">
                <a:spcBef>
                  <a:spcPts val="225"/>
                </a:spcBef>
                <a:spcAft>
                  <a:spcPct val="0"/>
                </a:spcAft>
                <a:buClr>
                  <a:srgbClr val="ED3742"/>
                </a:buClr>
                <a:buSzPct val="112000"/>
                <a:buFont typeface="Verdana" panose="020B0604030504040204" pitchFamily="34" charset="0"/>
                <a:buChar char="◦"/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279525" indent="-182880" algn="l" rtl="0" eaLnBrk="0" fontAlgn="base" hangingPunct="0">
                <a:spcBef>
                  <a:spcPts val="250"/>
                </a:spcBef>
                <a:spcAft>
                  <a:spcPct val="0"/>
                </a:spcAft>
                <a:buClr>
                  <a:srgbClr val="4A85BF"/>
                </a:buClr>
                <a:buSzPct val="100000"/>
                <a:buFont typeface="Wingdings 2" panose="05020102010507070707" pitchFamily="18" charset="2"/>
                <a:buChar char="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indent="0" algn="just" defTabSz="457200" eaLnBrk="1" hangingPunct="1">
                <a:spcBef>
                  <a:spcPct val="0"/>
                </a:spcBef>
                <a:buClrTx/>
                <a:buSzPct val="100000"/>
                <a:buNone/>
              </a:pPr>
              <a:endParaRPr lang="zh-CN" altLang="en-US" sz="1500" b="1" dirty="0">
                <a:cs typeface="+mn-ea"/>
                <a:sym typeface="+mn-lt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6913757" y="2252662"/>
              <a:ext cx="3634039" cy="18214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457200">
                <a:spcBef>
                  <a:spcPct val="0"/>
                </a:spcBef>
                <a:buSzPct val="100000"/>
              </a:pPr>
              <a:r>
                <a:rPr lang="zh-CN" altLang="en-US" sz="1800" b="1" dirty="0">
                  <a:cs typeface="+mn-ea"/>
                  <a:sym typeface="+mn-lt"/>
                </a:rPr>
                <a:t>    我也觉得是孙悟空，你真会猜。</a:t>
              </a:r>
              <a:endParaRPr lang="zh-CN" altLang="en-US" sz="1800" b="1" dirty="0">
                <a:cs typeface="+mn-ea"/>
                <a:sym typeface="+mn-lt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768711" y="2331900"/>
            <a:ext cx="4250771" cy="28792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126458" y="1550563"/>
            <a:ext cx="5420473" cy="2080451"/>
            <a:chOff x="592427" y="2395471"/>
            <a:chExt cx="7227297" cy="2773934"/>
          </a:xfrm>
        </p:grpSpPr>
        <p:sp>
          <p:nvSpPr>
            <p:cNvPr id="42" name="矩形 41"/>
            <p:cNvSpPr/>
            <p:nvPr/>
          </p:nvSpPr>
          <p:spPr>
            <a:xfrm>
              <a:off x="592427" y="2445638"/>
              <a:ext cx="7227297" cy="23391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800" b="1" dirty="0">
                  <a:cs typeface="+mn-ea"/>
                  <a:sym typeface="+mn-lt"/>
                </a:rPr>
                <a:t>鸟鸣涧</a:t>
              </a:r>
              <a:endParaRPr lang="zh-CN" altLang="en-US" sz="1800" b="1" dirty="0"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800" b="1" dirty="0">
                  <a:cs typeface="+mn-ea"/>
                  <a:sym typeface="+mn-lt"/>
                </a:rPr>
                <a:t>[ 唐 ] 王维</a:t>
              </a:r>
              <a:endParaRPr lang="zh-CN" altLang="en-US" sz="1800" b="1" dirty="0">
                <a:cs typeface="+mn-ea"/>
                <a:sym typeface="+mn-lt"/>
              </a:endParaRPr>
            </a:p>
            <a:p>
              <a:pPr algn="ctr" fontAlgn="auto">
                <a:lnSpc>
                  <a:spcPct val="150000"/>
                </a:lnSpc>
              </a:pPr>
              <a:r>
                <a:rPr lang="zh-CN" altLang="en-US" sz="1800" b="1" dirty="0">
                  <a:cs typeface="+mn-ea"/>
                  <a:sym typeface="+mn-lt"/>
                </a:rPr>
                <a:t>人闲桂花落，夜静春山空。</a:t>
              </a:r>
              <a:endParaRPr lang="zh-CN" altLang="en-US" sz="1800" b="1" dirty="0">
                <a:cs typeface="+mn-ea"/>
                <a:sym typeface="+mn-lt"/>
              </a:endParaRPr>
            </a:p>
            <a:p>
              <a:pPr algn="ctr" fontAlgn="auto">
                <a:lnSpc>
                  <a:spcPct val="150000"/>
                </a:lnSpc>
              </a:pPr>
              <a:r>
                <a:rPr lang="zh-CN" altLang="en-US" sz="1800" b="1" dirty="0">
                  <a:cs typeface="+mn-ea"/>
                  <a:sym typeface="+mn-lt"/>
                </a:rPr>
                <a:t>月出惊山鸟，时鸣春涧中。</a:t>
              </a:r>
              <a:endParaRPr lang="zh-CN" altLang="en-US" sz="1800" b="1" dirty="0">
                <a:cs typeface="+mn-ea"/>
                <a:sym typeface="+mn-lt"/>
              </a:endParaRPr>
            </a:p>
          </p:txBody>
        </p:sp>
        <p:sp>
          <p:nvSpPr>
            <p:cNvPr id="43" name="同侧圆角矩形 42"/>
            <p:cNvSpPr/>
            <p:nvPr/>
          </p:nvSpPr>
          <p:spPr>
            <a:xfrm>
              <a:off x="1655737" y="2395471"/>
              <a:ext cx="5100677" cy="2773934"/>
            </a:xfrm>
            <a:prstGeom prst="round2Same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800" dirty="0">
                <a:cs typeface="+mn-ea"/>
                <a:sym typeface="+mn-lt"/>
              </a:endParaRPr>
            </a:p>
          </p:txBody>
        </p:sp>
      </p:grpSp>
      <p:pic>
        <p:nvPicPr>
          <p:cNvPr id="45" name="图片 4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050695" y="1384563"/>
            <a:ext cx="3169365" cy="2374374"/>
          </a:xfrm>
          <a:prstGeom prst="round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431517" y="0"/>
            <a:ext cx="4497958" cy="5143500"/>
          </a:xfrm>
          <a:prstGeom prst="rect">
            <a:avLst/>
          </a:prstGeom>
        </p:spPr>
      </p:pic>
      <p:sp>
        <p:nvSpPr>
          <p:cNvPr id="6" name="文本框 66"/>
          <p:cNvSpPr txBox="1">
            <a:spLocks noChangeArrowheads="1"/>
          </p:cNvSpPr>
          <p:nvPr/>
        </p:nvSpPr>
        <p:spPr bwMode="auto">
          <a:xfrm>
            <a:off x="5553108" y="862315"/>
            <a:ext cx="2804867" cy="507831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300" b="1" spc="225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r>
              <a:rPr lang="en-US" altLang="zh-CN" sz="2400" spc="225" dirty="0">
                <a:latin typeface="+mn-lt"/>
                <a:ea typeface="+mn-ea"/>
                <a:cs typeface="+mn-ea"/>
                <a:sym typeface="+mn-lt"/>
              </a:rPr>
              <a:t>   </a:t>
            </a:r>
            <a:r>
              <a:rPr lang="zh-CN" altLang="en-US" sz="24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课前导读</a:t>
            </a:r>
            <a:endParaRPr lang="zh-CN" altLang="en-US" sz="2400" spc="225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 flipH="1">
            <a:off x="0" y="4644390"/>
            <a:ext cx="9144000" cy="208973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60504" y="1010440"/>
            <a:ext cx="2639981" cy="1084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algn="ctr">
              <a:defRPr sz="7200">
                <a:solidFill>
                  <a:srgbClr val="00B050"/>
                </a:solidFill>
                <a:latin typeface="包图小白体" panose="02010601030101010101" pitchFamily="2" charset="-122"/>
                <a:ea typeface="包图小白体" panose="02010601030101010101" pitchFamily="2" charset="-122"/>
              </a:defRPr>
            </a:lvl1pPr>
          </a:lstStyle>
          <a:p>
            <a:r>
              <a:rPr lang="zh-CN" altLang="en-US" sz="6600" spc="225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目录</a:t>
            </a:r>
            <a:endParaRPr lang="zh-CN" altLang="en-US" sz="6600" spc="225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文本框 66"/>
          <p:cNvSpPr txBox="1">
            <a:spLocks noChangeArrowheads="1"/>
          </p:cNvSpPr>
          <p:nvPr/>
        </p:nvSpPr>
        <p:spPr bwMode="auto">
          <a:xfrm>
            <a:off x="5553108" y="1525000"/>
            <a:ext cx="2804867" cy="507831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300" b="1" spc="225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r>
              <a:rPr lang="en-US" altLang="zh-CN" sz="2400" spc="225" dirty="0">
                <a:latin typeface="+mn-lt"/>
                <a:ea typeface="+mn-ea"/>
                <a:cs typeface="+mn-ea"/>
                <a:sym typeface="+mn-lt"/>
              </a:rPr>
              <a:t>   </a:t>
            </a:r>
            <a:r>
              <a:rPr lang="zh-CN" altLang="en-US" sz="240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交流平台</a:t>
            </a:r>
            <a:endParaRPr lang="zh-CN" altLang="en-US" sz="2400" spc="225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文本框 66"/>
          <p:cNvSpPr txBox="1">
            <a:spLocks noChangeArrowheads="1"/>
          </p:cNvSpPr>
          <p:nvPr/>
        </p:nvSpPr>
        <p:spPr bwMode="auto">
          <a:xfrm>
            <a:off x="5553108" y="2187685"/>
            <a:ext cx="2804867" cy="507831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300" b="1" spc="225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03 </a:t>
            </a:r>
            <a:r>
              <a:rPr lang="zh-CN" altLang="en-US" sz="240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sz="2400" spc="225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文本框 66"/>
          <p:cNvSpPr txBox="1">
            <a:spLocks noChangeArrowheads="1"/>
          </p:cNvSpPr>
          <p:nvPr/>
        </p:nvSpPr>
        <p:spPr bwMode="auto">
          <a:xfrm>
            <a:off x="5553108" y="2850370"/>
            <a:ext cx="2804867" cy="507831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300" b="1" spc="225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r>
              <a:rPr lang="en-US" altLang="zh-CN" sz="2400" spc="225" dirty="0">
                <a:latin typeface="+mn-lt"/>
                <a:ea typeface="+mn-ea"/>
                <a:cs typeface="+mn-ea"/>
                <a:sym typeface="+mn-lt"/>
              </a:rPr>
              <a:t>   </a:t>
            </a:r>
            <a:r>
              <a:rPr lang="zh-CN" altLang="en-US" sz="24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日积月累</a:t>
            </a:r>
            <a:endParaRPr lang="zh-CN" altLang="en-US" sz="2400" spc="225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5553108" y="3513055"/>
            <a:ext cx="2804867" cy="507831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300" b="1" spc="225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05</a:t>
            </a:r>
            <a:r>
              <a:rPr lang="en-US" altLang="zh-CN" sz="2400" spc="225" dirty="0">
                <a:latin typeface="+mn-lt"/>
                <a:ea typeface="+mn-ea"/>
                <a:cs typeface="+mn-ea"/>
                <a:sym typeface="+mn-lt"/>
              </a:rPr>
              <a:t>   </a:t>
            </a:r>
            <a:r>
              <a:rPr lang="zh-CN" altLang="en-US" sz="24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课堂小结</a:t>
            </a:r>
            <a:endParaRPr lang="zh-CN" altLang="en-US" sz="2400" spc="225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308860" y="1990921"/>
            <a:ext cx="708660" cy="419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3845895" y="1420700"/>
            <a:ext cx="1226713" cy="598868"/>
            <a:chOff x="1184857" y="1970467"/>
            <a:chExt cx="1635617" cy="798490"/>
          </a:xfrm>
        </p:grpSpPr>
        <p:sp>
          <p:nvSpPr>
            <p:cNvPr id="46" name="流程图: 准备 45"/>
            <p:cNvSpPr/>
            <p:nvPr/>
          </p:nvSpPr>
          <p:spPr>
            <a:xfrm>
              <a:off x="1184857" y="1970467"/>
              <a:ext cx="1635617" cy="798490"/>
            </a:xfrm>
            <a:prstGeom prst="flowChartPreparation">
              <a:avLst/>
            </a:prstGeom>
            <a:solidFill>
              <a:srgbClr val="FFC000"/>
            </a:solidFill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cs typeface="+mn-ea"/>
                <a:sym typeface="+mn-lt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262130" y="2138879"/>
              <a:ext cx="1481070" cy="49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800" b="1" dirty="0">
                  <a:cs typeface="+mn-ea"/>
                  <a:sym typeface="+mn-lt"/>
                </a:rPr>
                <a:t>解题</a:t>
              </a:r>
              <a:endParaRPr lang="zh-CN" altLang="en-US" sz="1800" b="1" dirty="0">
                <a:cs typeface="+mn-ea"/>
                <a:sym typeface="+mn-lt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495300" y="2253733"/>
            <a:ext cx="8143875" cy="922945"/>
          </a:xfrm>
          <a:prstGeom prst="rect">
            <a:avLst/>
          </a:prstGeom>
          <a:ln w="50800">
            <a:solidFill>
              <a:srgbClr val="00B050"/>
            </a:solidFill>
            <a:prstDash val="sysDash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500" dirty="0">
                <a:cs typeface="+mn-ea"/>
                <a:sym typeface="+mn-lt"/>
              </a:rPr>
              <a:t>    此诗描绘山间春夜中幽静而美丽的景色，侧重于表现夜间春山的宁静幽美。全诗旨在写静，却以动景处理，这种反衬的手法极见诗人的禅心与禅趣。</a:t>
            </a:r>
            <a:endParaRPr lang="zh-CN" altLang="en-US" sz="15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3094819" y="1933361"/>
            <a:ext cx="5544356" cy="191590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500" b="1" u="sng" dirty="0">
                <a:solidFill>
                  <a:srgbClr val="0070C0"/>
                </a:solidFill>
                <a:cs typeface="+mn-ea"/>
                <a:sym typeface="+mn-lt"/>
              </a:rPr>
              <a:t>王维</a:t>
            </a:r>
            <a:r>
              <a:rPr lang="zh-CN" altLang="en-US" sz="1500" b="1" dirty="0">
                <a:cs typeface="+mn-ea"/>
                <a:sym typeface="+mn-lt"/>
              </a:rPr>
              <a:t>唐朝著名诗人、画家，字摩诘，号摩诘居士。王维精通诗、书、画、音乐等，以诗名盛于开元、天宝间，尤长五言，多咏山水田园，与孟浩然合称“王孟”，有“诗佛”之称。苏轼评价其：诗中有画，画中有诗。代表诗作有</a:t>
            </a:r>
            <a:r>
              <a:rPr lang="en-US" altLang="zh-CN" sz="1500" b="1" dirty="0">
                <a:cs typeface="+mn-ea"/>
                <a:sym typeface="+mn-lt"/>
              </a:rPr>
              <a:t>《</a:t>
            </a:r>
            <a:r>
              <a:rPr lang="zh-CN" altLang="en-US" sz="1500" b="1" dirty="0">
                <a:cs typeface="+mn-ea"/>
                <a:sym typeface="+mn-lt"/>
              </a:rPr>
              <a:t>相思</a:t>
            </a:r>
            <a:r>
              <a:rPr lang="en-US" altLang="zh-CN" sz="1500" b="1" dirty="0">
                <a:cs typeface="+mn-ea"/>
                <a:sym typeface="+mn-lt"/>
              </a:rPr>
              <a:t>》《</a:t>
            </a:r>
            <a:r>
              <a:rPr lang="zh-CN" altLang="en-US" sz="1500" b="1" dirty="0">
                <a:cs typeface="+mn-ea"/>
                <a:sym typeface="+mn-lt"/>
              </a:rPr>
              <a:t>山居秋暝</a:t>
            </a:r>
            <a:r>
              <a:rPr lang="en-US" altLang="zh-CN" sz="1500" b="1" dirty="0">
                <a:cs typeface="+mn-ea"/>
                <a:sym typeface="+mn-lt"/>
              </a:rPr>
              <a:t>》</a:t>
            </a:r>
            <a:r>
              <a:rPr lang="zh-CN" altLang="en-US" sz="1500" b="1" dirty="0">
                <a:cs typeface="+mn-ea"/>
                <a:sym typeface="+mn-lt"/>
              </a:rPr>
              <a:t>等。</a:t>
            </a:r>
            <a:endParaRPr lang="zh-CN" altLang="en-US" sz="1500" dirty="0">
              <a:cs typeface="+mn-ea"/>
              <a:sym typeface="+mn-lt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630644" y="1528023"/>
            <a:ext cx="2172443" cy="2667000"/>
          </a:xfrm>
          <a:prstGeom prst="round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3964142" y="1308902"/>
            <a:ext cx="1215718" cy="392415"/>
          </a:xfrm>
          <a:prstGeom prst="rect">
            <a:avLst/>
          </a:prstGeom>
          <a:solidFill>
            <a:srgbClr val="FF9900"/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cs typeface="+mn-ea"/>
                <a:sym typeface="+mn-lt"/>
              </a:rPr>
              <a:t>创作背景</a:t>
            </a:r>
            <a:endParaRPr lang="zh-CN" altLang="en-US" sz="2100" dirty="0"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95300" y="2072693"/>
            <a:ext cx="8054340" cy="1384610"/>
          </a:xfrm>
          <a:prstGeom prst="rect">
            <a:avLst/>
          </a:prstGeom>
          <a:ln w="28575">
            <a:solidFill>
              <a:srgbClr val="00B050"/>
            </a:solidFill>
            <a:prstDash val="dashDot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500" dirty="0">
                <a:cs typeface="+mn-ea"/>
                <a:sym typeface="+mn-lt"/>
              </a:rPr>
              <a:t>    这首诗应当是作于</a:t>
            </a:r>
            <a:r>
              <a:rPr lang="en-US" altLang="zh-CN" sz="1500" dirty="0">
                <a:cs typeface="+mn-ea"/>
                <a:sym typeface="+mn-lt"/>
              </a:rPr>
              <a:t>713—741</a:t>
            </a:r>
            <a:r>
              <a:rPr lang="zh-CN" altLang="en-US" sz="1500" dirty="0">
                <a:cs typeface="+mn-ea"/>
                <a:sym typeface="+mn-lt"/>
              </a:rPr>
              <a:t>年年间游历江南之时，当时正是盛唐时期。此诗是王维题友人皇甫岳所居的云溪别墅所写的组诗</a:t>
            </a:r>
            <a:r>
              <a:rPr lang="en-US" altLang="zh-CN" sz="1500" dirty="0">
                <a:cs typeface="+mn-ea"/>
                <a:sym typeface="+mn-lt"/>
              </a:rPr>
              <a:t>《</a:t>
            </a:r>
            <a:r>
              <a:rPr lang="zh-CN" altLang="en-US" sz="1500" dirty="0">
                <a:cs typeface="+mn-ea"/>
                <a:sym typeface="+mn-lt"/>
              </a:rPr>
              <a:t>皇甫岳云溪杂题五首</a:t>
            </a:r>
            <a:r>
              <a:rPr lang="en-US" altLang="zh-CN" sz="1500" dirty="0">
                <a:cs typeface="+mn-ea"/>
                <a:sym typeface="+mn-lt"/>
              </a:rPr>
              <a:t>》</a:t>
            </a:r>
            <a:r>
              <a:rPr lang="zh-CN" altLang="en-US" sz="1500" dirty="0">
                <a:cs typeface="+mn-ea"/>
                <a:sym typeface="+mn-lt"/>
              </a:rPr>
              <a:t>的第一首，是诗人寓居在今绍兴县东南五云溪（即若耶溪）的作品。</a:t>
            </a:r>
            <a:endParaRPr lang="zh-CN" altLang="en-US" sz="15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2406591" y="1153331"/>
            <a:ext cx="1215718" cy="392415"/>
          </a:xfrm>
          <a:prstGeom prst="rect">
            <a:avLst/>
          </a:prstGeom>
          <a:solidFill>
            <a:srgbClr val="FFC000"/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cs typeface="+mn-ea"/>
                <a:sym typeface="+mn-lt"/>
              </a:rPr>
              <a:t>词语注释</a:t>
            </a:r>
            <a:endParaRPr lang="zh-CN" altLang="en-US" sz="2100" dirty="0"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91090" y="1764714"/>
            <a:ext cx="4646720" cy="2492990"/>
          </a:xfrm>
          <a:prstGeom prst="rect">
            <a:avLst/>
          </a:prstGeom>
          <a:ln w="50800">
            <a:solidFill>
              <a:srgbClr val="00B050"/>
            </a:solidFill>
            <a:prstDash val="dashDot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dirty="0">
                <a:solidFill>
                  <a:srgbClr val="0070C0"/>
                </a:solidFill>
                <a:cs typeface="+mn-ea"/>
                <a:sym typeface="+mn-lt"/>
              </a:rPr>
              <a:t>鸟鸣涧：</a:t>
            </a:r>
            <a:r>
              <a:rPr lang="zh-CN" altLang="en-US" sz="1500" dirty="0">
                <a:cs typeface="+mn-ea"/>
                <a:sym typeface="+mn-lt"/>
              </a:rPr>
              <a:t>鸟儿在山涧中鸣叫。</a:t>
            </a:r>
            <a:br>
              <a:rPr lang="zh-CN" altLang="en-US" sz="1500" dirty="0">
                <a:cs typeface="+mn-ea"/>
                <a:sym typeface="+mn-lt"/>
              </a:rPr>
            </a:br>
            <a:r>
              <a:rPr lang="zh-CN" altLang="en-US" sz="1500" dirty="0">
                <a:solidFill>
                  <a:srgbClr val="0070C0"/>
                </a:solidFill>
                <a:cs typeface="+mn-ea"/>
                <a:sym typeface="+mn-lt"/>
              </a:rPr>
              <a:t>人闲：</a:t>
            </a:r>
            <a:r>
              <a:rPr lang="zh-CN" altLang="en-US" sz="1500" dirty="0">
                <a:cs typeface="+mn-ea"/>
                <a:sym typeface="+mn-lt"/>
              </a:rPr>
              <a:t>指没有人事活动相扰。闲：安静、悠闲，含有人声寂静的意思。</a:t>
            </a:r>
            <a:br>
              <a:rPr lang="zh-CN" altLang="en-US" sz="1500" dirty="0">
                <a:cs typeface="+mn-ea"/>
                <a:sym typeface="+mn-lt"/>
              </a:rPr>
            </a:br>
            <a:r>
              <a:rPr lang="zh-CN" altLang="en-US" sz="1500" dirty="0">
                <a:solidFill>
                  <a:srgbClr val="0070C0"/>
                </a:solidFill>
                <a:cs typeface="+mn-ea"/>
                <a:sym typeface="+mn-lt"/>
              </a:rPr>
              <a:t>春山：</a:t>
            </a:r>
            <a:r>
              <a:rPr lang="zh-CN" altLang="en-US" sz="1500" dirty="0">
                <a:cs typeface="+mn-ea"/>
                <a:sym typeface="+mn-lt"/>
              </a:rPr>
              <a:t>春日的山。亦指春日山中。空：空寂、空空荡荡。空虚。这时形容山中寂静，无声，好像空无所有。</a:t>
            </a:r>
            <a:br>
              <a:rPr lang="zh-CN" altLang="en-US" sz="1500" dirty="0">
                <a:cs typeface="+mn-ea"/>
                <a:sym typeface="+mn-lt"/>
              </a:rPr>
            </a:br>
            <a:r>
              <a:rPr lang="zh-CN" altLang="en-US" sz="1500" dirty="0">
                <a:solidFill>
                  <a:srgbClr val="0070C0"/>
                </a:solidFill>
                <a:cs typeface="+mn-ea"/>
                <a:sym typeface="+mn-lt"/>
              </a:rPr>
              <a:t>月出：</a:t>
            </a:r>
            <a:r>
              <a:rPr lang="zh-CN" altLang="en-US" sz="1500" dirty="0">
                <a:cs typeface="+mn-ea"/>
                <a:sym typeface="+mn-lt"/>
              </a:rPr>
              <a:t>月亮升起。惊：惊动，扰乱。山鸟：山中的鸟。</a:t>
            </a:r>
            <a:br>
              <a:rPr lang="zh-CN" altLang="en-US" sz="1500" dirty="0">
                <a:cs typeface="+mn-ea"/>
                <a:sym typeface="+mn-lt"/>
              </a:rPr>
            </a:br>
            <a:r>
              <a:rPr lang="zh-CN" altLang="en-US" sz="1500" dirty="0">
                <a:solidFill>
                  <a:srgbClr val="0070C0"/>
                </a:solidFill>
                <a:cs typeface="+mn-ea"/>
                <a:sym typeface="+mn-lt"/>
              </a:rPr>
              <a:t>时鸣：</a:t>
            </a:r>
            <a:r>
              <a:rPr lang="zh-CN" altLang="en-US" sz="1500" dirty="0">
                <a:cs typeface="+mn-ea"/>
                <a:sym typeface="+mn-lt"/>
              </a:rPr>
              <a:t>偶尔（时而）啼叫。时：时而，偶尔。</a:t>
            </a:r>
            <a:endParaRPr lang="zh-CN" altLang="en-US" sz="1500" dirty="0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526830" y="1748028"/>
            <a:ext cx="2926080" cy="19522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2268092" y="1285498"/>
            <a:ext cx="1343789" cy="346250"/>
          </a:xfrm>
          <a:prstGeom prst="rect">
            <a:avLst/>
          </a:prstGeom>
          <a:solidFill>
            <a:srgbClr val="FF9900"/>
          </a:solidFill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800" dirty="0">
                <a:cs typeface="+mn-ea"/>
                <a:sym typeface="+mn-lt"/>
              </a:rPr>
              <a:t>译文</a:t>
            </a:r>
            <a:endParaRPr lang="zh-CN" altLang="en-US" sz="1800" dirty="0">
              <a:cs typeface="+mn-ea"/>
              <a:sym typeface="+mn-lt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673689" y="1987793"/>
            <a:ext cx="4532596" cy="1870210"/>
            <a:chOff x="927280" y="2331076"/>
            <a:chExt cx="6297768" cy="2493613"/>
          </a:xfrm>
        </p:grpSpPr>
        <p:sp>
          <p:nvSpPr>
            <p:cNvPr id="44" name="矩形 43"/>
            <p:cNvSpPr/>
            <p:nvPr/>
          </p:nvSpPr>
          <p:spPr>
            <a:xfrm>
              <a:off x="1050141" y="2476404"/>
              <a:ext cx="6095999" cy="18769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500" dirty="0">
                  <a:cs typeface="+mn-ea"/>
                  <a:sym typeface="+mn-lt"/>
                </a:rPr>
                <a:t>    寂静的山谷中，只有桂花在无声的飘落，夜半更深，万籁俱寂，似空无一物。明月升起光辉照耀惊动了山中栖鸟，它们在春天的溪涧里不时地鸣叫。</a:t>
              </a:r>
              <a:endParaRPr lang="zh-CN" altLang="en-US" sz="1500" dirty="0">
                <a:cs typeface="+mn-ea"/>
                <a:sym typeface="+mn-lt"/>
              </a:endParaRPr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927280" y="2331076"/>
              <a:ext cx="6297768" cy="2493613"/>
            </a:xfrm>
            <a:prstGeom prst="roundRect">
              <a:avLst/>
            </a:prstGeom>
            <a:ln w="381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200000"/>
                </a:lnSpc>
              </a:pPr>
              <a:endParaRPr lang="zh-CN" altLang="en-US" sz="1500" dirty="0">
                <a:cs typeface="+mn-ea"/>
                <a:sym typeface="+mn-lt"/>
              </a:endParaRPr>
            </a:p>
          </p:txBody>
        </p:sp>
      </p:grp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910194" y="1119725"/>
            <a:ext cx="2269901" cy="2738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1280538" y="1732177"/>
            <a:ext cx="5983455" cy="17312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800" dirty="0">
                <a:cs typeface="+mn-ea"/>
                <a:sym typeface="+mn-lt"/>
              </a:rPr>
              <a:t>       古往今来，多少文人墨客，多少名人志士，他们用不同的诗句描绘夜晚幽静而美丽的景色，你知道有哪些诗句吗？</a:t>
            </a:r>
            <a:endParaRPr lang="zh-CN" altLang="en-US" sz="18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04826" y="1678761"/>
            <a:ext cx="8134350" cy="2377574"/>
          </a:xfrm>
          <a:prstGeom prst="rect">
            <a:avLst/>
          </a:prstGeom>
          <a:solidFill>
            <a:srgbClr val="FFC000"/>
          </a:solidFill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2000" dirty="0">
                <a:cs typeface="+mn-ea"/>
                <a:sym typeface="+mn-lt"/>
              </a:rPr>
              <a:t>       本次语文园地学习按照板块依次进行教学，版块内容难度方面从整体上看，本次语文园地学习内容按照课内知识与课外知识相结合，注重举一反三，实践运用</a:t>
            </a:r>
            <a:r>
              <a:rPr lang="zh-CN" altLang="en-US" sz="2000" dirty="0" smtClean="0">
                <a:cs typeface="+mn-ea"/>
                <a:sym typeface="+mn-lt"/>
              </a:rPr>
              <a:t>。 </a:t>
            </a:r>
            <a:endParaRPr lang="en-US" altLang="zh-CN" sz="20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9143999" cy="5143500"/>
          </a:xfrm>
          <a:custGeom>
            <a:avLst/>
            <a:gdLst>
              <a:gd name="connsiteX0" fmla="*/ 0 w 12191998"/>
              <a:gd name="connsiteY0" fmla="*/ 0 h 6858000"/>
              <a:gd name="connsiteX1" fmla="*/ 12191998 w 12191998"/>
              <a:gd name="connsiteY1" fmla="*/ 0 h 6858000"/>
              <a:gd name="connsiteX2" fmla="*/ 12191998 w 12191998"/>
              <a:gd name="connsiteY2" fmla="*/ 6858000 h 6858000"/>
              <a:gd name="connsiteX3" fmla="*/ 0 w 1219199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8" h="6858000">
                <a:moveTo>
                  <a:pt x="0" y="0"/>
                </a:moveTo>
                <a:lnTo>
                  <a:pt x="12191998" y="0"/>
                </a:lnTo>
                <a:lnTo>
                  <a:pt x="12191998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文本框 6"/>
          <p:cNvSpPr txBox="1"/>
          <p:nvPr/>
        </p:nvSpPr>
        <p:spPr>
          <a:xfrm>
            <a:off x="2571750" y="1596172"/>
            <a:ext cx="4000500" cy="9002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5400" dirty="0">
                <a:solidFill>
                  <a:schemeClr val="accent2"/>
                </a:solidFill>
                <a:cs typeface="+mn-ea"/>
                <a:sym typeface="+mn-lt"/>
              </a:rPr>
              <a:t>感谢观看</a:t>
            </a:r>
            <a:endParaRPr lang="zh-CN" altLang="en-US" sz="72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矩形 53"/>
          <p:cNvSpPr/>
          <p:nvPr/>
        </p:nvSpPr>
        <p:spPr>
          <a:xfrm>
            <a:off x="2475964" y="3749254"/>
            <a:ext cx="4192073" cy="715580"/>
          </a:xfrm>
          <a:prstGeom prst="rect">
            <a:avLst/>
          </a:prstGeom>
          <a:solidFill>
            <a:srgbClr val="FFC000"/>
          </a:solidFill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bg1"/>
                </a:solidFill>
                <a:cs typeface="+mn-ea"/>
                <a:sym typeface="+mn-lt"/>
              </a:rPr>
              <a:t>观三国烽烟，识梁山好汉，</a:t>
            </a:r>
            <a:endParaRPr lang="en-US" sz="21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2100" b="1" dirty="0">
                <a:solidFill>
                  <a:schemeClr val="bg1"/>
                </a:solidFill>
                <a:cs typeface="+mn-ea"/>
                <a:sym typeface="+mn-lt"/>
              </a:rPr>
              <a:t>叹取经艰难，惜红楼梦残。</a:t>
            </a:r>
            <a:endParaRPr lang="zh-CN" altLang="en-US" sz="21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52" name="Picture 4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615038" y="1199955"/>
            <a:ext cx="1590982" cy="20557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3" name="Picture 2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37981" y="1199955"/>
            <a:ext cx="1590982" cy="20557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5" name="Picture 2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30333" y="1199955"/>
            <a:ext cx="1590982" cy="20557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6" name="Picture 2"/>
          <p:cNvPicPr>
            <a:picLocks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22685" y="1199955"/>
            <a:ext cx="1590982" cy="20557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3"/>
          <p:cNvGrpSpPr/>
          <p:nvPr/>
        </p:nvGrpSpPr>
        <p:grpSpPr>
          <a:xfrm>
            <a:off x="3680461" y="2440960"/>
            <a:ext cx="4973156" cy="1159490"/>
            <a:chOff x="1527639" y="1417887"/>
            <a:chExt cx="4046580" cy="1492054"/>
          </a:xfrm>
        </p:grpSpPr>
        <p:sp>
          <p:nvSpPr>
            <p:cNvPr id="53" name="矩形 52"/>
            <p:cNvSpPr/>
            <p:nvPr/>
          </p:nvSpPr>
          <p:spPr>
            <a:xfrm>
              <a:off x="1596637" y="1657836"/>
              <a:ext cx="3908583" cy="9574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500" dirty="0">
                  <a:cs typeface="+mn-ea"/>
                  <a:sym typeface="+mn-lt"/>
                </a:rPr>
                <a:t>       本单元的课文内容理解起来有些难度，如果掌握一些方法，阅读起来就能够更加顺畅。</a:t>
              </a:r>
              <a:endParaRPr lang="zh-CN" altLang="en-US" sz="1500" dirty="0">
                <a:cs typeface="+mn-ea"/>
                <a:sym typeface="+mn-lt"/>
              </a:endParaRPr>
            </a:p>
          </p:txBody>
        </p:sp>
        <p:sp>
          <p:nvSpPr>
            <p:cNvPr id="54" name="圆角矩形 53"/>
            <p:cNvSpPr/>
            <p:nvPr/>
          </p:nvSpPr>
          <p:spPr>
            <a:xfrm>
              <a:off x="1527639" y="1417887"/>
              <a:ext cx="4046580" cy="1492054"/>
            </a:xfrm>
            <a:prstGeom prst="roundRect">
              <a:avLst/>
            </a:prstGeom>
            <a:noFill/>
            <a:ln w="317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200000"/>
                </a:lnSpc>
              </a:pPr>
              <a:endParaRPr lang="zh-CN" altLang="en-US" sz="1500" dirty="0">
                <a:cs typeface="+mn-ea"/>
                <a:sym typeface="+mn-lt"/>
              </a:endParaRPr>
            </a:p>
          </p:txBody>
        </p:sp>
      </p:grpSp>
      <p:sp>
        <p:nvSpPr>
          <p:cNvPr id="56" name="矩形 55"/>
          <p:cNvSpPr/>
          <p:nvPr/>
        </p:nvSpPr>
        <p:spPr>
          <a:xfrm>
            <a:off x="3138050" y="1360620"/>
            <a:ext cx="2867902" cy="346249"/>
          </a:xfrm>
          <a:prstGeom prst="rect">
            <a:avLst/>
          </a:prstGeom>
          <a:solidFill>
            <a:srgbClr val="FFC000"/>
          </a:solidFill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800" b="1" dirty="0">
                <a:cs typeface="+mn-ea"/>
                <a:sym typeface="+mn-lt"/>
              </a:rPr>
              <a:t>  读一读，找规律。</a:t>
            </a:r>
            <a:endParaRPr lang="zh-CN" altLang="en-US" sz="1800" b="1" dirty="0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11439" y="2089823"/>
            <a:ext cx="2200582" cy="20791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3"/>
          <p:cNvGrpSpPr/>
          <p:nvPr/>
        </p:nvGrpSpPr>
        <p:grpSpPr>
          <a:xfrm>
            <a:off x="648934" y="1705138"/>
            <a:ext cx="3923066" cy="2509712"/>
            <a:chOff x="1459518" y="229763"/>
            <a:chExt cx="5407331" cy="4003089"/>
          </a:xfrm>
        </p:grpSpPr>
        <p:sp>
          <p:nvSpPr>
            <p:cNvPr id="53" name="矩形 52"/>
            <p:cNvSpPr/>
            <p:nvPr/>
          </p:nvSpPr>
          <p:spPr>
            <a:xfrm>
              <a:off x="1553649" y="403710"/>
              <a:ext cx="5313200" cy="38291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500" dirty="0">
                  <a:cs typeface="+mn-ea"/>
                  <a:sym typeface="+mn-lt"/>
                </a:rPr>
                <a:t>       可以联系上下文猜测语句的意思。如</a:t>
              </a:r>
              <a:r>
                <a:rPr lang="en-US" altLang="zh-CN" sz="1500" dirty="0">
                  <a:cs typeface="+mn-ea"/>
                  <a:sym typeface="+mn-lt"/>
                </a:rPr>
                <a:t>《</a:t>
              </a:r>
              <a:r>
                <a:rPr lang="zh-CN" altLang="en-US" sz="1500" dirty="0">
                  <a:cs typeface="+mn-ea"/>
                  <a:sym typeface="+mn-lt"/>
                </a:rPr>
                <a:t>猴王出世</a:t>
              </a:r>
              <a:r>
                <a:rPr lang="en-US" altLang="zh-CN" sz="1500" dirty="0">
                  <a:cs typeface="+mn-ea"/>
                  <a:sym typeface="+mn-lt"/>
                </a:rPr>
                <a:t>》</a:t>
              </a:r>
              <a:r>
                <a:rPr lang="zh-CN" altLang="en-US" sz="1500" dirty="0">
                  <a:cs typeface="+mn-ea"/>
                  <a:sym typeface="+mn-lt"/>
                </a:rPr>
                <a:t>，“每受天真地秀，日精月华，感之既久，遂有灵通之意”，联系上文的“仙石”我大致猜到这句话在讲仙石很有灵性。</a:t>
              </a:r>
              <a:endParaRPr lang="zh-CN" altLang="en-US" sz="1500" dirty="0">
                <a:cs typeface="+mn-ea"/>
                <a:sym typeface="+mn-lt"/>
              </a:endParaRPr>
            </a:p>
          </p:txBody>
        </p:sp>
        <p:sp>
          <p:nvSpPr>
            <p:cNvPr id="57" name="圆角矩形 56"/>
            <p:cNvSpPr/>
            <p:nvPr/>
          </p:nvSpPr>
          <p:spPr>
            <a:xfrm>
              <a:off x="1459518" y="229763"/>
              <a:ext cx="5355037" cy="3642962"/>
            </a:xfrm>
            <a:prstGeom prst="roundRect">
              <a:avLst>
                <a:gd name="adj" fmla="val 7285"/>
              </a:avLst>
            </a:prstGeom>
            <a:noFill/>
            <a:ln w="317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200000"/>
                </a:lnSpc>
              </a:pPr>
              <a:endParaRPr lang="zh-CN" altLang="en-US" sz="1500" dirty="0">
                <a:cs typeface="+mn-ea"/>
                <a:sym typeface="+mn-lt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266091" y="1383030"/>
            <a:ext cx="2977515" cy="2977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95300" y="1993109"/>
            <a:ext cx="4282440" cy="1462082"/>
            <a:chOff x="3139593" y="2588654"/>
            <a:chExt cx="5244553" cy="1949443"/>
          </a:xfrm>
        </p:grpSpPr>
        <p:sp>
          <p:nvSpPr>
            <p:cNvPr id="61" name="圆角矩形 60"/>
            <p:cNvSpPr/>
            <p:nvPr/>
          </p:nvSpPr>
          <p:spPr>
            <a:xfrm>
              <a:off x="3139593" y="2588654"/>
              <a:ext cx="5244553" cy="1949443"/>
            </a:xfrm>
            <a:prstGeom prst="roundRect">
              <a:avLst/>
            </a:prstGeom>
            <a:noFill/>
            <a:ln w="3175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200000"/>
                </a:lnSpc>
              </a:pPr>
              <a:endParaRPr lang="zh-CN" altLang="en-US" sz="1500" dirty="0">
                <a:cs typeface="+mn-ea"/>
                <a:sym typeface="+mn-lt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3296993" y="2786577"/>
              <a:ext cx="4932608" cy="1261371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500" dirty="0">
                  <a:cs typeface="+mn-ea"/>
                  <a:sym typeface="+mn-lt"/>
                </a:rPr>
                <a:t>       我结合看过的电影、电视剧，加深了对课文的理解，增加了阅读的乐趣。</a:t>
              </a:r>
              <a:endParaRPr lang="zh-CN" altLang="en-US" sz="1500" dirty="0">
                <a:cs typeface="+mn-ea"/>
                <a:sym typeface="+mn-lt"/>
              </a:endParaRPr>
            </a:p>
          </p:txBody>
        </p:sp>
      </p:grp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18906" y="1149697"/>
            <a:ext cx="1788299" cy="1706717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34330" y="2571750"/>
            <a:ext cx="1873574" cy="132265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>
          <a:xfrm>
            <a:off x="2806382" y="1876971"/>
            <a:ext cx="5967673" cy="17312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dirty="0">
                <a:cs typeface="+mn-ea"/>
                <a:sym typeface="+mn-lt"/>
              </a:rPr>
              <a:t>    本单元的课文内容理解起来有些难度，如果掌握一些方法，阅读起来就能够更加顺畅。读完上面四个小朋友说的话，结合本单元的学习，看看你都了解了哪些理解课文内容的方法？</a:t>
            </a:r>
            <a:endParaRPr lang="zh-CN" altLang="en-US" sz="1800" b="1" dirty="0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83490" y="1266825"/>
            <a:ext cx="1598504" cy="2914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Box 45"/>
          <p:cNvSpPr txBox="1"/>
          <p:nvPr/>
        </p:nvSpPr>
        <p:spPr>
          <a:xfrm>
            <a:off x="3929667" y="1137574"/>
            <a:ext cx="1284668" cy="438581"/>
          </a:xfrm>
          <a:prstGeom prst="rect">
            <a:avLst/>
          </a:prstGeom>
          <a:solidFill>
            <a:srgbClr val="FFC000"/>
          </a:solidFill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400" b="1" dirty="0">
                <a:cs typeface="+mn-ea"/>
                <a:sym typeface="+mn-lt"/>
              </a:rPr>
              <a:t>小结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52413" y="1991961"/>
            <a:ext cx="8639175" cy="256224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      这几位同学围绕“阅读名著的方法”展开讨论，从他们的谈话中，可以归纳出四点：</a:t>
            </a: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      一、根据上下文猜测语句的意思</a:t>
            </a: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      二、有些较难理解的语句，不用反复琢磨，只要知道大意就行。</a:t>
            </a: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      三、借助资料了解更多，激发兴趣。</a:t>
            </a: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      四、结合看过的电影、电视剧加深对名著的理解。</a:t>
            </a:r>
            <a:endParaRPr lang="zh-CN" altLang="en-US" sz="18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3253959" y="1191608"/>
            <a:ext cx="2636082" cy="392415"/>
          </a:xfrm>
          <a:prstGeom prst="rect">
            <a:avLst/>
          </a:prstGeom>
          <a:solidFill>
            <a:srgbClr val="FFC000"/>
          </a:solidFill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100" b="1" dirty="0">
                <a:cs typeface="+mn-ea"/>
                <a:sym typeface="+mn-lt"/>
              </a:rPr>
              <a:t>练一练，学运用</a:t>
            </a:r>
            <a:endParaRPr lang="zh-CN" altLang="en-US" sz="2100" b="1" dirty="0"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58861" y="2095567"/>
            <a:ext cx="8080315" cy="191590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500" dirty="0">
                <a:cs typeface="+mn-ea"/>
                <a:sym typeface="+mn-lt"/>
              </a:rPr>
              <a:t>    石猴端坐上面道：“列位呵，‘人而无信，不知其可’。你们才说有本事进得来，出得去，不伤身体者，就拜他为王。我如今进来又出去，出去又进来，寻了这一个洞天与列位安眠稳睡，各享成家之福，何不拜我为王？”众猴听说，即拱伏无违。一个个序齿排班，朝上礼拜，都称“千岁大王”。 </a:t>
            </a:r>
            <a:r>
              <a:rPr lang="en-US" altLang="zh-CN" sz="1500" dirty="0">
                <a:cs typeface="+mn-ea"/>
                <a:sym typeface="+mn-lt"/>
              </a:rPr>
              <a:t>——《</a:t>
            </a:r>
            <a:r>
              <a:rPr lang="zh-CN" altLang="en-US" sz="1500" dirty="0">
                <a:cs typeface="+mn-ea"/>
                <a:sym typeface="+mn-lt"/>
              </a:rPr>
              <a:t>猴王出世</a:t>
            </a:r>
            <a:r>
              <a:rPr lang="en-US" altLang="zh-CN" sz="1500" dirty="0">
                <a:cs typeface="+mn-ea"/>
                <a:sym typeface="+mn-lt"/>
              </a:rPr>
              <a:t>》</a:t>
            </a:r>
            <a:endParaRPr lang="zh-CN" altLang="en-US" sz="15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ISLIDE.GUIDESSETTING" val="{&quot;Id&quot;:null,&quot;Name&quot;:&quot;正常&quot;,&quot;HeaderHeight&quot;:15.0,&quot;FooterHeight&quot;:9.0,&quot;SideMargin&quot;:5.5,&quot;TopMargin&quot;:0.0,&quot;BottomMargin&quot;:0.0,&quot;IntervalMargin&quot;:1.5,&quot;SettingType&quot;:&quot;System&quot;}"/>
  <p:tag name="KSO_WPP_MARK_KEY" val="e4e6ad34-da48-4875-9761-6d1f33e32ea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qq1mmlm5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1940</Words>
  <Application>WPS 演示</Application>
  <PresentationFormat>全屏显示(16:9)</PresentationFormat>
  <Paragraphs>110</Paragraphs>
  <Slides>27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1" baseType="lpstr">
      <vt:lpstr>Arial</vt:lpstr>
      <vt:lpstr>宋体</vt:lpstr>
      <vt:lpstr>Wingdings</vt:lpstr>
      <vt:lpstr>OPPOSans R</vt:lpstr>
      <vt:lpstr>OPPOSans L</vt:lpstr>
      <vt:lpstr>Calibri</vt:lpstr>
      <vt:lpstr>OPPOSans B</vt:lpstr>
      <vt:lpstr>包图小白体</vt:lpstr>
      <vt:lpstr>微软雅黑</vt:lpstr>
      <vt:lpstr>Arial Unicode MS</vt:lpstr>
      <vt:lpstr>Wingdings 2</vt:lpstr>
      <vt:lpstr>Verdana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123</dc:creator>
  <cp:lastModifiedBy>小树</cp:lastModifiedBy>
  <cp:revision>3</cp:revision>
  <dcterms:created xsi:type="dcterms:W3CDTF">2020-08-10T06:32:00Z</dcterms:created>
  <dcterms:modified xsi:type="dcterms:W3CDTF">2023-01-18T05:39:05Z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58EA51B2ECA24ED894BA6EBE0AEE02B0</vt:lpwstr>
  </property>
</Properties>
</file>