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383" r:id="rId5"/>
    <p:sldId id="352" r:id="rId6"/>
    <p:sldId id="385" r:id="rId7"/>
    <p:sldId id="388" r:id="rId8"/>
    <p:sldId id="386" r:id="rId9"/>
    <p:sldId id="387" r:id="rId10"/>
    <p:sldId id="389" r:id="rId11"/>
    <p:sldId id="357" r:id="rId12"/>
    <p:sldId id="355" r:id="rId13"/>
    <p:sldId id="390" r:id="rId14"/>
    <p:sldId id="391" r:id="rId15"/>
    <p:sldId id="392" r:id="rId16"/>
    <p:sldId id="380" r:id="rId17"/>
    <p:sldId id="384" r:id="rId18"/>
    <p:sldId id="359" r:id="rId19"/>
    <p:sldId id="393" r:id="rId20"/>
    <p:sldId id="361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91" autoAdjust="0"/>
    <p:restoredTop sz="95317" autoAdjust="0"/>
  </p:normalViewPr>
  <p:slideViewPr>
    <p:cSldViewPr snapToGrid="0">
      <p:cViewPr>
        <p:scale>
          <a:sx n="100" d="100"/>
          <a:sy n="100" d="100"/>
        </p:scale>
        <p:origin x="-894" y="-312"/>
      </p:cViewPr>
      <p:guideLst>
        <p:guide orient="horz" pos="2160"/>
        <p:guide pos="383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3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fld id="{EE409FDE-CAF1-4FE1-88FD-C9F8C67F82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fld id="{E582E544-093A-4AB3-8E37-E9BCDC7ED24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82E544-093A-4AB3-8E37-E9BCDC7ED2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82E544-093A-4AB3-8E37-E9BCDC7ED2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79D1B-5EBE-4669-AD85-AA502336963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4C1E5-1F58-41A6-8FB2-98F84BEF99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79D1B-5EBE-4669-AD85-AA502336963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4C1E5-1F58-41A6-8FB2-98F84BEF99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79D1B-5EBE-4669-AD85-AA502336963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4C1E5-1F58-41A6-8FB2-98F84BEF99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79D1B-5EBE-4669-AD85-AA502336963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4C1E5-1F58-41A6-8FB2-98F84BEF99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79D1B-5EBE-4669-AD85-AA502336963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4C1E5-1F58-41A6-8FB2-98F84BEF99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79D1B-5EBE-4669-AD85-AA502336963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4C1E5-1F58-41A6-8FB2-98F84BEF99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79D1B-5EBE-4669-AD85-AA502336963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4C1E5-1F58-41A6-8FB2-98F84BEF99B3}" type="slidenum">
              <a:rPr lang="zh-CN" altLang="en-US" smtClean="0"/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8740853" y="6429050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     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79D1B-5EBE-4669-AD85-AA502336963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4C1E5-1F58-41A6-8FB2-98F84BEF99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79D1B-5EBE-4669-AD85-AA502336963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4C1E5-1F58-41A6-8FB2-98F84BEF99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79D1B-5EBE-4669-AD85-AA502336963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4C1E5-1F58-41A6-8FB2-98F84BEF99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79D1B-5EBE-4669-AD85-AA502336963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4C1E5-1F58-41A6-8FB2-98F84BEF99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file:///D:\qq&#25991;&#20214;\712321467\Image\C2C\Image2\%7b75232B38-A165-1FB7-499C-2E1C792CACB5%7d.png" TargetMode="Externa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fld id="{B7579D1B-5EBE-4669-AD85-AA502336963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fld id="{B5A4C1E5-1F58-41A6-8FB2-98F84BEF99B3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2" r:link="rId1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字魂59号-创粗黑" panose="00000500000000000000" pitchFamily="2" charset="-122"/>
          <a:ea typeface="字魂59号-创粗黑" panose="00000500000000000000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字魂59号-创粗黑" panose="00000500000000000000" pitchFamily="2" charset="-122"/>
          <a:ea typeface="字魂59号-创粗黑" panose="00000500000000000000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字魂59号-创粗黑" panose="00000500000000000000" pitchFamily="2" charset="-122"/>
          <a:ea typeface="字魂59号-创粗黑" panose="00000500000000000000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字魂59号-创粗黑" panose="00000500000000000000" pitchFamily="2" charset="-122"/>
          <a:ea typeface="字魂59号-创粗黑" panose="00000500000000000000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字魂59号-创粗黑" panose="00000500000000000000" pitchFamily="2" charset="-122"/>
          <a:ea typeface="字魂59号-创粗黑" panose="00000500000000000000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字魂59号-创粗黑" panose="00000500000000000000" pitchFamily="2" charset="-122"/>
          <a:ea typeface="字魂59号-创粗黑" panose="00000500000000000000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.xml"/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.xml"/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jpeg"/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3068587" y="2878722"/>
            <a:ext cx="6054825" cy="294385"/>
            <a:chOff x="6052331" y="3600450"/>
            <a:chExt cx="6054825" cy="294385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6052331" y="3600450"/>
              <a:ext cx="6054825" cy="0"/>
            </a:xfrm>
            <a:prstGeom prst="line">
              <a:avLst/>
            </a:prstGeom>
            <a:ln>
              <a:solidFill>
                <a:schemeClr val="tx1">
                  <a:alpha val="3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7050597" y="3617836"/>
              <a:ext cx="40582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1200" spc="600" dirty="0"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</p:grpSp>
      <p:sp>
        <p:nvSpPr>
          <p:cNvPr id="10" name="文本框 2"/>
          <p:cNvSpPr txBox="1">
            <a:spLocks noChangeArrowheads="1"/>
          </p:cNvSpPr>
          <p:nvPr/>
        </p:nvSpPr>
        <p:spPr bwMode="auto">
          <a:xfrm>
            <a:off x="833386" y="467815"/>
            <a:ext cx="2736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400">
                <a:solidFill>
                  <a:schemeClr val="accent5">
                    <a:lumMod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统编版五年级下册</a:t>
            </a:r>
            <a:endParaRPr lang="zh-CN" altLang="en-US" sz="2400">
              <a:solidFill>
                <a:schemeClr val="accent5">
                  <a:lumMod val="50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2" name="文本框 1"/>
          <p:cNvSpPr txBox="1">
            <a:spLocks noChangeArrowheads="1"/>
          </p:cNvSpPr>
          <p:nvPr/>
        </p:nvSpPr>
        <p:spPr bwMode="auto">
          <a:xfrm>
            <a:off x="3513009" y="467814"/>
            <a:ext cx="17235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chemeClr val="accent5">
                    <a:lumMod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快乐读书吧</a:t>
            </a:r>
            <a:endParaRPr lang="en-US" altLang="zh-CN" sz="2400">
              <a:solidFill>
                <a:schemeClr val="accent5">
                  <a:lumMod val="50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1963" y="3173108"/>
            <a:ext cx="5588073" cy="24825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矩形 1"/>
          <p:cNvSpPr/>
          <p:nvPr/>
        </p:nvSpPr>
        <p:spPr>
          <a:xfrm>
            <a:off x="0" y="1845079"/>
            <a:ext cx="12192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读古典名著，品百味人生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8" name="内容占位符 7"/>
          <p:cNvGraphicFramePr>
            <a:graphicFrameLocks noGrp="1"/>
          </p:cNvGraphicFramePr>
          <p:nvPr>
            <p:ph idx="1"/>
          </p:nvPr>
        </p:nvGraphicFramePr>
        <p:xfrm>
          <a:off x="5014911" y="3095434"/>
          <a:ext cx="2162178" cy="1920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9121"/>
                <a:gridCol w="340984"/>
                <a:gridCol w="340984"/>
                <a:gridCol w="340984"/>
                <a:gridCol w="340984"/>
                <a:gridCol w="399121"/>
              </a:tblGrid>
              <a:tr h="271145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</a:pPr>
                      <a:r>
                        <a:rPr lang="zh-CN" sz="1200" kern="0">
                          <a:effectLst/>
                        </a:rPr>
                        <a:t>起因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200" kern="0">
                          <a:effectLst/>
                        </a:rPr>
                        <a:t>经过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200" kern="0">
                          <a:effectLst/>
                        </a:rPr>
                        <a:t>结果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68605">
                <a:tc rowSpan="3">
                  <a:txBody>
                    <a:bodyPr/>
                    <a:lstStyle/>
                    <a:p>
                      <a:pPr marR="8255" algn="l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一变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一打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7495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二变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二打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cPr/>
                </a:tc>
              </a:tr>
              <a:tr h="274955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三变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三打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cPr/>
                </a:tc>
              </a:tr>
            </a:tbl>
          </a:graphicData>
        </a:graphic>
      </p:graphicFrame>
      <p:pic>
        <p:nvPicPr>
          <p:cNvPr id="4" name="内容占位符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1081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>
            <a:off x="549802" y="505276"/>
            <a:ext cx="4487860" cy="839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2050473" y="3095434"/>
          <a:ext cx="8623072" cy="274446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91752"/>
                <a:gridCol w="1359892"/>
                <a:gridCol w="1359892"/>
                <a:gridCol w="1359892"/>
                <a:gridCol w="1359892"/>
                <a:gridCol w="1591752"/>
              </a:tblGrid>
              <a:tr h="681331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600" kern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起因</a:t>
                      </a:r>
                      <a:endParaRPr lang="zh-CN" sz="16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600" kern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经过</a:t>
                      </a:r>
                      <a:endParaRPr lang="zh-CN" sz="16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600" kern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结果</a:t>
                      </a:r>
                      <a:endParaRPr lang="zh-CN" sz="16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74948">
                <a:tc rowSpan="3">
                  <a:txBody>
                    <a:bodyPr/>
                    <a:lstStyle/>
                    <a:p>
                      <a:pPr marR="8255" algn="l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400" kern="0"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一变</a:t>
                      </a:r>
                      <a:endParaRPr lang="zh-CN" sz="1400" kern="100">
                        <a:effectLst/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400" kern="0"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 </a:t>
                      </a:r>
                      <a:endParaRPr lang="zh-CN" sz="1400" kern="100">
                        <a:effectLst/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400" kern="0"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一打</a:t>
                      </a:r>
                      <a:endParaRPr lang="zh-CN" sz="1400" kern="100">
                        <a:effectLst/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97287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400" kern="0"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二变</a:t>
                      </a:r>
                      <a:endParaRPr lang="zh-CN" sz="1400" kern="100">
                        <a:effectLst/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400" kern="0"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 </a:t>
                      </a:r>
                      <a:endParaRPr lang="zh-CN" sz="1400" kern="100">
                        <a:effectLst/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400" kern="0"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二打</a:t>
                      </a:r>
                      <a:endParaRPr lang="zh-CN" sz="1400" kern="100">
                        <a:effectLst/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cPr/>
                </a:tc>
              </a:tr>
              <a:tr h="690903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400" kern="0"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三变</a:t>
                      </a:r>
                      <a:endParaRPr lang="zh-CN" sz="1400" kern="100">
                        <a:effectLst/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400" kern="0"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 </a:t>
                      </a:r>
                      <a:endParaRPr lang="zh-CN" sz="1400" kern="100">
                        <a:effectLst/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400" kern="0"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三打</a:t>
                      </a:r>
                      <a:endParaRPr lang="zh-CN" sz="1400" kern="100">
                        <a:effectLst/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cPr/>
                </a:tc>
              </a:tr>
            </a:tbl>
          </a:graphicData>
        </a:graphic>
      </p:graphicFrame>
      <p:sp>
        <p:nvSpPr>
          <p:cNvPr id="11" name="圆角矩形 5"/>
          <p:cNvSpPr/>
          <p:nvPr/>
        </p:nvSpPr>
        <p:spPr>
          <a:xfrm>
            <a:off x="3584114" y="1984953"/>
            <a:ext cx="5685790" cy="6375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方式一：关注情节的前因后果。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61906" y="580441"/>
            <a:ext cx="3660187" cy="68961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700">
                <a:solidFill>
                  <a:schemeClr val="accent5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范例引路</a:t>
            </a:r>
            <a:endParaRPr lang="zh-CN" altLang="en-US" sz="3700">
              <a:solidFill>
                <a:schemeClr val="accent5">
                  <a:lumMod val="50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8" name="内容占位符 7"/>
          <p:cNvGraphicFramePr>
            <a:graphicFrameLocks noGrp="1"/>
          </p:cNvGraphicFramePr>
          <p:nvPr>
            <p:ph idx="1"/>
          </p:nvPr>
        </p:nvGraphicFramePr>
        <p:xfrm>
          <a:off x="5014911" y="3095434"/>
          <a:ext cx="2162178" cy="1920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9121"/>
                <a:gridCol w="340984"/>
                <a:gridCol w="340984"/>
                <a:gridCol w="340984"/>
                <a:gridCol w="340984"/>
                <a:gridCol w="399121"/>
              </a:tblGrid>
              <a:tr h="271145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</a:pPr>
                      <a:r>
                        <a:rPr lang="zh-CN" sz="1200" kern="0">
                          <a:effectLst/>
                        </a:rPr>
                        <a:t>起因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200" kern="0">
                          <a:effectLst/>
                        </a:rPr>
                        <a:t>经过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200" kern="0">
                          <a:effectLst/>
                        </a:rPr>
                        <a:t>结果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68605">
                <a:tc rowSpan="3">
                  <a:txBody>
                    <a:bodyPr/>
                    <a:lstStyle/>
                    <a:p>
                      <a:pPr marR="8255" algn="l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一变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一打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7495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二变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二打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cPr/>
                </a:tc>
              </a:tr>
              <a:tr h="274955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三变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三打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cPr/>
                </a:tc>
              </a:tr>
            </a:tbl>
          </a:graphicData>
        </a:graphic>
      </p:graphicFrame>
      <p:pic>
        <p:nvPicPr>
          <p:cNvPr id="4" name="内容占位符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1081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>
            <a:off x="549802" y="505276"/>
            <a:ext cx="4487860" cy="839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3586942" y="2637903"/>
            <a:ext cx="5102788" cy="3481157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661906" y="580441"/>
            <a:ext cx="3660187" cy="68961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700">
                <a:solidFill>
                  <a:schemeClr val="accent5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范例引路</a:t>
            </a:r>
            <a:endParaRPr lang="zh-CN" altLang="en-US" sz="3700">
              <a:solidFill>
                <a:schemeClr val="accent5">
                  <a:lumMod val="50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2" name="圆角矩形 5"/>
          <p:cNvSpPr/>
          <p:nvPr/>
        </p:nvSpPr>
        <p:spPr>
          <a:xfrm>
            <a:off x="3535102" y="1678917"/>
            <a:ext cx="5685790" cy="6375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方式二：关注人物的矛盾冲突。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8" name="内容占位符 7"/>
          <p:cNvGraphicFramePr>
            <a:graphicFrameLocks noGrp="1"/>
          </p:cNvGraphicFramePr>
          <p:nvPr>
            <p:ph idx="1"/>
          </p:nvPr>
        </p:nvGraphicFramePr>
        <p:xfrm>
          <a:off x="5014911" y="3095434"/>
          <a:ext cx="2162178" cy="1920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9121"/>
                <a:gridCol w="340984"/>
                <a:gridCol w="340984"/>
                <a:gridCol w="340984"/>
                <a:gridCol w="340984"/>
                <a:gridCol w="399121"/>
              </a:tblGrid>
              <a:tr h="271145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</a:pPr>
                      <a:r>
                        <a:rPr lang="zh-CN" sz="1200" kern="0">
                          <a:effectLst/>
                        </a:rPr>
                        <a:t>起因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200" kern="0">
                          <a:effectLst/>
                        </a:rPr>
                        <a:t>经过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200" kern="0">
                          <a:effectLst/>
                        </a:rPr>
                        <a:t>结果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68605">
                <a:tc rowSpan="3">
                  <a:txBody>
                    <a:bodyPr/>
                    <a:lstStyle/>
                    <a:p>
                      <a:pPr marR="8255" algn="l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一变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一打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7495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二变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二打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cPr/>
                </a:tc>
              </a:tr>
              <a:tr h="274955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三变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三打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cPr/>
                </a:tc>
              </a:tr>
            </a:tbl>
          </a:graphicData>
        </a:graphic>
      </p:graphicFrame>
      <p:pic>
        <p:nvPicPr>
          <p:cNvPr id="4" name="内容占位符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1081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>
            <a:off x="549802" y="505276"/>
            <a:ext cx="4487860" cy="839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1745034" y="580441"/>
            <a:ext cx="3660187" cy="68961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700" dirty="0">
                <a:solidFill>
                  <a:schemeClr val="accent5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自主梳理</a:t>
            </a:r>
            <a:endParaRPr lang="zh-CN" altLang="en-US" sz="3700" dirty="0">
              <a:solidFill>
                <a:schemeClr val="accent5">
                  <a:lumMod val="50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1738859" y="1918741"/>
            <a:ext cx="9016584" cy="3267856"/>
          </a:xfrm>
          <a:prstGeom prst="roundRect">
            <a:avLst/>
          </a:prstGeom>
          <a:noFill/>
          <a:ln w="38100">
            <a:solidFill>
              <a:srgbClr val="00206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233643" y="2687675"/>
            <a:ext cx="8219498" cy="1482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65150" algn="l" fontAlgn="auto">
              <a:lnSpc>
                <a:spcPct val="150000"/>
              </a:lnSpc>
            </a:pPr>
            <a:r>
              <a:rPr lang="en-US" altLang="zh-CN" sz="3200" dirty="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  </a:t>
            </a:r>
            <a:r>
              <a:rPr lang="zh-CN" altLang="en-US" sz="3200" dirty="0">
                <a:solidFill>
                  <a:schemeClr val="accent5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楷体_GBK" panose="02000000000000000000" charset="-122"/>
              </a:rPr>
              <a:t>选择几个你最喜欢的故事情节运用不同方法进行梳理，再试着讲给身边的人听。</a:t>
            </a:r>
            <a:endParaRPr lang="zh-CN" altLang="en-US" sz="3200" dirty="0">
              <a:solidFill>
                <a:schemeClr val="accent5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方正楷体_GBK" panose="02000000000000000000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8" name="内容占位符 7"/>
          <p:cNvGraphicFramePr>
            <a:graphicFrameLocks noGrp="1"/>
          </p:cNvGraphicFramePr>
          <p:nvPr>
            <p:ph idx="1"/>
          </p:nvPr>
        </p:nvGraphicFramePr>
        <p:xfrm>
          <a:off x="5014911" y="3095434"/>
          <a:ext cx="2162178" cy="1920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9121"/>
                <a:gridCol w="340984"/>
                <a:gridCol w="340984"/>
                <a:gridCol w="340984"/>
                <a:gridCol w="340984"/>
                <a:gridCol w="399121"/>
              </a:tblGrid>
              <a:tr h="271145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</a:pPr>
                      <a:r>
                        <a:rPr lang="zh-CN" sz="1200" kern="0">
                          <a:effectLst/>
                        </a:rPr>
                        <a:t>起因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200" kern="0">
                          <a:effectLst/>
                        </a:rPr>
                        <a:t>经过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200" kern="0">
                          <a:effectLst/>
                        </a:rPr>
                        <a:t>结果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68605">
                <a:tc rowSpan="3">
                  <a:txBody>
                    <a:bodyPr/>
                    <a:lstStyle/>
                    <a:p>
                      <a:pPr marR="8255" algn="l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一变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一打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7495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二变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二打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cPr/>
                </a:tc>
              </a:tr>
              <a:tr h="274955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三变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三打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cPr/>
                </a:tc>
              </a:tr>
            </a:tbl>
          </a:graphicData>
        </a:graphic>
      </p:graphicFrame>
      <p:pic>
        <p:nvPicPr>
          <p:cNvPr id="4" name="内容占位符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1081" y="-83127"/>
            <a:ext cx="12192000" cy="68580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853689" y="2787231"/>
            <a:ext cx="6077243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>
                <a:solidFill>
                  <a:schemeClr val="accent5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探秘西游表达</a:t>
            </a:r>
            <a:endParaRPr lang="zh-CN" altLang="en-US" sz="4800" b="1">
              <a:solidFill>
                <a:schemeClr val="accent5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244361" y="3732530"/>
            <a:ext cx="5295900" cy="0"/>
          </a:xfrm>
          <a:prstGeom prst="line">
            <a:avLst/>
          </a:prstGeom>
          <a:ln>
            <a:solidFill>
              <a:schemeClr val="tx1">
                <a:alpha val="3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2554778" y="1357745"/>
            <a:ext cx="5281353" cy="0"/>
          </a:xfrm>
          <a:prstGeom prst="line">
            <a:avLst/>
          </a:prstGeom>
          <a:ln w="571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719292" y="5505797"/>
            <a:ext cx="5281353" cy="0"/>
          </a:xfrm>
          <a:prstGeom prst="line">
            <a:avLst/>
          </a:prstGeom>
          <a:ln w="571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565862" y="1341119"/>
            <a:ext cx="38793" cy="1754315"/>
          </a:xfrm>
          <a:prstGeom prst="line">
            <a:avLst/>
          </a:prstGeom>
          <a:ln w="571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9989387" y="3740744"/>
            <a:ext cx="0" cy="1797152"/>
          </a:xfrm>
          <a:prstGeom prst="line">
            <a:avLst/>
          </a:prstGeom>
          <a:ln w="571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1081" y="-83127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>
            <a:off x="549802" y="505276"/>
            <a:ext cx="4487860" cy="839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1528905" y="580441"/>
            <a:ext cx="3660187" cy="68961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700">
                <a:solidFill>
                  <a:schemeClr val="accent5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片段赏读</a:t>
            </a:r>
            <a:endParaRPr lang="zh-CN" altLang="en-US" sz="3700">
              <a:solidFill>
                <a:schemeClr val="accent5">
                  <a:lumMod val="50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7" name="图片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399011" y="865105"/>
            <a:ext cx="13538660" cy="5993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9"/>
          <p:cNvSpPr txBox="1"/>
          <p:nvPr/>
        </p:nvSpPr>
        <p:spPr>
          <a:xfrm>
            <a:off x="487682" y="1683912"/>
            <a:ext cx="11288683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       </a:t>
            </a:r>
            <a:r>
              <a:rPr lang="zh-CN" altLang="en-US" b="1" dirty="0">
                <a:solidFill>
                  <a:schemeClr val="accent5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君与大圣斗经三百余合，不知胜负。那真君抖擞神威，摇身一变，变得身高万丈，两只手，举着三尖两刃神锋，好似华山顶上之峰，青脸獠牙，朱红头发，恶狠狠，望大圣着头就砍。这大圣也使神通，变得与二郎身躯一样，嘴脸一般，举一条如意金箍棒，却就似昆仑顶上擎天之柱，抵住二郎神。</a:t>
            </a:r>
            <a:endParaRPr lang="zh-CN" altLang="en-US" b="1" dirty="0">
              <a:solidFill>
                <a:schemeClr val="accent5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b="1" dirty="0">
                <a:solidFill>
                  <a:schemeClr val="accent5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正斗时，大圣忽见本营中妖猴惊散，自觉心慌，收了法象，掣棒抽身就走。真君见他败走，大步赶上道:“哪里走?趁早归降，饶你性命!”大圣不恋战，只情跑起。将近洞口，正撞着康、张、姚、李四太尉，郭申、直健二将军，一齐帅众挡住道:“泼猴!哪里走!”大圣慌了手脚，就把金箍棒捏做绣花针，藏在耳内，摇身一变，变作个麻雀儿，飞在树梢头钉住。那六兄弟慌慌张张，前后寻觅不见，一齐吆喝道:“走了这猴精也!走了这猴精也!”</a:t>
            </a:r>
            <a:endParaRPr lang="zh-CN" altLang="en-US" b="1" dirty="0">
              <a:solidFill>
                <a:schemeClr val="accent5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b="1" dirty="0">
                <a:solidFill>
                  <a:schemeClr val="accent5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正嚷处，真君到了，问:“兄弟们，赶到哪厢不见了?”众神道:“才在这里围住，就不见了。”二郎圆睁凤目观看，见大圣变了麻雀儿，钉在树上，就收了法象，撇了神锋，卸下弹弓，摇身一变，变做个饿鹰儿，抖开翅，飞将去扑打。大圣见了，嗖的一翅飞起去，变作一只大鹚老，冲天而去。二郎见了，急抖翎毛，摇身一变，变作一只大海鹤，钻上云宵来。大圣又将身按下，入涧中，变作—条鱼儿，淬入水内。二郎赶至涧边，不见踪迹。心中暗想道:“这猢狲必然下水去也，定变做鱼虾之类。等我再变变拿他。”果一变变作个鱼鹰儿，飘荡在下溜头波面上，等待片时。那大圣变鱼儿，顺水正游，忽见一只飞禽，似青鹞，毛片不青;似鹭鸶，顶上无缨);似老鹳，腿又不红:“想是二郎变化了等我哩!……”急转头，打个花就走，二郎看见道:“打花的鱼儿，似鲤尾巴不红;似鳜鱼，花鳞不见;似黑鱼，头上无星;似鲂鱼，鳃上无针。他怎么见了我就回去了?必然是那猴变的。”赶上来，刷的啄一嘴。那大圣就撺出水中，一变，变作一条水蛇，游近岸，钻入草中。</a:t>
            </a:r>
            <a:endParaRPr lang="zh-CN" altLang="en-US" b="1" dirty="0">
              <a:solidFill>
                <a:schemeClr val="accent5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椭圆形标注 7"/>
          <p:cNvSpPr/>
          <p:nvPr/>
        </p:nvSpPr>
        <p:spPr>
          <a:xfrm>
            <a:off x="9295130" y="0"/>
            <a:ext cx="2722880" cy="1310640"/>
          </a:xfrm>
          <a:prstGeom prst="wedgeEllipseCallout">
            <a:avLst>
              <a:gd name="adj1" fmla="val -60244"/>
              <a:gd name="adj2" fmla="val 77331"/>
            </a:avLst>
          </a:prstGeom>
          <a:noFill/>
          <a:ln w="28575" cmpd="sng">
            <a:solidFill>
              <a:schemeClr val="accent1">
                <a:shade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主要讲了什么内容？</a:t>
            </a:r>
            <a:endParaRPr lang="zh-CN" altLang="en-US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1081" y="-83127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>
            <a:off x="549802" y="505276"/>
            <a:ext cx="4487860" cy="839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1567698" y="580441"/>
            <a:ext cx="3660187" cy="69249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700">
                <a:solidFill>
                  <a:schemeClr val="accent5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感受人物</a:t>
            </a:r>
            <a:endParaRPr lang="zh-CN" altLang="en-US" sz="3700">
              <a:solidFill>
                <a:schemeClr val="accent5">
                  <a:lumMod val="50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9" name="图片 8" descr="二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8991" y="2023216"/>
            <a:ext cx="3674110" cy="2677795"/>
          </a:xfrm>
          <a:prstGeom prst="rect">
            <a:avLst/>
          </a:prstGeom>
        </p:spPr>
      </p:pic>
      <p:pic>
        <p:nvPicPr>
          <p:cNvPr id="10" name="图片 9" descr="孙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60702" y="2157413"/>
            <a:ext cx="2435225" cy="2633980"/>
          </a:xfrm>
          <a:prstGeom prst="rect">
            <a:avLst/>
          </a:prstGeom>
        </p:spPr>
      </p:pic>
      <p:sp>
        <p:nvSpPr>
          <p:cNvPr id="12" name="圆角矩形 6"/>
          <p:cNvSpPr/>
          <p:nvPr/>
        </p:nvSpPr>
        <p:spPr>
          <a:xfrm>
            <a:off x="386080" y="4723130"/>
            <a:ext cx="4827905" cy="159766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7"/>
          <p:cNvSpPr/>
          <p:nvPr/>
        </p:nvSpPr>
        <p:spPr>
          <a:xfrm>
            <a:off x="6856095" y="4723130"/>
            <a:ext cx="5044440" cy="159702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17805" y="2235200"/>
            <a:ext cx="62230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chemeClr val="accent5">
                    <a:lumMod val="50000"/>
                  </a:schemeClr>
                </a:solidFill>
                <a:latin typeface="方正清楷 简" panose="02000500000000000000" charset="-122"/>
                <a:ea typeface="方正清楷 简" panose="02000500000000000000" charset="-122"/>
              </a:rPr>
              <a:t>二郎神</a:t>
            </a:r>
            <a:endParaRPr lang="zh-CN" altLang="en-US" sz="4000" b="1">
              <a:solidFill>
                <a:schemeClr val="accent5">
                  <a:lumMod val="50000"/>
                </a:schemeClr>
              </a:solidFill>
              <a:latin typeface="方正清楷 简" panose="02000500000000000000" charset="-122"/>
              <a:ea typeface="方正清楷 简" panose="0200050000000000000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963910" y="2318385"/>
            <a:ext cx="85788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chemeClr val="accent5">
                    <a:lumMod val="50000"/>
                  </a:schemeClr>
                </a:solidFill>
                <a:latin typeface="方正清楷 简" panose="02000500000000000000" charset="-122"/>
                <a:ea typeface="方正清楷 简" panose="02000500000000000000" charset="-122"/>
              </a:rPr>
              <a:t>孙悟空</a:t>
            </a:r>
            <a:endParaRPr lang="zh-CN" altLang="en-US" sz="4000" b="1">
              <a:solidFill>
                <a:schemeClr val="accent5">
                  <a:lumMod val="50000"/>
                </a:schemeClr>
              </a:solidFill>
              <a:latin typeface="方正清楷 简" panose="02000500000000000000" charset="-122"/>
              <a:ea typeface="方正清楷 简" panose="0200050000000000000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538382" y="1254284"/>
            <a:ext cx="9721026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>
                <a:effectLst/>
                <a:latin typeface="方正楷体_GBK" panose="02000000000000000000" charset="-122"/>
                <a:ea typeface="方正楷体_GBK" panose="02000000000000000000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>
                <a:effectLst/>
                <a:latin typeface="方正楷体_GBK" panose="02000000000000000000" charset="-122"/>
                <a:ea typeface="方正楷体_GBK" panose="02000000000000000000" charset="-122"/>
                <a:cs typeface="Times New Roman" panose="02020603050405020304" pitchFamily="18" charset="0"/>
              </a:rPr>
              <a:t>  </a:t>
            </a:r>
            <a:r>
              <a:rPr lang="zh-CN" sz="2400">
                <a:solidFill>
                  <a:schemeClr val="accent5">
                    <a:lumMod val="5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故事中的孙悟空、二郎神分别给你留下了怎样的印象？</a:t>
            </a:r>
            <a:endParaRPr lang="zh-CN" sz="2400">
              <a:solidFill>
                <a:schemeClr val="accent5">
                  <a:lumMod val="50000"/>
                </a:scheme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1081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>
            <a:off x="549802" y="505276"/>
            <a:ext cx="4487860" cy="839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1689616" y="580441"/>
            <a:ext cx="3660187" cy="68961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700">
                <a:solidFill>
                  <a:schemeClr val="accent5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探秘表达</a:t>
            </a:r>
            <a:endParaRPr lang="zh-CN" altLang="en-US" sz="3700">
              <a:solidFill>
                <a:schemeClr val="accent5">
                  <a:lumMod val="50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778000" y="2863215"/>
          <a:ext cx="8717915" cy="2895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4165"/>
                <a:gridCol w="2928620"/>
                <a:gridCol w="2945130"/>
              </a:tblGrid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方正楷体_GBK" panose="02000000000000000000" charset="-122"/>
                          <a:ea typeface="方正楷体_GBK" panose="02000000000000000000" charset="-122"/>
                        </a:rPr>
                        <a:t>细节描写</a:t>
                      </a:r>
                      <a:endParaRPr lang="zh-CN" altLang="en-US" sz="3200"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方正楷体_GBK" panose="02000000000000000000" charset="-122"/>
                          <a:ea typeface="方正楷体_GBK" panose="02000000000000000000" charset="-122"/>
                        </a:rPr>
                        <a:t>孙悟空</a:t>
                      </a:r>
                      <a:endParaRPr lang="zh-CN" altLang="en-US" sz="3200"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方正楷体_GBK" panose="02000000000000000000" charset="-122"/>
                          <a:ea typeface="方正楷体_GBK" panose="02000000000000000000" charset="-122"/>
                        </a:rPr>
                        <a:t>二郎神</a:t>
                      </a:r>
                      <a:endParaRPr lang="zh-CN" altLang="en-US" sz="3200"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/>
                </a:tc>
              </a:tr>
              <a:tr h="5791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方正楷体_GBK" panose="02000000000000000000" charset="-122"/>
                          <a:ea typeface="方正楷体_GBK" panose="02000000000000000000" charset="-122"/>
                        </a:rPr>
                        <a:t>语言</a:t>
                      </a:r>
                      <a:endParaRPr lang="zh-CN" altLang="en-US" sz="2800"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方正楷体_GBK" panose="02000000000000000000" charset="-122"/>
                          <a:ea typeface="方正楷体_GBK" panose="02000000000000000000" charset="-122"/>
                        </a:rPr>
                        <a:t>动作</a:t>
                      </a:r>
                      <a:endParaRPr lang="zh-CN" altLang="en-US" sz="2800"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方正楷体_GBK" panose="02000000000000000000" charset="-122"/>
                          <a:ea typeface="方正楷体_GBK" panose="02000000000000000000" charset="-122"/>
                        </a:rPr>
                        <a:t>神态</a:t>
                      </a:r>
                      <a:endParaRPr lang="zh-CN" altLang="en-US" sz="2800"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方正楷体_GBK" panose="02000000000000000000" charset="-122"/>
                          <a:ea typeface="方正楷体_GBK" panose="02000000000000000000" charset="-122"/>
                        </a:rPr>
                        <a:t>心理</a:t>
                      </a:r>
                      <a:endParaRPr lang="zh-CN" altLang="en-US" sz="2800"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1968731" y="1828007"/>
            <a:ext cx="39185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accent5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①细节描写。</a:t>
            </a:r>
            <a:endParaRPr lang="zh-CN" altLang="en-US" sz="3600" b="1">
              <a:solidFill>
                <a:schemeClr val="accent5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1081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>
            <a:off x="549802" y="505276"/>
            <a:ext cx="4487860" cy="839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1689616" y="580441"/>
            <a:ext cx="3660187" cy="68961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700">
                <a:solidFill>
                  <a:schemeClr val="accent5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探秘表达</a:t>
            </a:r>
            <a:endParaRPr lang="zh-CN" altLang="en-US" sz="3700">
              <a:solidFill>
                <a:schemeClr val="accent5">
                  <a:lumMod val="50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28437" y="1819232"/>
            <a:ext cx="39185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②</a:t>
            </a:r>
            <a:r>
              <a:rPr lang="zh-CN" altLang="en-US" sz="3600" b="1">
                <a:solidFill>
                  <a:schemeClr val="accent5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修辞手法。</a:t>
            </a:r>
            <a:endParaRPr lang="zh-CN" altLang="en-US" sz="3600" b="1">
              <a:solidFill>
                <a:schemeClr val="accent5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790524" y="2866347"/>
          <a:ext cx="8717915" cy="2895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4165"/>
                <a:gridCol w="2844165"/>
                <a:gridCol w="3029585"/>
              </a:tblGrid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方正楷体_GBK" panose="02000000000000000000" charset="-122"/>
                          <a:ea typeface="方正楷体_GBK" panose="02000000000000000000" charset="-122"/>
                        </a:rPr>
                        <a:t>修辞手法</a:t>
                      </a:r>
                      <a:endParaRPr lang="zh-CN" altLang="en-US" sz="3200"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方正楷体_GBK" panose="02000000000000000000" charset="-122"/>
                          <a:ea typeface="方正楷体_GBK" panose="02000000000000000000" charset="-122"/>
                        </a:rPr>
                        <a:t>孙悟空</a:t>
                      </a:r>
                      <a:endParaRPr lang="zh-CN" altLang="en-US" sz="3200"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方正楷体_GBK" panose="02000000000000000000" charset="-122"/>
                          <a:ea typeface="方正楷体_GBK" panose="02000000000000000000" charset="-122"/>
                        </a:rPr>
                        <a:t>二郎神</a:t>
                      </a:r>
                      <a:endParaRPr lang="zh-CN" altLang="en-US" sz="3200"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方正楷体_GBK" panose="02000000000000000000" charset="-122"/>
                          <a:ea typeface="方正楷体_GBK" panose="02000000000000000000" charset="-122"/>
                        </a:rPr>
                        <a:t>对仗</a:t>
                      </a:r>
                      <a:endParaRPr lang="zh-CN" altLang="en-US" sz="2800"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方正楷体_GBK" panose="02000000000000000000" charset="-122"/>
                          <a:ea typeface="方正楷体_GBK" panose="02000000000000000000" charset="-122"/>
                        </a:rPr>
                        <a:t>排比</a:t>
                      </a:r>
                      <a:endParaRPr lang="zh-CN" altLang="en-US" sz="2800"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方正楷体_GBK" panose="02000000000000000000" charset="-122"/>
                          <a:ea typeface="方正楷体_GBK" panose="02000000000000000000" charset="-122"/>
                        </a:rPr>
                        <a:t>正面描写</a:t>
                      </a:r>
                      <a:endParaRPr lang="zh-CN" altLang="en-US" sz="2800"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方正楷体_GBK" panose="02000000000000000000" charset="-122"/>
                          <a:ea typeface="方正楷体_GBK" panose="02000000000000000000" charset="-122"/>
                        </a:rPr>
                        <a:t>侧面描写</a:t>
                      </a:r>
                      <a:endParaRPr lang="zh-CN" altLang="en-US" sz="2800"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>
                        <a:latin typeface="方正楷体_GBK" panose="02000000000000000000" charset="-122"/>
                        <a:ea typeface="方正楷体_GBK" panose="02000000000000000000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1081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>
            <a:off x="549802" y="505276"/>
            <a:ext cx="4487860" cy="839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9"/>
          <p:cNvSpPr txBox="1"/>
          <p:nvPr/>
        </p:nvSpPr>
        <p:spPr>
          <a:xfrm>
            <a:off x="1689616" y="580441"/>
            <a:ext cx="3660187" cy="68961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700">
                <a:solidFill>
                  <a:schemeClr val="accent5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个性品读</a:t>
            </a:r>
            <a:endParaRPr lang="zh-CN" altLang="en-US" sz="3700">
              <a:solidFill>
                <a:schemeClr val="accent5">
                  <a:lumMod val="50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11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5123" y="1927666"/>
            <a:ext cx="7483945" cy="4451667"/>
          </a:xfrm>
          <a:prstGeom prst="rect">
            <a:avLst/>
          </a:prstGeom>
        </p:spPr>
      </p:pic>
      <p:sp>
        <p:nvSpPr>
          <p:cNvPr id="12" name="云形标注 2"/>
          <p:cNvSpPr/>
          <p:nvPr/>
        </p:nvSpPr>
        <p:spPr>
          <a:xfrm rot="21240000">
            <a:off x="590456" y="2008750"/>
            <a:ext cx="3134030" cy="2022859"/>
          </a:xfrm>
          <a:prstGeom prst="cloudCallout">
            <a:avLst>
              <a:gd name="adj1" fmla="val 67231"/>
              <a:gd name="adj2" fmla="val -1559"/>
            </a:avLst>
          </a:prstGeom>
          <a:ln w="19050">
            <a:prstDash val="lg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 sz="2000" b="1" dirty="0">
                <a:solidFill>
                  <a:schemeClr val="accent5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轻轻提醒你：        精彩的片段旁要养成作批注的好习惯哦！</a:t>
            </a:r>
            <a:endParaRPr lang="zh-CN" altLang="en-US" sz="2000" b="1" dirty="0">
              <a:solidFill>
                <a:schemeClr val="accent5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1696700" y="118999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8" name="内容占位符 7"/>
          <p:cNvGraphicFramePr>
            <a:graphicFrameLocks noGrp="1"/>
          </p:cNvGraphicFramePr>
          <p:nvPr>
            <p:ph idx="1"/>
          </p:nvPr>
        </p:nvGraphicFramePr>
        <p:xfrm>
          <a:off x="5014911" y="3095434"/>
          <a:ext cx="2162178" cy="1920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9121"/>
                <a:gridCol w="340984"/>
                <a:gridCol w="340984"/>
                <a:gridCol w="340984"/>
                <a:gridCol w="340984"/>
                <a:gridCol w="399121"/>
              </a:tblGrid>
              <a:tr h="271145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</a:pPr>
                      <a:r>
                        <a:rPr lang="zh-CN" sz="1200" kern="0">
                          <a:effectLst/>
                        </a:rPr>
                        <a:t>起因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200" kern="0">
                          <a:effectLst/>
                        </a:rPr>
                        <a:t>经过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200" kern="0">
                          <a:effectLst/>
                        </a:rPr>
                        <a:t>结果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68605">
                <a:tc rowSpan="3">
                  <a:txBody>
                    <a:bodyPr/>
                    <a:lstStyle/>
                    <a:p>
                      <a:pPr marR="8255" algn="l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一变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一打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7495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二变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二打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cPr/>
                </a:tc>
              </a:tr>
              <a:tr h="274955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三变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三打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cPr/>
                </a:tc>
              </a:tr>
            </a:tbl>
          </a:graphicData>
        </a:graphic>
      </p:graphicFrame>
      <p:pic>
        <p:nvPicPr>
          <p:cNvPr id="4" name="内容占位符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853689" y="2787231"/>
            <a:ext cx="6077243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accent5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绘制西游路线</a:t>
            </a:r>
            <a:endParaRPr lang="zh-CN" altLang="en-US" sz="4800" b="1" dirty="0">
              <a:solidFill>
                <a:schemeClr val="accent5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244361" y="3732530"/>
            <a:ext cx="5295900" cy="0"/>
          </a:xfrm>
          <a:prstGeom prst="line">
            <a:avLst/>
          </a:prstGeom>
          <a:ln>
            <a:solidFill>
              <a:schemeClr val="tx1">
                <a:alpha val="3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2554778" y="1357745"/>
            <a:ext cx="5281353" cy="0"/>
          </a:xfrm>
          <a:prstGeom prst="line">
            <a:avLst/>
          </a:prstGeom>
          <a:ln w="571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719292" y="5505797"/>
            <a:ext cx="5281353" cy="0"/>
          </a:xfrm>
          <a:prstGeom prst="line">
            <a:avLst/>
          </a:prstGeom>
          <a:ln w="571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565862" y="1341119"/>
            <a:ext cx="38793" cy="1754315"/>
          </a:xfrm>
          <a:prstGeom prst="line">
            <a:avLst/>
          </a:prstGeom>
          <a:ln w="571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9989387" y="3740744"/>
            <a:ext cx="0" cy="1797152"/>
          </a:xfrm>
          <a:prstGeom prst="line">
            <a:avLst/>
          </a:prstGeom>
          <a:ln w="571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1081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>
            <a:off x="549802" y="505276"/>
            <a:ext cx="4487860" cy="839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1656368" y="580441"/>
            <a:ext cx="3660187" cy="68961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700" dirty="0">
                <a:solidFill>
                  <a:schemeClr val="accent5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交流创意</a:t>
            </a:r>
            <a:endParaRPr lang="zh-CN" altLang="en-US" sz="3700" dirty="0">
              <a:solidFill>
                <a:schemeClr val="accent5">
                  <a:lumMod val="50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1738859" y="1918741"/>
            <a:ext cx="9016584" cy="3267856"/>
          </a:xfrm>
          <a:prstGeom prst="roundRect">
            <a:avLst/>
          </a:prstGeom>
          <a:noFill/>
          <a:ln w="38100">
            <a:solidFill>
              <a:srgbClr val="00206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100349" y="2116224"/>
            <a:ext cx="8759652" cy="2786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小组讨论：</a:t>
            </a:r>
            <a:endParaRPr lang="zh-CN" altLang="en-US" sz="3200" b="1" dirty="0">
              <a:solidFill>
                <a:schemeClr val="accent5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 dirty="0">
                <a:solidFill>
                  <a:schemeClr val="accent5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dirty="0">
                <a:solidFill>
                  <a:schemeClr val="accent5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dirty="0">
                <a:solidFill>
                  <a:schemeClr val="accent5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西游记</a:t>
            </a:r>
            <a:r>
              <a:rPr lang="en-US" altLang="zh-CN" sz="3200" dirty="0">
                <a:solidFill>
                  <a:schemeClr val="accent5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dirty="0">
                <a:solidFill>
                  <a:schemeClr val="accent5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情节曲折，出场人物众多。漫漫取经路上，发生了一个个扣人心弦的故事。为了更好地把握情节、理清脉络，你有什么好方法吗？</a:t>
            </a:r>
            <a:endParaRPr lang="zh-CN" altLang="en-US" sz="2800" dirty="0">
              <a:solidFill>
                <a:schemeClr val="accent5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8" name="内容占位符 7"/>
          <p:cNvGraphicFramePr>
            <a:graphicFrameLocks noGrp="1"/>
          </p:cNvGraphicFramePr>
          <p:nvPr>
            <p:ph idx="1"/>
          </p:nvPr>
        </p:nvGraphicFramePr>
        <p:xfrm>
          <a:off x="5014911" y="3095434"/>
          <a:ext cx="2162178" cy="1920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9121"/>
                <a:gridCol w="340984"/>
                <a:gridCol w="340984"/>
                <a:gridCol w="340984"/>
                <a:gridCol w="340984"/>
                <a:gridCol w="399121"/>
              </a:tblGrid>
              <a:tr h="271145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</a:pPr>
                      <a:r>
                        <a:rPr lang="zh-CN" sz="1200" kern="0">
                          <a:effectLst/>
                        </a:rPr>
                        <a:t>起因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200" kern="0">
                          <a:effectLst/>
                        </a:rPr>
                        <a:t>经过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200" kern="0">
                          <a:effectLst/>
                        </a:rPr>
                        <a:t>结果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68605">
                <a:tc rowSpan="3">
                  <a:txBody>
                    <a:bodyPr/>
                    <a:lstStyle/>
                    <a:p>
                      <a:pPr marR="8255" algn="l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一变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一打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7495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二变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二打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cPr/>
                </a:tc>
              </a:tr>
              <a:tr h="274955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三变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三打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cPr/>
                </a:tc>
              </a:tr>
            </a:tbl>
          </a:graphicData>
        </a:graphic>
      </p:graphicFrame>
      <p:pic>
        <p:nvPicPr>
          <p:cNvPr id="4" name="内容占位符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1081" y="-83127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>
            <a:off x="549802" y="505276"/>
            <a:ext cx="4487860" cy="839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1628660" y="580441"/>
            <a:ext cx="3660187" cy="68961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700" dirty="0">
                <a:solidFill>
                  <a:schemeClr val="accent5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绘制路线</a:t>
            </a:r>
            <a:endParaRPr lang="zh-CN" altLang="en-US" sz="3700" dirty="0">
              <a:solidFill>
                <a:schemeClr val="accent5">
                  <a:lumMod val="50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6" name="圆角矩形 28"/>
          <p:cNvSpPr/>
          <p:nvPr/>
        </p:nvSpPr>
        <p:spPr>
          <a:xfrm>
            <a:off x="549802" y="3095434"/>
            <a:ext cx="2343081" cy="962334"/>
          </a:xfrm>
          <a:prstGeom prst="roundRect">
            <a:avLst/>
          </a:prstGeom>
          <a:solidFill>
            <a:srgbClr val="232323">
              <a:lumMod val="75000"/>
              <a:lumOff val="2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r>
              <a:rPr lang="zh-CN" altLang="en-US" sz="4000" b="1" kern="0">
                <a:solidFill>
                  <a:srgbClr val="FFFFFF"/>
                </a:solidFill>
                <a:latin typeface="方正楷体_GBK" panose="02000000000000000000" charset="-122"/>
                <a:ea typeface="方正楷体_GBK" panose="02000000000000000000" charset="-122"/>
              </a:rPr>
              <a:t>小妙招：</a:t>
            </a:r>
            <a:endParaRPr lang="zh-CN" altLang="en-US" sz="4000" b="1" kern="0">
              <a:solidFill>
                <a:srgbClr val="FFFFFF"/>
              </a:solidFill>
              <a:latin typeface="方正楷体_GBK" panose="02000000000000000000" charset="-122"/>
              <a:ea typeface="方正楷体_GBK" panose="02000000000000000000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747635" y="2221261"/>
            <a:ext cx="46075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地点、人物、事件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708842" y="4146261"/>
            <a:ext cx="46075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版面清晰、图文并茂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: 圆角 20"/>
          <p:cNvSpPr/>
          <p:nvPr/>
        </p:nvSpPr>
        <p:spPr>
          <a:xfrm>
            <a:off x="3435927" y="2056480"/>
            <a:ext cx="3741162" cy="913128"/>
          </a:xfrm>
          <a:prstGeom prst="roundRect">
            <a:avLst/>
          </a:prstGeom>
          <a:noFill/>
          <a:ln w="38100">
            <a:solidFill>
              <a:srgbClr val="00206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812771" y="2213501"/>
            <a:ext cx="3424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注意内容完整</a:t>
            </a:r>
            <a:endParaRPr lang="zh-CN" altLang="en-US" sz="3200" b="1" dirty="0">
              <a:solidFill>
                <a:schemeClr val="accent5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: 圆角 21"/>
          <p:cNvSpPr/>
          <p:nvPr/>
        </p:nvSpPr>
        <p:spPr>
          <a:xfrm>
            <a:off x="3435927" y="3981479"/>
            <a:ext cx="3741162" cy="913128"/>
          </a:xfrm>
          <a:prstGeom prst="roundRect">
            <a:avLst/>
          </a:prstGeom>
          <a:noFill/>
          <a:ln w="38100">
            <a:solidFill>
              <a:srgbClr val="00206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3859876" y="4144837"/>
            <a:ext cx="3424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注意形式多样</a:t>
            </a:r>
            <a:endParaRPr lang="zh-CN" altLang="en-US" sz="3200" b="1" dirty="0">
              <a:solidFill>
                <a:schemeClr val="accent5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8" name="内容占位符 7"/>
          <p:cNvGraphicFramePr>
            <a:graphicFrameLocks noGrp="1"/>
          </p:cNvGraphicFramePr>
          <p:nvPr>
            <p:ph idx="1"/>
          </p:nvPr>
        </p:nvGraphicFramePr>
        <p:xfrm>
          <a:off x="5014911" y="3095434"/>
          <a:ext cx="2162178" cy="1920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9121"/>
                <a:gridCol w="340984"/>
                <a:gridCol w="340984"/>
                <a:gridCol w="340984"/>
                <a:gridCol w="340984"/>
                <a:gridCol w="399121"/>
              </a:tblGrid>
              <a:tr h="271145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</a:pPr>
                      <a:r>
                        <a:rPr lang="zh-CN" sz="1200" kern="0">
                          <a:effectLst/>
                        </a:rPr>
                        <a:t>起因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200" kern="0">
                          <a:effectLst/>
                        </a:rPr>
                        <a:t>经过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200" kern="0">
                          <a:effectLst/>
                        </a:rPr>
                        <a:t>结果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68605">
                <a:tc rowSpan="3">
                  <a:txBody>
                    <a:bodyPr/>
                    <a:lstStyle/>
                    <a:p>
                      <a:pPr marR="8255" algn="l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一变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一打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7495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二变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二打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cPr/>
                </a:tc>
              </a:tr>
              <a:tr h="274955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三变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三打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cPr/>
                </a:tc>
              </a:tr>
            </a:tbl>
          </a:graphicData>
        </a:graphic>
      </p:graphicFrame>
      <p:pic>
        <p:nvPicPr>
          <p:cNvPr id="4" name="内容占位符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1081" y="0"/>
            <a:ext cx="12192000" cy="68580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853689" y="2787231"/>
            <a:ext cx="6077243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>
                <a:solidFill>
                  <a:schemeClr val="accent5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走进西游人物</a:t>
            </a:r>
            <a:endParaRPr lang="zh-CN" altLang="en-US" sz="4800" b="1">
              <a:solidFill>
                <a:schemeClr val="accent5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244361" y="3732530"/>
            <a:ext cx="5295900" cy="0"/>
          </a:xfrm>
          <a:prstGeom prst="line">
            <a:avLst/>
          </a:prstGeom>
          <a:ln>
            <a:solidFill>
              <a:schemeClr val="tx1">
                <a:alpha val="3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2554778" y="1357745"/>
            <a:ext cx="5281353" cy="0"/>
          </a:xfrm>
          <a:prstGeom prst="line">
            <a:avLst/>
          </a:prstGeom>
          <a:ln w="571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719292" y="5505797"/>
            <a:ext cx="5281353" cy="0"/>
          </a:xfrm>
          <a:prstGeom prst="line">
            <a:avLst/>
          </a:prstGeom>
          <a:ln w="571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565862" y="1341119"/>
            <a:ext cx="38793" cy="1754315"/>
          </a:xfrm>
          <a:prstGeom prst="line">
            <a:avLst/>
          </a:prstGeom>
          <a:ln w="571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9989387" y="3740744"/>
            <a:ext cx="0" cy="1797152"/>
          </a:xfrm>
          <a:prstGeom prst="line">
            <a:avLst/>
          </a:prstGeom>
          <a:ln w="571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8" name="内容占位符 7"/>
          <p:cNvGraphicFramePr>
            <a:graphicFrameLocks noGrp="1"/>
          </p:cNvGraphicFramePr>
          <p:nvPr>
            <p:ph idx="1"/>
          </p:nvPr>
        </p:nvGraphicFramePr>
        <p:xfrm>
          <a:off x="5014911" y="3095434"/>
          <a:ext cx="2162178" cy="1920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9121"/>
                <a:gridCol w="340984"/>
                <a:gridCol w="340984"/>
                <a:gridCol w="340984"/>
                <a:gridCol w="340984"/>
                <a:gridCol w="399121"/>
              </a:tblGrid>
              <a:tr h="271145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</a:pPr>
                      <a:r>
                        <a:rPr lang="zh-CN" sz="1200" kern="0">
                          <a:effectLst/>
                        </a:rPr>
                        <a:t>起因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200" kern="0">
                          <a:effectLst/>
                        </a:rPr>
                        <a:t>经过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200" kern="0">
                          <a:effectLst/>
                        </a:rPr>
                        <a:t>结果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68605">
                <a:tc rowSpan="3">
                  <a:txBody>
                    <a:bodyPr/>
                    <a:lstStyle/>
                    <a:p>
                      <a:pPr marR="8255" algn="l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一变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一打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7495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二变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二打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cPr/>
                </a:tc>
              </a:tr>
              <a:tr h="274955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三变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三打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cPr/>
                </a:tc>
              </a:tr>
            </a:tbl>
          </a:graphicData>
        </a:graphic>
      </p:graphicFrame>
      <p:pic>
        <p:nvPicPr>
          <p:cNvPr id="4" name="内容占位符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7706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>
            <a:off x="549802" y="505276"/>
            <a:ext cx="4487860" cy="839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1628660" y="580441"/>
            <a:ext cx="3660187" cy="68961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700">
                <a:solidFill>
                  <a:schemeClr val="accent5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关注人物</a:t>
            </a:r>
            <a:endParaRPr lang="zh-CN" altLang="en-US" sz="3700">
              <a:solidFill>
                <a:schemeClr val="accent5">
                  <a:lumMod val="50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27969" y="89535"/>
            <a:ext cx="2195830" cy="2472690"/>
          </a:xfrm>
          <a:prstGeom prst="rect">
            <a:avLst/>
          </a:prstGeom>
        </p:spPr>
      </p:pic>
      <p:sp>
        <p:nvSpPr>
          <p:cNvPr id="9" name="圆角矩形 4"/>
          <p:cNvSpPr/>
          <p:nvPr/>
        </p:nvSpPr>
        <p:spPr>
          <a:xfrm>
            <a:off x="1187969" y="2214014"/>
            <a:ext cx="2070735" cy="469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名号、来历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0409" y="2902354"/>
            <a:ext cx="3665220" cy="264033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原名猪刚鬣，法号悟能（观音取），诨名八戒（唐僧取）。前世为天蓬元帅，被贬下凡尘，错投猪胎，后受观音点化，保护唐僧西天取经。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928799" y="376207"/>
            <a:ext cx="86931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accent5">
                    <a:lumMod val="50000"/>
                  </a:schemeClr>
                </a:solidFill>
                <a:latin typeface="方正清楷 简" panose="02000500000000000000" charset="-122"/>
                <a:ea typeface="方正清楷 简" panose="02000500000000000000" charset="-122"/>
              </a:rPr>
              <a:t>猪</a:t>
            </a:r>
            <a:endParaRPr lang="zh-CN" altLang="en-US" sz="3600" b="1">
              <a:solidFill>
                <a:schemeClr val="accent5">
                  <a:lumMod val="50000"/>
                </a:schemeClr>
              </a:solidFill>
              <a:latin typeface="方正清楷 简" panose="02000500000000000000" charset="-122"/>
              <a:ea typeface="方正清楷 简" panose="02000500000000000000" charset="-122"/>
            </a:endParaRPr>
          </a:p>
          <a:p>
            <a:r>
              <a:rPr lang="zh-CN" altLang="en-US" sz="3600" b="1">
                <a:solidFill>
                  <a:schemeClr val="accent5">
                    <a:lumMod val="50000"/>
                  </a:schemeClr>
                </a:solidFill>
                <a:latin typeface="方正清楷 简" panose="02000500000000000000" charset="-122"/>
                <a:ea typeface="方正清楷 简" panose="02000500000000000000" charset="-122"/>
              </a:rPr>
              <a:t>八</a:t>
            </a:r>
            <a:endParaRPr lang="zh-CN" altLang="en-US" sz="3600" b="1">
              <a:solidFill>
                <a:schemeClr val="accent5">
                  <a:lumMod val="50000"/>
                </a:schemeClr>
              </a:solidFill>
              <a:latin typeface="方正清楷 简" panose="02000500000000000000" charset="-122"/>
              <a:ea typeface="方正清楷 简" panose="02000500000000000000" charset="-122"/>
            </a:endParaRPr>
          </a:p>
          <a:p>
            <a:r>
              <a:rPr lang="zh-CN" altLang="en-US" sz="3600" b="1">
                <a:solidFill>
                  <a:schemeClr val="accent5">
                    <a:lumMod val="50000"/>
                  </a:schemeClr>
                </a:solidFill>
                <a:latin typeface="方正清楷 简" panose="02000500000000000000" charset="-122"/>
                <a:ea typeface="方正清楷 简" panose="02000500000000000000" charset="-122"/>
              </a:rPr>
              <a:t>戒</a:t>
            </a:r>
            <a:endParaRPr lang="zh-CN" altLang="en-US" sz="3600" b="1">
              <a:solidFill>
                <a:schemeClr val="accent5">
                  <a:lumMod val="50000"/>
                </a:schemeClr>
              </a:solidFill>
              <a:latin typeface="方正清楷 简" panose="02000500000000000000" charset="-122"/>
              <a:ea typeface="方正清楷 简" panose="02000500000000000000" charset="-122"/>
            </a:endParaRPr>
          </a:p>
        </p:txBody>
      </p:sp>
      <p:sp>
        <p:nvSpPr>
          <p:cNvPr id="12" name="圆角矩形 5"/>
          <p:cNvSpPr/>
          <p:nvPr/>
        </p:nvSpPr>
        <p:spPr>
          <a:xfrm>
            <a:off x="5727875" y="356870"/>
            <a:ext cx="2070735" cy="469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相貌、装扮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44734" y="1068817"/>
            <a:ext cx="3267845" cy="183388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黑脸短毛，长喙大耳，穿一身青不青，蓝不蓝的梭布直裰，系一条花布手巾。</a:t>
            </a:r>
            <a:endParaRPr lang="zh-CN" altLang="en-US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 7"/>
          <p:cNvSpPr/>
          <p:nvPr/>
        </p:nvSpPr>
        <p:spPr>
          <a:xfrm>
            <a:off x="4930775" y="3476392"/>
            <a:ext cx="2070735" cy="469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兵器、宝物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310380" y="4117340"/>
            <a:ext cx="3648075" cy="252984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武器为上宝沁金钯（俗称九齿钉耙），重五千零四十八斤，是太上老君用神冰铁锤炼，借五方五帝、六丁六甲之力锻造而成。</a:t>
            </a:r>
            <a:endParaRPr lang="zh-CN" altLang="en-US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 11"/>
          <p:cNvSpPr/>
          <p:nvPr/>
        </p:nvSpPr>
        <p:spPr>
          <a:xfrm>
            <a:off x="9212926" y="2893465"/>
            <a:ext cx="2070735" cy="469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本领、事迹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227695" y="3606917"/>
            <a:ext cx="3698240" cy="268224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一身蛮力，精通水性，会腾云驾雾和天罡三十六变身术。曾协助孙悟空大战流沙河、大败牛魔王、力战白象精……</a:t>
            </a:r>
            <a:endParaRPr lang="zh-CN" altLang="en-US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5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8" name="内容占位符 7"/>
          <p:cNvGraphicFramePr>
            <a:graphicFrameLocks noGrp="1"/>
          </p:cNvGraphicFramePr>
          <p:nvPr>
            <p:ph idx="1"/>
          </p:nvPr>
        </p:nvGraphicFramePr>
        <p:xfrm>
          <a:off x="5014911" y="3095434"/>
          <a:ext cx="2162178" cy="1920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9121"/>
                <a:gridCol w="340984"/>
                <a:gridCol w="340984"/>
                <a:gridCol w="340984"/>
                <a:gridCol w="340984"/>
                <a:gridCol w="399121"/>
              </a:tblGrid>
              <a:tr h="271145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</a:pPr>
                      <a:r>
                        <a:rPr lang="zh-CN" sz="1200" kern="0">
                          <a:effectLst/>
                        </a:rPr>
                        <a:t>起因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200" kern="0">
                          <a:effectLst/>
                        </a:rPr>
                        <a:t>经过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200" kern="0">
                          <a:effectLst/>
                        </a:rPr>
                        <a:t>结果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68605">
                <a:tc rowSpan="3">
                  <a:txBody>
                    <a:bodyPr/>
                    <a:lstStyle/>
                    <a:p>
                      <a:pPr marR="8255" algn="l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一变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一打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7495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二变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二打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cPr/>
                </a:tc>
              </a:tr>
              <a:tr h="274955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三变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三打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cPr/>
                </a:tc>
              </a:tr>
            </a:tbl>
          </a:graphicData>
        </a:graphic>
      </p:graphicFrame>
      <p:pic>
        <p:nvPicPr>
          <p:cNvPr id="4" name="内容占位符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1081" y="-83127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>
            <a:off x="549802" y="505276"/>
            <a:ext cx="4487860" cy="839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1628660" y="580441"/>
            <a:ext cx="3660187" cy="68961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700">
                <a:solidFill>
                  <a:schemeClr val="accent5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制作卡片</a:t>
            </a:r>
            <a:endParaRPr lang="zh-CN" altLang="en-US" sz="3700">
              <a:solidFill>
                <a:schemeClr val="accent5">
                  <a:lumMod val="50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7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837" y="2382322"/>
            <a:ext cx="5885411" cy="4299695"/>
          </a:xfrm>
          <a:prstGeom prst="rect">
            <a:avLst/>
          </a:prstGeom>
        </p:spPr>
      </p:pic>
      <p:pic>
        <p:nvPicPr>
          <p:cNvPr id="9" name="图片 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373842" y="2279091"/>
            <a:ext cx="5632090" cy="4211156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699289" y="1560533"/>
            <a:ext cx="93491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chemeClr val="accent5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000">
                <a:solidFill>
                  <a:schemeClr val="accent5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给你最喜欢的那些西游人物制作卡片，如果该人物有神奇的法宝（兵器），也请附上介绍哦。</a:t>
            </a:r>
            <a:endParaRPr lang="zh-CN" altLang="en-US" sz="2000">
              <a:solidFill>
                <a:schemeClr val="accent5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8" name="内容占位符 7"/>
          <p:cNvGraphicFramePr>
            <a:graphicFrameLocks noGrp="1"/>
          </p:cNvGraphicFramePr>
          <p:nvPr>
            <p:ph idx="1"/>
          </p:nvPr>
        </p:nvGraphicFramePr>
        <p:xfrm>
          <a:off x="5014911" y="3095434"/>
          <a:ext cx="2162178" cy="1920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9121"/>
                <a:gridCol w="340984"/>
                <a:gridCol w="340984"/>
                <a:gridCol w="340984"/>
                <a:gridCol w="340984"/>
                <a:gridCol w="399121"/>
              </a:tblGrid>
              <a:tr h="271145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</a:pPr>
                      <a:r>
                        <a:rPr lang="zh-CN" sz="1200" kern="0">
                          <a:effectLst/>
                        </a:rPr>
                        <a:t>起因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200" kern="0">
                          <a:effectLst/>
                        </a:rPr>
                        <a:t>经过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200" kern="0">
                          <a:effectLst/>
                        </a:rPr>
                        <a:t>结果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68605">
                <a:tc rowSpan="3">
                  <a:txBody>
                    <a:bodyPr/>
                    <a:lstStyle/>
                    <a:p>
                      <a:pPr marR="8255" algn="l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一变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一打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7495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二变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二打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cPr/>
                </a:tc>
              </a:tr>
              <a:tr h="274955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三变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50000"/>
                        </a:lnSpc>
                      </a:pPr>
                      <a:r>
                        <a:rPr lang="zh-CN" sz="1000" kern="0">
                          <a:effectLst/>
                        </a:rPr>
                        <a:t>三打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 fontAlgn="base">
                        <a:lnSpc>
                          <a:spcPct val="150000"/>
                        </a:lnSpc>
                      </a:pPr>
                      <a:r>
                        <a:rPr lang="en-US" sz="1000" kern="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cPr/>
                </a:tc>
              </a:tr>
            </a:tbl>
          </a:graphicData>
        </a:graphic>
      </p:graphicFrame>
      <p:pic>
        <p:nvPicPr>
          <p:cNvPr id="4" name="内容占位符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1081" y="-83127"/>
            <a:ext cx="12192000" cy="68580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853689" y="2787231"/>
            <a:ext cx="6077243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>
                <a:solidFill>
                  <a:schemeClr val="accent5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梳理西游故事</a:t>
            </a:r>
            <a:endParaRPr lang="zh-CN" altLang="en-US" sz="4800" b="1">
              <a:solidFill>
                <a:schemeClr val="accent5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244361" y="3732530"/>
            <a:ext cx="5295900" cy="0"/>
          </a:xfrm>
          <a:prstGeom prst="line">
            <a:avLst/>
          </a:prstGeom>
          <a:ln>
            <a:solidFill>
              <a:schemeClr val="tx1">
                <a:alpha val="3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2554778" y="1357745"/>
            <a:ext cx="5281353" cy="0"/>
          </a:xfrm>
          <a:prstGeom prst="line">
            <a:avLst/>
          </a:prstGeom>
          <a:ln w="571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719292" y="5505797"/>
            <a:ext cx="5281353" cy="0"/>
          </a:xfrm>
          <a:prstGeom prst="line">
            <a:avLst/>
          </a:prstGeom>
          <a:ln w="571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565862" y="1341119"/>
            <a:ext cx="38793" cy="1754315"/>
          </a:xfrm>
          <a:prstGeom prst="line">
            <a:avLst/>
          </a:prstGeom>
          <a:ln w="571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9989387" y="3740744"/>
            <a:ext cx="0" cy="1797152"/>
          </a:xfrm>
          <a:prstGeom prst="line">
            <a:avLst/>
          </a:prstGeom>
          <a:ln w="571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1081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>
            <a:off x="549802" y="505276"/>
            <a:ext cx="4487860" cy="839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1661906" y="580441"/>
            <a:ext cx="3660187" cy="68961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700" dirty="0">
                <a:solidFill>
                  <a:schemeClr val="accent5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范例引路</a:t>
            </a:r>
            <a:endParaRPr lang="zh-CN" altLang="en-US" sz="3700" dirty="0">
              <a:solidFill>
                <a:schemeClr val="accent5">
                  <a:lumMod val="50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1738859" y="1918741"/>
            <a:ext cx="9016584" cy="3267856"/>
          </a:xfrm>
          <a:prstGeom prst="roundRect">
            <a:avLst/>
          </a:prstGeom>
          <a:noFill/>
          <a:ln w="38100">
            <a:solidFill>
              <a:srgbClr val="00206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200123" y="2342342"/>
            <a:ext cx="8094056" cy="2192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65150" algn="l" fontAlgn="auto">
              <a:lnSpc>
                <a:spcPct val="150000"/>
              </a:lnSpc>
            </a:pPr>
            <a:r>
              <a:rPr lang="en-US" altLang="zh-CN" sz="3200" dirty="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</a:rPr>
              <a:t>  </a:t>
            </a:r>
            <a:r>
              <a:rPr lang="zh-CN" altLang="en-US" sz="3200" dirty="0">
                <a:solidFill>
                  <a:schemeClr val="accent5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楷体_GBK" panose="02000000000000000000" charset="-122"/>
              </a:rPr>
              <a:t>读一读《西游记》的第二十七回“尸魔三戏唐三藏  圣僧恨逐美猴王”，想一想可以怎样梳理这个有趣的故事呢？</a:t>
            </a:r>
            <a:endParaRPr lang="zh-CN" altLang="en-US" sz="3200" dirty="0">
              <a:solidFill>
                <a:schemeClr val="accent5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方正楷体_GBK" panose="02000000000000000000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UNIT_TABLE_BEAUTIFY" val="smartTable{34acb41f-38b1-4eba-b24b-a066b6b7e0ac}"/>
</p:tagLst>
</file>

<file path=ppt/tags/tag2.xml><?xml version="1.0" encoding="utf-8"?>
<p:tagLst xmlns:p="http://schemas.openxmlformats.org/presentationml/2006/main">
  <p:tag name="KSO_WM_UNIT_TABLE_BEAUTIFY" val="smartTable{09eedb68-cbb7-4ae4-a99f-5b95b32d3181}"/>
</p:tagLst>
</file>

<file path=ppt/tags/tag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PRESENTATION_TITLE" val="082302"/>
  <p:tag name="KSO_WPP_MARK_KEY" val="8b5c1469-183e-4d3c-be11-5a5dfe1fae5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1913</Words>
  <Application>WPS 演示</Application>
  <PresentationFormat>自定义</PresentationFormat>
  <Paragraphs>657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9" baseType="lpstr">
      <vt:lpstr>Arial</vt:lpstr>
      <vt:lpstr>宋体</vt:lpstr>
      <vt:lpstr>Wingdings</vt:lpstr>
      <vt:lpstr>字魂59号-创粗黑</vt:lpstr>
      <vt:lpstr>黑体</vt:lpstr>
      <vt:lpstr>Calibri</vt:lpstr>
      <vt:lpstr>华文仿宋</vt:lpstr>
      <vt:lpstr>Calibri</vt:lpstr>
      <vt:lpstr>方正苏新诗柳楷简体</vt:lpstr>
      <vt:lpstr>微软雅黑</vt:lpstr>
      <vt:lpstr>等线</vt:lpstr>
      <vt:lpstr>Times New Roman</vt:lpstr>
      <vt:lpstr>华文楷体</vt:lpstr>
      <vt:lpstr>华文行楷</vt:lpstr>
      <vt:lpstr>楷体</vt:lpstr>
      <vt:lpstr>方正楷体_GBK</vt:lpstr>
      <vt:lpstr>方正清楷 简</vt:lpstr>
      <vt:lpstr>Arial</vt:lpstr>
      <vt:lpstr>仿宋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《读古典名著，品百味人生》PPT免费下载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2022-08-11T17:42:00Z</cp:lastPrinted>
  <dcterms:created xsi:type="dcterms:W3CDTF">2022-08-11T17:42:00Z</dcterms:created>
  <dcterms:modified xsi:type="dcterms:W3CDTF">2023-01-18T05:40:00Z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63D3908142994AFE80A5D4AAEF7BECDF</vt:lpwstr>
  </property>
  <property fmtid="{D5CDD505-2E9C-101B-9397-08002B2CF9AE}" pid="3" name="KSOProductBuildVer">
    <vt:lpwstr>2052-11.1.0.13703</vt:lpwstr>
  </property>
</Properties>
</file>