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389" r:id="rId6"/>
    <p:sldId id="405" r:id="rId7"/>
    <p:sldId id="393" r:id="rId8"/>
    <p:sldId id="394" r:id="rId9"/>
    <p:sldId id="407" r:id="rId10"/>
    <p:sldId id="395" r:id="rId11"/>
    <p:sldId id="396" r:id="rId12"/>
    <p:sldId id="408" r:id="rId13"/>
    <p:sldId id="400" r:id="rId14"/>
    <p:sldId id="401" r:id="rId15"/>
    <p:sldId id="386" r:id="rId16"/>
    <p:sldId id="387" r:id="rId17"/>
    <p:sldId id="406" r:id="rId18"/>
    <p:sldId id="324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77" autoAdjust="0"/>
    <p:restoredTop sz="95550" autoAdjust="0"/>
  </p:normalViewPr>
  <p:slideViewPr>
    <p:cSldViewPr>
      <p:cViewPr>
        <p:scale>
          <a:sx n="110" d="100"/>
          <a:sy n="110" d="100"/>
        </p:scale>
        <p:origin x="-276" y="-636"/>
      </p:cViewPr>
      <p:guideLst>
        <p:guide orient="horz" pos="161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3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B9D9289-F328-4580-9685-7587E961431F}" type="datetimeFigureOut">
              <a:rPr lang="zh-CN" altLang="en-US"/>
            </a:fld>
            <a:endParaRPr lang="zh-CN" altLang="en-US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EA3CF5B2-A0AB-4BA9-8FCD-898705458C6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B2BB6DB-44C9-441C-A04F-D828E409706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59788" y="38100"/>
            <a:ext cx="658812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/>
          <p:cNvPicPr>
            <a:picLocks noChangeAspect="1" noChangeArrowheads="1"/>
          </p:cNvPicPr>
          <p:nvPr userDrawn="1"/>
        </p:nvPicPr>
        <p:blipFill>
          <a:blip r:embed="rId3" cstate="email"/>
          <a:srcRect b="6931"/>
          <a:stretch>
            <a:fillRect/>
          </a:stretch>
        </p:blipFill>
        <p:spPr bwMode="auto">
          <a:xfrm>
            <a:off x="0" y="0"/>
            <a:ext cx="9183688" cy="518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pull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3157728"/>
          </a:xfrm>
          <a:prstGeom prst="rect">
            <a:avLst/>
          </a:prstGeom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9770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793875" y="3851015"/>
            <a:ext cx="558641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124075" y="3255703"/>
            <a:ext cx="792163" cy="504825"/>
          </a:xfrm>
          <a:prstGeom prst="ellipse">
            <a:avLst/>
          </a:prstGeom>
          <a:solidFill>
            <a:srgbClr val="92D050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3303588" y="3185059"/>
            <a:ext cx="3240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送元二使安西</a:t>
            </a:r>
            <a:endParaRPr lang="zh-CN" altLang="en-US" sz="36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3491925" y="3939845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人教版六年级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0"/>
          <p:cNvSpPr txBox="1">
            <a:spLocks noChangeArrowheads="1"/>
          </p:cNvSpPr>
          <p:nvPr/>
        </p:nvSpPr>
        <p:spPr bwMode="auto">
          <a:xfrm>
            <a:off x="3246438" y="2427740"/>
            <a:ext cx="3240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24063" y="11113"/>
            <a:ext cx="476250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738188" y="3352800"/>
            <a:ext cx="7466012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/>
              <a:t>       </a:t>
            </a:r>
            <a:r>
              <a:rPr lang="zh-CN" altLang="en-US" sz="2000" b="1" dirty="0"/>
              <a:t>从渭城到西安有</a:t>
            </a:r>
            <a:r>
              <a:rPr lang="en-US" altLang="zh-CN" sz="2000" b="1" dirty="0"/>
              <a:t>3000</a:t>
            </a:r>
            <a:r>
              <a:rPr lang="zh-CN" altLang="en-US" sz="2000" b="1" dirty="0"/>
              <a:t>多公里，古时候没有汽车、火车，飞机，就是用上最快的交通工具骑马去也要用上半年时间。从渭城到安西要经过阳关。它和玉门关都是古时通往西域的必经之路。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47675" y="996950"/>
            <a:ext cx="8248650" cy="331628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译文：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渭城的清晨，一场如酥的小雨湿润了路上的尘埃，旅店旁的棵棵杨柳被雨水冲洗得更加青翠欲滴。真诚地奉劝我的朋友再干一杯美酒，等你西行出了阳关之后就再也没有交情深厚的老友了。</a:t>
            </a:r>
            <a:endParaRPr lang="zh-CN" altLang="en-US" sz="28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2327275" y="1930400"/>
            <a:ext cx="6450013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/>
              <a:t>       </a:t>
            </a:r>
            <a:r>
              <a:rPr lang="zh-CN" altLang="en-US" sz="2000" b="1" dirty="0"/>
              <a:t>诗的前两句点明了送客的时间和地点。诗中用“浥”字形容雨湿尘埃，用“新”字形容柳色翠嫩，准确生动地抓住了事物的特点。诗的后两句，诗人把深沉的情感融入平淡的话语中，更增添了感人的力量，成为千古传诵的名句。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4103688" y="1130300"/>
            <a:ext cx="2520950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noProof="1">
                <a:solidFill>
                  <a:srgbClr val="FF0000"/>
                </a:solidFill>
              </a:rPr>
              <a:t>赏析</a:t>
            </a:r>
            <a:endParaRPr lang="zh-CN" altLang="en-US" sz="3200" b="1" noProof="1">
              <a:solidFill>
                <a:srgbClr val="FF0000"/>
              </a:solidFill>
            </a:endParaRPr>
          </a:p>
        </p:txBody>
      </p:sp>
      <p:pic>
        <p:nvPicPr>
          <p:cNvPr id="19460" name="图片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54000" y="133350"/>
            <a:ext cx="25812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F:\PPT上课课件\标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层次梳理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84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5" y="1566863"/>
            <a:ext cx="8848725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7" descr="F:\PPT上课课件\标3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175" y="109538"/>
            <a:ext cx="1800225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主旨归纳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39750" y="1347788"/>
            <a:ext cx="453707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这首诗通过写细雨中为远行的朋友饯行时劝酒的情景，表达了诗人对朋友的依依惜别之情。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163" y="1419225"/>
            <a:ext cx="3278187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 descr="F:\PPT上课课件\标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141288"/>
            <a:ext cx="1800225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文本框 35841"/>
          <p:cNvSpPr txBox="1">
            <a:spLocks noChangeArrowheads="1"/>
          </p:cNvSpPr>
          <p:nvPr/>
        </p:nvSpPr>
        <p:spPr bwMode="auto">
          <a:xfrm>
            <a:off x="1962150" y="1285875"/>
            <a:ext cx="4770438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山中送别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唐代：王维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</a:rPr>
              <a:t>山中相送罢，日暮掩柴扉。</a:t>
            </a:r>
            <a:endParaRPr lang="zh-CN" altLang="en-US" sz="3200" b="1" dirty="0">
              <a:latin typeface="仿宋" panose="02010609060101010101" charset="-122"/>
              <a:ea typeface="仿宋" panose="02010609060101010101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仿宋" panose="02010609060101010101" charset="-122"/>
                <a:ea typeface="仿宋" panose="02010609060101010101" charset="-122"/>
              </a:rPr>
              <a:t>春草明年绿，王孙归不归？</a:t>
            </a:r>
            <a:endParaRPr lang="zh-CN" altLang="en-US" sz="3200" b="1" dirty="0"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5400" y="1582738"/>
            <a:ext cx="39084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900">
                <a:solidFill>
                  <a:srgbClr val="DF3427"/>
                </a:solidFill>
                <a:latin typeface="思源宋体 Heavy" charset="-122"/>
                <a:ea typeface="思源宋体 Heavy" charset="-122"/>
              </a:rPr>
              <a:t>感谢您的观看</a:t>
            </a:r>
            <a:endParaRPr lang="zh-CN" altLang="en-US" sz="4900">
              <a:solidFill>
                <a:srgbClr val="DF3427"/>
              </a:solidFill>
              <a:latin typeface="思源宋体 Heavy" charset="-122"/>
              <a:ea typeface="思源宋体 Heavy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8876" y="1314450"/>
            <a:ext cx="3506249" cy="530915"/>
          </a:xfrm>
          <a:prstGeom prst="rect">
            <a:avLst/>
          </a:prstGeom>
          <a:noFill/>
        </p:spPr>
        <p:txBody>
          <a:bodyPr spcFirstLastPara="1" wrap="none" lIns="68580" tIns="34290" rIns="68580" bIns="34290">
            <a:prstTxWarp prst="textArchUp">
              <a:avLst/>
            </a:prstTxWarp>
            <a:spAutoFit/>
          </a:bodyPr>
          <a:lstStyle/>
          <a:p>
            <a:pPr algn="ctr" defTabSz="685800" fontAlgn="auto">
              <a:defRPr/>
            </a:pPr>
            <a:r>
              <a:rPr lang="en-US" altLang="zh-CN" sz="3000" noProof="1">
                <a:solidFill>
                  <a:srgbClr val="401010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HAPPY CHILDREN</a:t>
            </a:r>
            <a:endParaRPr lang="zh-CN" altLang="en-US" sz="3000" noProof="1">
              <a:solidFill>
                <a:srgbClr val="401010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2388" y="2408238"/>
            <a:ext cx="39592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123825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课前预习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467536" y="915566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作者简介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MH_Number_1"/>
          <p:cNvSpPr/>
          <p:nvPr>
            <p:custDataLst>
              <p:tags r:id="rId3"/>
            </p:custDataLst>
          </p:nvPr>
        </p:nvSpPr>
        <p:spPr>
          <a:xfrm>
            <a:off x="609600" y="91598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1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5288" y="1563688"/>
            <a:ext cx="6545262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200" b="1" i="1" dirty="0">
                <a:solidFill>
                  <a:srgbClr val="FF0000"/>
                </a:solidFill>
              </a:rPr>
              <a:t>王维</a:t>
            </a:r>
            <a:r>
              <a:rPr lang="zh-CN" altLang="zh-CN" sz="2200" b="1" dirty="0"/>
              <a:t>（701—761），字摩诘，号摩诘居士，河东蒲州（今山西运城）人。唐代著名诗人、画家，有“诗佛”之称。其以山水诗成就最高，是唐代山水田园诗派的代表。苏轼评价其：“味摩诘之诗，诗中有画；观摩诘之画，画中有诗。”代表诗作有《鸟鸣涧》《使至塞上》《山居秋暝》等。</a:t>
            </a:r>
            <a:endParaRPr lang="zh-CN" altLang="zh-CN" sz="2200" b="1" dirty="0"/>
          </a:p>
        </p:txBody>
      </p:sp>
      <p:pic>
        <p:nvPicPr>
          <p:cNvPr id="8195" name="内容占位符 4"/>
          <p:cNvPicPr>
            <a:picLocks noGrp="1"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067550" y="2135504"/>
            <a:ext cx="1661160" cy="2210435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11188" y="1420813"/>
            <a:ext cx="7848600" cy="2663825"/>
          </a:xfrm>
          <a:prstGeom prst="roundRect">
            <a:avLst/>
          </a:prstGeom>
          <a:solidFill>
            <a:srgbClr val="CCFF99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送元二使安西 </a:t>
            </a:r>
            <a:endParaRPr lang="zh-CN" altLang="en-US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endParaRPr lang="zh-CN" altLang="en-US" sz="24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zh-CN" altLang="en-US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en-US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唐</a:t>
            </a:r>
            <a:r>
              <a:rPr lang="en-US" altLang="zh-CN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]</a:t>
            </a:r>
            <a:r>
              <a:rPr lang="zh-CN" altLang="en-US" sz="24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王维</a:t>
            </a:r>
            <a:endParaRPr lang="zh-CN" altLang="en-US" sz="24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endParaRPr lang="en-US" altLang="zh-CN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80000"/>
              </a:lnSpc>
              <a:defRPr/>
            </a:pP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渭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城朝雨浥轻尘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，客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舍青青柳色新。</a:t>
            </a:r>
            <a:endParaRPr lang="zh-CN" altLang="en-US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  <a:defRPr/>
            </a:pPr>
            <a:endParaRPr lang="en-US" altLang="zh-CN" sz="2800" b="1" noProof="1"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80000"/>
              </a:lnSpc>
              <a:defRPr/>
            </a:pP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劝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君更尽一杯酒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，西</a:t>
            </a:r>
            <a:r>
              <a:rPr lang="zh-CN" altLang="en-US" sz="2800" b="1" noProof="1"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出阳关无故人。</a:t>
            </a:r>
            <a:endParaRPr sz="28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65638" y="1492250"/>
            <a:ext cx="466725" cy="4841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7" name="线形标注 1 6"/>
          <p:cNvSpPr/>
          <p:nvPr/>
        </p:nvSpPr>
        <p:spPr>
          <a:xfrm>
            <a:off x="5148263" y="842963"/>
            <a:ext cx="1152525" cy="504825"/>
          </a:xfrm>
          <a:prstGeom prst="borderCallout1">
            <a:avLst>
              <a:gd name="adj1" fmla="val 18750"/>
              <a:gd name="adj2" fmla="val -8333"/>
              <a:gd name="adj3" fmla="val 118116"/>
              <a:gd name="adj4" fmla="val -3838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noProof="1">
                <a:solidFill>
                  <a:srgbClr val="FF0000"/>
                </a:solidFill>
                <a:sym typeface="+mn-ea"/>
              </a:rPr>
              <a:t>出使。</a:t>
            </a:r>
            <a:endParaRPr lang="zh-CN" altLang="en-US" sz="2800" b="1" noProof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"/>
          <p:cNvSpPr txBox="1">
            <a:spLocks noChangeArrowheads="1"/>
          </p:cNvSpPr>
          <p:nvPr/>
        </p:nvSpPr>
        <p:spPr bwMode="auto">
          <a:xfrm>
            <a:off x="2690813" y="1354138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渭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63838" y="836613"/>
            <a:ext cx="8001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wèi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文本框 4"/>
          <p:cNvSpPr txBox="1">
            <a:spLocks noChangeArrowheads="1"/>
          </p:cNvSpPr>
          <p:nvPr/>
        </p:nvSpPr>
        <p:spPr bwMode="auto">
          <a:xfrm>
            <a:off x="4487863" y="1354138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浥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94225" y="922338"/>
            <a:ext cx="4826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</a:rPr>
              <a:t>yì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270" name="文本框 6"/>
          <p:cNvSpPr txBox="1">
            <a:spLocks noChangeArrowheads="1"/>
          </p:cNvSpPr>
          <p:nvPr/>
        </p:nvSpPr>
        <p:spPr bwMode="auto">
          <a:xfrm>
            <a:off x="2690813" y="2827338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君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741613" y="2244725"/>
            <a:ext cx="25400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jūn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2" name="文本框 8"/>
          <p:cNvSpPr txBox="1">
            <a:spLocks noChangeArrowheads="1"/>
          </p:cNvSpPr>
          <p:nvPr/>
        </p:nvSpPr>
        <p:spPr bwMode="auto">
          <a:xfrm>
            <a:off x="4487863" y="2778125"/>
            <a:ext cx="8048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舍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519613" y="2355850"/>
            <a:ext cx="84455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00"/>
                </a:solidFill>
              </a:rPr>
              <a:t>shè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9638" y="1122363"/>
            <a:ext cx="4011612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文本框 4"/>
          <p:cNvSpPr txBox="1">
            <a:spLocks noChangeArrowheads="1"/>
          </p:cNvSpPr>
          <p:nvPr/>
        </p:nvSpPr>
        <p:spPr bwMode="auto">
          <a:xfrm>
            <a:off x="2762250" y="1787525"/>
            <a:ext cx="36210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渭城朝雨浥轻尘，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客舍青青柳色新。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19"/>
          <p:cNvSpPr/>
          <p:nvPr/>
        </p:nvSpPr>
        <p:spPr bwMode="auto">
          <a:xfrm>
            <a:off x="5464175" y="536575"/>
            <a:ext cx="2149475" cy="520700"/>
          </a:xfrm>
          <a:prstGeom prst="borderCallout1">
            <a:avLst>
              <a:gd name="adj1" fmla="val 103648"/>
              <a:gd name="adj2" fmla="val 13940"/>
              <a:gd name="adj3" fmla="val 272264"/>
              <a:gd name="adj4" fmla="val -22060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湿润，沾湿。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492625" y="1981200"/>
            <a:ext cx="431800" cy="5397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8" name="椭圆 7"/>
          <p:cNvSpPr/>
          <p:nvPr/>
        </p:nvSpPr>
        <p:spPr>
          <a:xfrm>
            <a:off x="2836863" y="2720975"/>
            <a:ext cx="879475" cy="541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9" name="文本框 19"/>
          <p:cNvSpPr/>
          <p:nvPr/>
        </p:nvSpPr>
        <p:spPr bwMode="auto">
          <a:xfrm>
            <a:off x="128588" y="1543050"/>
            <a:ext cx="2149475" cy="522288"/>
          </a:xfrm>
          <a:prstGeom prst="borderCallout1">
            <a:avLst>
              <a:gd name="adj1" fmla="val 103648"/>
              <a:gd name="adj2" fmla="val 13940"/>
              <a:gd name="adj3" fmla="val 226032"/>
              <a:gd name="adj4" fmla="val 128537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旅店。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9638" y="1122363"/>
            <a:ext cx="4011612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2762250" y="2120900"/>
            <a:ext cx="362108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劝君更尽一杯酒，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西出阳关无故人。</a:t>
            </a:r>
            <a:endParaRPr lang="zh-CN" altLang="en-US" sz="3200" b="1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51250" y="2028825"/>
            <a:ext cx="431800" cy="541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0" name="文本框 19"/>
          <p:cNvSpPr txBox="1"/>
          <p:nvPr/>
        </p:nvSpPr>
        <p:spPr>
          <a:xfrm>
            <a:off x="3651250" y="600075"/>
            <a:ext cx="1109663" cy="522288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46593"/>
              <a:gd name="adj6" fmla="val 1324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FFC000"/>
            </a:solidFill>
            <a:prstDash val="lgDash"/>
          </a:ln>
        </p:spPr>
        <p:txBody>
          <a:bodyPr>
            <a:spAutoFit/>
          </a:bodyPr>
          <a:lstStyle/>
          <a:p>
            <a:pPr algn="ctr"/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noProof="1"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再。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1" name="文本框 19"/>
          <p:cNvSpPr txBox="1"/>
          <p:nvPr/>
        </p:nvSpPr>
        <p:spPr>
          <a:xfrm>
            <a:off x="5106988" y="600075"/>
            <a:ext cx="3281362" cy="522288"/>
          </a:xfrm>
          <a:prstGeom prst="borderCallout1">
            <a:avLst>
              <a:gd name="adj1" fmla="val 103649"/>
              <a:gd name="adj2" fmla="val 13940"/>
              <a:gd name="adj3" fmla="val 272263"/>
              <a:gd name="adj4" fmla="val -22059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FFC000"/>
            </a:solidFill>
            <a:prstDash val="lgDash"/>
          </a:ln>
        </p:spPr>
        <p:txBody>
          <a:bodyPr>
            <a:spAutoFit/>
          </a:bodyPr>
          <a:lstStyle/>
          <a:p>
            <a:pPr algn="ctr"/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noProof="1"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本文指饮完，喝干。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83050" y="2028825"/>
            <a:ext cx="431800" cy="541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3" name="椭圆 12"/>
          <p:cNvSpPr/>
          <p:nvPr/>
        </p:nvSpPr>
        <p:spPr>
          <a:xfrm>
            <a:off x="3651250" y="2852738"/>
            <a:ext cx="923925" cy="5397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4" name="文本框 19"/>
          <p:cNvSpPr txBox="1"/>
          <p:nvPr/>
        </p:nvSpPr>
        <p:spPr>
          <a:xfrm>
            <a:off x="228600" y="2178050"/>
            <a:ext cx="2159000" cy="1384300"/>
          </a:xfrm>
          <a:prstGeom prst="borderCallout1">
            <a:avLst>
              <a:gd name="adj1" fmla="val 6838"/>
              <a:gd name="adj2" fmla="val 101470"/>
              <a:gd name="adj3" fmla="val 45158"/>
              <a:gd name="adj4" fmla="val 163029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FFC000"/>
            </a:solidFill>
            <a:prstDash val="lgDash"/>
          </a:ln>
        </p:spPr>
        <p:txBody>
          <a:bodyPr>
            <a:spAutoFit/>
          </a:bodyPr>
          <a:lstStyle/>
          <a:p>
            <a:pPr algn="ctr"/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 noProof="1"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古关名，故址在今甘肃敦煌西南。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4487" y="624205"/>
            <a:ext cx="4008755" cy="10147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000" b="1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sym typeface="+mn-ea"/>
              </a:rPr>
              <a:t>品读、朗诵</a:t>
            </a:r>
            <a:endParaRPr lang="zh-CN" altLang="en-US" sz="6000" b="1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650" y="2117725"/>
            <a:ext cx="7848600" cy="146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noProof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轻声朗读诗句，结合注释，想一想古诗写了些什么。</a:t>
            </a:r>
            <a:endParaRPr lang="zh-CN" altLang="en-US" sz="3200" b="1" noProof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65875" y="1634489"/>
            <a:ext cx="2310128" cy="283845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573088" y="1285875"/>
            <a:ext cx="65928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渭城朝雨浥轻尘，客舍青青柳色新。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573088" y="2178050"/>
            <a:ext cx="55530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这两句诗写出了与朋友告别的</a:t>
            </a:r>
            <a:r>
              <a:rPr lang="zh-CN" altLang="en-US" sz="2400" b="1" i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时间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400" b="1" i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地点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2400" b="1" i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环境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。时间是清晨，地点是渭城的旅店，环境清爽宜人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89300" y="855663"/>
            <a:ext cx="7124700" cy="73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劝君更尽一杯酒，西出阳关无故人。</a:t>
            </a:r>
            <a:endParaRPr lang="zh-CN" altLang="en-US" sz="2800" b="1" noProof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434" name="文本框 4"/>
          <p:cNvSpPr txBox="1">
            <a:spLocks noChangeArrowheads="1"/>
          </p:cNvSpPr>
          <p:nvPr/>
        </p:nvSpPr>
        <p:spPr bwMode="auto">
          <a:xfrm>
            <a:off x="3767138" y="1593850"/>
            <a:ext cx="5153025" cy="341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这两句诗写出了</a:t>
            </a:r>
            <a:r>
              <a:rPr lang="zh-CN" altLang="en-US" sz="24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告别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时的情景。诗人不写饮酒的场面，也不写依依惜别的心情，只写一句酒桌上劝慰的话，来表达对朋友的留恋，以及对朋友孤身去荒僻之处的同情、关切，也是劝慰朋友旅途珍重。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tags/tag1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2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3.xml><?xml version="1.0" encoding="utf-8"?>
<p:tagLst xmlns:p="http://schemas.openxmlformats.org/presentationml/2006/main">
  <p:tag name="KSO_WPP_MARK_KEY" val="4b26c6d1-09c4-447e-8110-8bd4d33c999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913</Words>
  <Application>WPS 演示</Application>
  <PresentationFormat>全屏显示(16:9)</PresentationFormat>
  <Paragraphs>96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Calibri</vt:lpstr>
      <vt:lpstr>黑体</vt:lpstr>
      <vt:lpstr>华文仿宋</vt:lpstr>
      <vt:lpstr>仿宋</vt:lpstr>
      <vt:lpstr>楷体</vt:lpstr>
      <vt:lpstr>微软雅黑</vt:lpstr>
      <vt:lpstr>华文细黑</vt:lpstr>
      <vt:lpstr>楷体_GB2312</vt:lpstr>
      <vt:lpstr>新宋体</vt:lpstr>
      <vt:lpstr>Times New Roman</vt:lpstr>
      <vt:lpstr>华文新魏</vt:lpstr>
      <vt:lpstr>思源宋体 Heavy</vt:lpstr>
      <vt:lpstr>Forte</vt:lpstr>
      <vt:lpstr>Arial</vt:lpstr>
      <vt:lpstr>Arial Unicode MS</vt:lpstr>
      <vt:lpstr>Mongolian Baiti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143</cp:revision>
  <dcterms:created xsi:type="dcterms:W3CDTF">2019-07-09T05:51:00Z</dcterms:created>
  <dcterms:modified xsi:type="dcterms:W3CDTF">2023-01-18T05:42:50Z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5BA7DB7686FD4825AD3DDAFFBC172390</vt:lpwstr>
  </property>
</Properties>
</file>