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2" r:id="rId4"/>
  </p:sldMasterIdLst>
  <p:notesMasterIdLst>
    <p:notesMasterId r:id="rId15"/>
  </p:notesMasterIdLst>
  <p:sldIdLst>
    <p:sldId id="357" r:id="rId5"/>
    <p:sldId id="338" r:id="rId6"/>
    <p:sldId id="349" r:id="rId7"/>
    <p:sldId id="350" r:id="rId8"/>
    <p:sldId id="351" r:id="rId9"/>
    <p:sldId id="352" r:id="rId10"/>
    <p:sldId id="353" r:id="rId11"/>
    <p:sldId id="348" r:id="rId12"/>
    <p:sldId id="354" r:id="rId13"/>
    <p:sldId id="355" r:id="rId14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0BD"/>
    <a:srgbClr val="BBE1F4"/>
    <a:srgbClr val="4E70A8"/>
    <a:srgbClr val="CC00CC"/>
    <a:srgbClr val="009900"/>
    <a:srgbClr val="FF6600"/>
    <a:srgbClr val="996633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94"/>
    <p:restoredTop sz="94660"/>
  </p:normalViewPr>
  <p:slideViewPr>
    <p:cSldViewPr>
      <p:cViewPr varScale="1">
        <p:scale>
          <a:sx n="116" d="100"/>
          <a:sy n="116" d="100"/>
        </p:scale>
        <p:origin x="-1494" y="-96"/>
      </p:cViewPr>
      <p:guideLst>
        <p:guide orient="horz" pos="2160"/>
        <p:guide pos="29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99" d="100"/>
        <a:sy n="99" d="100"/>
      </p:scale>
      <p:origin x="0" y="1932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291B482-503D-49A6-8BC0-74F8EEAB244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4"/>
          <p:cNvSpPr txBox="1"/>
          <p:nvPr/>
        </p:nvSpPr>
        <p:spPr>
          <a:xfrm>
            <a:off x="3448050" y="1016000"/>
            <a:ext cx="2306638" cy="55245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ctr">
              <a:buFont typeface="Arial" panose="020B0604020202020204" pitchFamily="34" charset="0"/>
              <a:buNone/>
              <a:defRPr/>
            </a:pPr>
            <a:r>
              <a:rPr lang="zh-CN" altLang="en-US" sz="30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经典粗圆简" panose="02010609000101010101" charset="-122"/>
              </a:rPr>
              <a:t>语文五年级 </a:t>
            </a:r>
            <a:endParaRPr lang="zh-CN" altLang="en-US" sz="30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经典粗圆简" panose="02010609000101010101" charset="-122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5754688" y="1108075"/>
            <a:ext cx="646112" cy="369888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下册</a:t>
            </a:r>
            <a:endParaRPr lang="zh-CN" altLang="en-US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流程图: 卡片 16"/>
          <p:cNvSpPr/>
          <p:nvPr/>
        </p:nvSpPr>
        <p:spPr>
          <a:xfrm>
            <a:off x="1670050" y="1951038"/>
            <a:ext cx="5842000" cy="3214687"/>
          </a:xfrm>
          <a:prstGeom prst="flowChartPunchedCard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文本框 10"/>
          <p:cNvSpPr txBox="1">
            <a:spLocks noChangeArrowheads="1"/>
          </p:cNvSpPr>
          <p:nvPr/>
        </p:nvSpPr>
        <p:spPr bwMode="auto">
          <a:xfrm>
            <a:off x="3857625" y="2276475"/>
            <a:ext cx="160496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第五单元</a:t>
            </a:r>
            <a:endParaRPr lang="zh-CN" altLang="en-US" sz="28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" name="图片 19" descr="44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14550" y="3032125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文本框 14"/>
          <p:cNvSpPr txBox="1">
            <a:spLocks noChangeArrowheads="1"/>
          </p:cNvSpPr>
          <p:nvPr/>
        </p:nvSpPr>
        <p:spPr bwMode="auto">
          <a:xfrm>
            <a:off x="2153444" y="3074988"/>
            <a:ext cx="51276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endParaRPr lang="en-US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15"/>
          <p:cNvSpPr txBox="1">
            <a:spLocks noChangeArrowheads="1"/>
          </p:cNvSpPr>
          <p:nvPr/>
        </p:nvSpPr>
        <p:spPr bwMode="auto">
          <a:xfrm>
            <a:off x="2987890" y="2884229"/>
            <a:ext cx="3535363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人物描写一组</a:t>
            </a:r>
            <a:endParaRPr lang="zh-CN" altLang="en-US" sz="44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 bwMode="auto">
          <a:xfrm>
            <a:off x="3241675" y="3775075"/>
            <a:ext cx="2879725" cy="36513"/>
            <a:chOff x="5045" y="5946"/>
            <a:chExt cx="4536" cy="56"/>
          </a:xfrm>
        </p:grpSpPr>
        <p:sp>
          <p:nvSpPr>
            <p:cNvPr id="24" name="矩形 16"/>
            <p:cNvSpPr>
              <a:spLocks noChangeArrowheads="1"/>
            </p:cNvSpPr>
            <p:nvPr/>
          </p:nvSpPr>
          <p:spPr bwMode="auto"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5" name="矩形 17"/>
            <p:cNvSpPr>
              <a:spLocks noChangeArrowheads="1"/>
            </p:cNvSpPr>
            <p:nvPr/>
          </p:nvSpPr>
          <p:spPr bwMode="auto"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106996" y="4293060"/>
            <a:ext cx="12971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bldLvl="0" animBg="1"/>
      <p:bldP spid="17" grpId="0" bldLvl="0" animBg="1"/>
      <p:bldP spid="18" grpId="0" bldLvl="0" animBg="1"/>
      <p:bldP spid="2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73100" y="1557338"/>
            <a:ext cx="7677150" cy="3322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阅读各个片段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感受各个人物形象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体会作家描写人物的方法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;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整合拓展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将三个片段合起来进行比较阅读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看看三个片段同是写人，写人的方法有哪些相同之处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有哪些不同之处，自己有何感悟或体会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并相机开展课外读写实践。</a:t>
            </a:r>
            <a:endParaRPr lang="zh-CN" altLang="en-US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975" y="692150"/>
            <a:ext cx="4968875" cy="649288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52413" y="723900"/>
            <a:ext cx="262096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一、话题导入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0" name="文本框 2"/>
          <p:cNvSpPr txBox="1">
            <a:spLocks noChangeArrowheads="1"/>
          </p:cNvSpPr>
          <p:nvPr/>
        </p:nvSpPr>
        <p:spPr bwMode="auto">
          <a:xfrm>
            <a:off x="250825" y="1657350"/>
            <a:ext cx="8402638" cy="3970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《两茎灯草》节选自我国古典讽刺小说《儒林外史》。课文节选的片段不长，只有区区三百字左右，但是语言精炼传神,活脱脱地刻画了一个吝啬鬼形象。这个片段记叙了严监生临终前因灯盏里点了两茎灯草，伸着两根指头不断气，直到赵氏挑掉了一茎，才一命呜呼的故事，刻画了爱财胜过生命的守财奴的形象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975" y="692150"/>
            <a:ext cx="4968875" cy="649288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>
                <a:solidFill>
                  <a:prstClr val="white"/>
                </a:solidFill>
              </a:rPr>
              <a:t>；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19050" y="692150"/>
            <a:ext cx="50561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二、初读课文、了解内容</a:t>
            </a:r>
            <a:endParaRPr lang="zh-CN" altLang="en-US" sz="32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5425" y="1452563"/>
            <a:ext cx="2392363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、读准字音。</a:t>
            </a:r>
            <a:endParaRPr lang="zh-CN" altLang="en-US" sz="280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771775" y="2498725"/>
            <a:ext cx="37211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7200">
                <a:latin typeface="楷体" panose="02010609060101010101" pitchFamily="49" charset="-122"/>
                <a:ea typeface="楷体" panose="02010609060101010101" pitchFamily="49" charset="-122"/>
              </a:rPr>
              <a:t>严</a:t>
            </a:r>
            <a:r>
              <a:rPr lang="zh-CN" altLang="en-US" sz="7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监</a:t>
            </a:r>
            <a:r>
              <a:rPr lang="zh-CN" altLang="en-US" sz="7200"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endParaRPr lang="zh-CN" altLang="en-US" sz="7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778250" y="1993900"/>
            <a:ext cx="113982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400"/>
              <a:t>jiàn</a:t>
            </a:r>
            <a:endParaRPr lang="en-US" altLang="zh-CN" sz="4400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06388" y="4089400"/>
            <a:ext cx="8432800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“监”是一个多音字，这个名字中的第二个字不念一声，念:监（jiàn）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157163" y="862013"/>
            <a:ext cx="367030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、理解监生的含义</a:t>
            </a:r>
            <a:endParaRPr lang="zh-CN" altLang="en-US" sz="28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44475" y="1652588"/>
            <a:ext cx="6697663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“监生”是什么意思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看谁预习得到位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44475" y="2736850"/>
            <a:ext cx="7854950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是古代对读书人的一种称号。不过这位姓严的监生原名严大育，他这“监生”，却是花钱买来的。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68288" y="733425"/>
            <a:ext cx="2495550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、了解严监生</a:t>
            </a:r>
            <a:endParaRPr lang="zh-CN" altLang="en-US" sz="28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41288" y="1350963"/>
            <a:ext cx="8647112" cy="3322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严监生何许人也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他的家境又如何呢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老师给大家带来了一份资料，请看屏幕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——“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严监生家里有十多万两银子，丫鬟无数，良田万亩，除此之外，在县城里还有铺面二十多间，经营典当，每天收入最少也有几百两银子。”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节选自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儒林外史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文本框 2"/>
          <p:cNvSpPr txBox="1">
            <a:spLocks noChangeArrowheads="1"/>
          </p:cNvSpPr>
          <p:nvPr/>
        </p:nvSpPr>
        <p:spPr bwMode="auto">
          <a:xfrm>
            <a:off x="268288" y="4914900"/>
            <a:ext cx="756126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166688" y="517525"/>
            <a:ext cx="409575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①读完你们有什么感受？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9669" y="879960"/>
            <a:ext cx="6696465" cy="73723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他很有钱。</a:t>
            </a:r>
            <a:endParaRPr 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3025" y="1617663"/>
            <a:ext cx="748347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②你会用哪个词来形容这个严监生的家庭条件?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69875" y="2139950"/>
            <a:ext cx="5113338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家财万贯、富可敌国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34950" y="2767013"/>
            <a:ext cx="7577138" cy="3322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这么一个家财万贯的严监生，临死前却因为多烧一茎灯草耿耿于怀，放心不下，足以见得他是多么吝啬，同学们在课下记得读一读《儒林外史》这本书，看看书中所写的人，学习其中的人物描写手法。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975" y="692150"/>
            <a:ext cx="4968875" cy="649288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50825" y="723900"/>
            <a:ext cx="45370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三、读课文、感知整体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403350" y="1557338"/>
            <a:ext cx="6697663" cy="3968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严监生是我国古典讽刺小说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儒林外史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中经典的吝啬人物，是中国吝啬鬼的典型。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儒林外史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作者是清代的吴敬梓，他用讽刺的手法，描写了封建社会读书人对功名的追求，以及他们的生活状况。在小说中，严监生是个很有钱的人。</a:t>
            </a:r>
            <a:endParaRPr lang="zh-CN" altLang="en-US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1125" y="798513"/>
            <a:ext cx="8362950" cy="5262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这是一段绝妙的描写，严监生临死时，总是断不了气，却一个劲地伸出两个指头，这两个指头是什么意思呢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一令人难以捉摸的动作给众人造成了一个难以破解的谜，最后由赵氏把谜底揭出来。原来他是看到灯盏里点着两茎灯草，怕费油。多烧一茎灯草，竟会使一个行将就木的人耿耿于怀，放心不下，难以断气，这种经过艺术夸张的描写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活生生地刻画出了一个吝啬鬼的形象。</a:t>
            </a:r>
            <a:endParaRPr lang="zh-CN" altLang="en-US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975" y="692150"/>
            <a:ext cx="4968875" cy="649288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17488" y="757238"/>
            <a:ext cx="262096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四、总结拓展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403350" y="1557338"/>
            <a:ext cx="6697663" cy="3968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本篇课文在形式上不同于一般的课文，由三个片段组成，这三个片段从不同的侧重点来刻画人物。因此，本文的教学宜采用如下步骤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回顾交流，即畅谈印象最深的人物形象，或交流有关读写经验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或提出有关写人的种种困惑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阅读片段，即分别</a:t>
            </a:r>
            <a:endParaRPr lang="zh-CN" altLang="en-US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KSO_WPP_MARK_KEY" val="b713e73c-270d-4cac-9bcc-39393723f9f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1047</Words>
  <Application>WPS 演示</Application>
  <PresentationFormat>全屏显示(4:3)</PresentationFormat>
  <Paragraphs>60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Calibri</vt:lpstr>
      <vt:lpstr>黑体</vt:lpstr>
      <vt:lpstr>经典粗圆简</vt:lpstr>
      <vt:lpstr>微软雅黑</vt:lpstr>
      <vt:lpstr>楷体</vt:lpstr>
      <vt:lpstr>Arial</vt:lpstr>
      <vt:lpstr>Arial Unicode MS</vt:lpstr>
      <vt:lpstr>第一PPT模板网-WWW.1PPT.COM</vt:lpstr>
      <vt:lpstr>第一PPT模板网-WWW.1PPT.COM  </vt:lpstr>
      <vt:lpstr>5_自定义设计方案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139</cp:revision>
  <dcterms:created xsi:type="dcterms:W3CDTF">2009-04-21T00:44:00Z</dcterms:created>
  <dcterms:modified xsi:type="dcterms:W3CDTF">2023-01-18T05:51:21Z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76DA12B4F70C4E4085EFCBBB80D3F934</vt:lpwstr>
  </property>
</Properties>
</file>