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30" d="100"/>
          <a:sy n="130" d="100"/>
        </p:scale>
        <p:origin x="-1074" y="-34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992222"/>
            <a:ext cx="6858000" cy="164025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45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A0C4F4-3CD5-439A-9D34-1E0FF521D08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A0063-7482-4370-9491-C529EFE0F9F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7"/>
            <a:ext cx="7886700" cy="4169228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6099C8-4C53-4984-A336-7B8A66123017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9D4D38-F4F5-4B6A-9E1F-9810826172F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6020DD-9836-4442-9201-13863DE6B02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A42AA4-9C24-4A38-AE61-A3E26C405E6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67DD29-AED8-462B-BDDD-9894DF757F7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C7E9D-B6CE-4EE9-98FA-2FA621B8D0F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8369D7-83F2-4F87-9DCD-FACFCD8FE26D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19D8BA-4FDD-4907-A338-0926E1CEA76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9C94BB-B709-4E16-8A99-863A0E250F8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63E4BE-F0DC-4ABD-8D9F-ED2AD4A7BA4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693639-4101-4D3F-BE30-8A532BAFA89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7CBDE7-2F96-413F-9527-5456A9970DE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D5D7D-22D4-45BF-9FEA-C2CBEB135898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D0D9F0-5184-4864-A374-6A111BB34D2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96A5B4-73D9-4469-A193-2668B882910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732E4D-92F7-418E-BBF8-3B9AEADA7AA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4D4E49-E180-4601-91AC-00EBC59146D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88839-C4D9-4B1C-80D6-218197E9174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F7F01D-92CA-43FB-ADD8-F6056646037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325A33-E88F-4CA0-8238-EA643BA9959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93834"/>
            <a:ext cx="7886700" cy="994172"/>
          </a:xfrm>
        </p:spPr>
        <p:txBody>
          <a:bodyPr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369219"/>
            <a:ext cx="7886700" cy="3263504"/>
          </a:xfrm>
        </p:spPr>
        <p:txBody>
          <a:bodyPr/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9551E-D70E-435A-B56D-96D96338217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B3A9E-FDA0-4694-9268-98042A3F7B2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737A1B-C807-47A4-9C33-6AA7A5A6015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F3DC06-7B0B-405A-9F6B-B9F0A550CA3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93B3B-DC0C-449B-87DC-33AAB39CA20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8374AC-70EB-4E83-BE73-0BE5388E957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1211C3-B000-462D-A61D-05D9192EA068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46EBA8-3424-41EA-9FB0-967B8D55E0B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716AA-94A1-402A-A358-49C31C2F659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C26D03-21A7-4466-B4FF-026D433F504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080FB-A558-4648-A9A5-6B6262D55CA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F42D9D-F8A8-4BDC-9640-1AD9BDA482F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2414D-DA8E-4EF3-AE1B-A91CF6D17E6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03C157-B6D6-4147-8E0F-23C59CAA82A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3C104C-E5A6-4E62-AB26-93091DE327C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E95498-D1AC-4873-952C-5B32A6C52D2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F5AD17-AD61-4D55-A35D-3F2244AE9865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A83EAC-A56F-4A20-A9C4-78503374EC0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E757BF-F551-4C4E-AC72-9BF30C8109E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EC2D9-122C-4F97-85C1-E867A51E418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8D146-318D-49AD-BE03-F84D650C101A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DDBD6-2FA9-431A-82B6-77F72E801D5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2813338"/>
            <a:ext cx="5491163" cy="608518"/>
          </a:xfrm>
        </p:spPr>
        <p:txBody>
          <a:bodyPr anchor="b">
            <a:normAutofit/>
          </a:bodyPr>
          <a:lstStyle>
            <a:lvl1pPr>
              <a:defRPr sz="3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57521"/>
            <a:ext cx="5491163" cy="485666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1B6318-393E-42C3-B04A-1F7DC397FFB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BF1BE8-BF2A-4596-B2AF-78E861FE262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92400C-A1E8-4EC4-A7D8-A52F6DE8602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08750C-66D0-45C3-8418-249CD0279D7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3B8D71-3CA1-41DD-83BD-076D7A63C4AC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F0D65F-7476-43A0-9A37-192F8AC3725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62B4EB-7776-4DE9-9008-D22CB3369AA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EE891A-2C66-4BF9-ABF4-116ABB56B3D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4303B9-33BF-4D94-9E5B-31B1D7FE5DC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BC170-CD42-4206-9216-319D0A03CCA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3535F5-D2F4-4646-89CE-4423AC17032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B147C9-797B-44B9-9F1C-D2A5D896A55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6D81B7-2A65-4F61-B891-EAF063BAD920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CE0847-806B-4B2B-BA65-D95BC840248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B30C9-79AD-4D04-8905-53164E4E0C0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A652C0-2D11-47AD-B11A-5BE26D6054D6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70C88-5515-4FCC-BAC3-4DF704972BB1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1A0D57-449B-4BF7-B1C7-D8581DD24D7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D4DACF-B2DC-47F1-BD63-BAE412ABDB3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182B01-30B9-42F5-9882-D612571E430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F7DFF5-B299-4D98-B436-60CF9E0B86DB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3A4123-13B8-42B6-A8CB-312A17E4D65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93834"/>
            <a:ext cx="7886700" cy="994172"/>
          </a:xfrm>
        </p:spPr>
        <p:txBody>
          <a:bodyPr>
            <a:normAutofit/>
          </a:bodyPr>
          <a:lstStyle>
            <a:lvl1pPr>
              <a:defRPr sz="18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85775" y="1369219"/>
            <a:ext cx="3886200" cy="3263504"/>
          </a:xfrm>
        </p:spPr>
        <p:txBody>
          <a:bodyPr/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486275" y="1369219"/>
            <a:ext cx="3886200" cy="3263504"/>
          </a:xfrm>
        </p:spPr>
        <p:txBody>
          <a:bodyPr/>
          <a:lstStyle>
            <a:lvl1pPr>
              <a:lnSpc>
                <a:spcPct val="150000"/>
              </a:lnSpc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B6DB6-BB5D-4795-83FD-39F3E73E7757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14CD1B-1D5F-4EC3-80FA-43C230640D3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F59B58-B961-450D-A401-AA7B1F474547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079E41-7324-405D-9E4F-EF01C25CFE7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446109-9188-46E1-96CA-A2EA6C261B19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1693C-38C8-484B-8B88-98CF590B1E9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3F1C7-FB5F-4EF2-968A-5ADA395D8A94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C98AB2-5600-45CE-8AAC-D3043735968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308721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961707"/>
            <a:ext cx="3868340" cy="26805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308721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961707"/>
            <a:ext cx="3887391" cy="26805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08053-F469-477E-80BA-63A53992F416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CB147-CCB2-4D41-994D-A580B5BCAE7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074664"/>
            <a:ext cx="7886700" cy="994172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6575C-0FBE-495B-8B02-DF0BC8D359F3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5244A-1488-403F-BD76-F2ECD9C8BD8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8FF5DB-058B-42C6-BFB8-3133A191F7D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838808-4AC1-4E8E-A7F9-B45CAE7CE99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 hidden="1"/>
          <p:cNvCxnSpPr/>
          <p:nvPr/>
        </p:nvCxnSpPr>
        <p:spPr>
          <a:xfrm>
            <a:off x="557213" y="325438"/>
            <a:ext cx="0" cy="10445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060" y="95250"/>
            <a:ext cx="3123900" cy="1200150"/>
          </a:xfrm>
        </p:spPr>
        <p:txBody>
          <a:bodyPr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574766"/>
            <a:ext cx="4363031" cy="382083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88870" y="1543050"/>
            <a:ext cx="3123900" cy="2858691"/>
          </a:xfrm>
        </p:spPr>
        <p:txBody>
          <a:bodyPr/>
          <a:lstStyle>
            <a:lvl1pPr marL="0" indent="0">
              <a:lnSpc>
                <a:spcPct val="150000"/>
              </a:lnSpc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4E05AD-0317-4150-8945-010DC895BDA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4504B8-EB97-4976-9901-D41FD726932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273844"/>
            <a:ext cx="1146987" cy="4358879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6659969" cy="4358879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E747AB-981A-4345-BB51-AE0CE2625582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69727E-5D79-4B3C-A984-4832CF572B0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3" Type="http://schemas.openxmlformats.org/officeDocument/2006/relationships/theme" Target="../theme/theme1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370013"/>
            <a:ext cx="7886700" cy="326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9C4A06-B8BE-484D-B20C-C0B33D9BEA62}" type="datetimeFigureOut">
              <a:rPr lang="zh-CN" altLang="en-US">
                <a:solidFill>
                  <a:prstClr val="black">
                    <a:tint val="75000"/>
                  </a:prstClr>
                </a:solidFill>
                <a:ea typeface="宋体" panose="02010600030101010101" pitchFamily="2" charset="-122"/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normAutofit/>
          </a:bodyPr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F288E1A-D898-4784-9C1D-EA8C6402311F}" type="slidenum">
              <a:rPr lang="zh-CN" altLang="en-US">
                <a:ea typeface="宋体" panose="02010600030101010101" pitchFamily="2" charset="-122"/>
              </a:rPr>
            </a:fld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7" name="KSO_TEMPLATE" hidden="1"/>
          <p:cNvSpPr/>
          <p:nvPr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00" noProof="1">
              <a:solidFill>
                <a:prstClr val="white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Black" panose="020B0A040201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7.xml"/><Relationship Id="rId1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5b0988e595225.cdn.sohucs.com/images/20181220/39bb577c14f241f29f7dbe1c62dbff2c.jpe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63688" y="0"/>
            <a:ext cx="5400675" cy="352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矩形 2"/>
          <p:cNvSpPr>
            <a:spLocks noChangeArrowheads="1"/>
          </p:cNvSpPr>
          <p:nvPr/>
        </p:nvSpPr>
        <p:spPr bwMode="auto">
          <a:xfrm>
            <a:off x="2759037" y="3579862"/>
            <a:ext cx="357028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noProof="1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我的朋友容容</a:t>
            </a:r>
            <a:endParaRPr lang="zh-CN" altLang="en-US" sz="4400" b="1" noProof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1"/>
          <p:cNvSpPr>
            <a:spLocks noChangeArrowheads="1"/>
          </p:cNvSpPr>
          <p:nvPr/>
        </p:nvSpPr>
        <p:spPr bwMode="auto">
          <a:xfrm>
            <a:off x="323850" y="1203325"/>
            <a:ext cx="8569325" cy="277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</a:rPr>
              <a:t>    作者通过选取“容容坚持每天帮‘我’取报纸”和“容容给‘我’寄信”两个典型的事例，表现了“我”的朋友容容天真可爱的特点。在具体描写中，作者通过对容容动作、神态、语言的描写，把容容的形象刻画得十分具体，仿佛一个充满好奇、天真、可爱的孩子就在我们眼前一般。</a:t>
            </a:r>
            <a:endParaRPr lang="zh-CN" altLang="en-US" sz="2400" b="1" dirty="0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" descr="F:\上课课件\六年级上课课件下册\框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388" y="123825"/>
            <a:ext cx="1439862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矩形 5"/>
          <p:cNvSpPr>
            <a:spLocks noChangeArrowheads="1"/>
          </p:cNvSpPr>
          <p:nvPr/>
        </p:nvSpPr>
        <p:spPr bwMode="auto">
          <a:xfrm>
            <a:off x="315913" y="304800"/>
            <a:ext cx="11080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prstClr val="white"/>
                </a:solidFill>
                <a:latin typeface="黑体" panose="02010609060101010101" pitchFamily="49" charset="-122"/>
              </a:rPr>
              <a:t>写法赏析</a:t>
            </a:r>
            <a:endParaRPr lang="zh-CN" altLang="en-US" b="1">
              <a:solidFill>
                <a:prstClr val="white"/>
              </a:solidFill>
              <a:latin typeface="黑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23850" y="1203325"/>
            <a:ext cx="8569325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prstClr val="black"/>
                </a:solidFill>
                <a:latin typeface="黑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</a:rPr>
              <a:t>选择典型事例，表现人物特点。本文为了介绍容容天真可爱的特点，选取了“取报纸”和“寄信”两个典型事例。</a:t>
            </a:r>
            <a:endParaRPr lang="en-US" altLang="zh-CN" sz="2400" b="1" dirty="0">
              <a:solidFill>
                <a:prstClr val="black"/>
              </a:solidFill>
              <a:latin typeface="黑体" panose="02010609060101010101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b="1" dirty="0">
              <a:solidFill>
                <a:prstClr val="black"/>
              </a:solidFill>
              <a:latin typeface="黑体" panose="02010609060101010101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prstClr val="black"/>
                </a:solidFill>
                <a:latin typeface="黑体" panose="02010609060101010101" pitchFamily="49" charset="-122"/>
              </a:rPr>
              <a:t>2.</a:t>
            </a: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</a:rPr>
              <a:t>抓住人物的动作、语言、神态等，对人物进行细致刻画。作者在本文中对容容的动作、语言、神态进行了详细描写，从而生动形象地展现了容容的天真可爱。</a:t>
            </a:r>
            <a:endParaRPr lang="en-US" altLang="zh-CN" sz="2400" b="1" dirty="0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23850" y="1203325"/>
            <a:ext cx="8569325" cy="166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prstClr val="black"/>
                </a:solidFill>
                <a:latin typeface="黑体" panose="02010609060101010101" pitchFamily="49" charset="-122"/>
              </a:rPr>
              <a:t>3.</a:t>
            </a:r>
            <a:r>
              <a:rPr lang="zh-CN" altLang="en-US" sz="2400" b="1">
                <a:solidFill>
                  <a:prstClr val="black"/>
                </a:solidFill>
                <a:latin typeface="黑体" panose="02010609060101010101" pitchFamily="49" charset="-122"/>
              </a:rPr>
              <a:t>详细刻画与简要叙述相结合。在本文中，作者既对容容的动作、语言、神态进行了详细刻画，又对事件进行了简要叙述，让读者更好地从事例中体会容容的天真可爱。</a:t>
            </a:r>
            <a:endParaRPr lang="zh-CN" altLang="en-US" sz="2400" b="1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  <p:pic>
        <p:nvPicPr>
          <p:cNvPr id="17411" name="Picture 2" descr="http://dpic.tiankong.com/26/ak/QJ8503462011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456363" y="3406775"/>
            <a:ext cx="2662237" cy="146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1"/>
          <p:cNvSpPr>
            <a:spLocks noChangeArrowheads="1"/>
          </p:cNvSpPr>
          <p:nvPr/>
        </p:nvSpPr>
        <p:spPr bwMode="auto">
          <a:xfrm>
            <a:off x="250825" y="627063"/>
            <a:ext cx="66976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prstClr val="black"/>
                </a:solidFill>
                <a:latin typeface="黑体" panose="02010609060101010101" pitchFamily="49" charset="-122"/>
              </a:rPr>
              <a:t>《</a:t>
            </a:r>
            <a:r>
              <a:rPr lang="zh-CN" altLang="en-US" sz="2400" b="1">
                <a:solidFill>
                  <a:prstClr val="black"/>
                </a:solidFill>
                <a:latin typeface="黑体" panose="02010609060101010101" pitchFamily="49" charset="-122"/>
              </a:rPr>
              <a:t>我的朋友容容</a:t>
            </a:r>
            <a:r>
              <a:rPr lang="en-US" altLang="zh-CN" sz="2400" b="1">
                <a:solidFill>
                  <a:prstClr val="black"/>
                </a:solidFill>
                <a:latin typeface="黑体" panose="02010609060101010101" pitchFamily="49" charset="-122"/>
              </a:rPr>
              <a:t>》</a:t>
            </a:r>
            <a:r>
              <a:rPr lang="zh-CN" altLang="en-US" sz="2400" b="1">
                <a:solidFill>
                  <a:prstClr val="black"/>
                </a:solidFill>
                <a:latin typeface="黑体" panose="02010609060101010101" pitchFamily="49" charset="-122"/>
              </a:rPr>
              <a:t>与</a:t>
            </a:r>
            <a:r>
              <a:rPr lang="en-US" altLang="zh-CN" sz="2400" b="1">
                <a:solidFill>
                  <a:prstClr val="black"/>
                </a:solidFill>
                <a:latin typeface="黑体" panose="02010609060101010101" pitchFamily="49" charset="-122"/>
              </a:rPr>
              <a:t>《</a:t>
            </a:r>
            <a:r>
              <a:rPr lang="zh-CN" altLang="en-US" sz="2400" b="1">
                <a:solidFill>
                  <a:prstClr val="black"/>
                </a:solidFill>
                <a:latin typeface="黑体" panose="02010609060101010101" pitchFamily="49" charset="-122"/>
              </a:rPr>
              <a:t>两茎灯草</a:t>
            </a:r>
            <a:r>
              <a:rPr lang="en-US" altLang="zh-CN" sz="2400" b="1">
                <a:solidFill>
                  <a:prstClr val="black"/>
                </a:solidFill>
                <a:latin typeface="黑体" panose="02010609060101010101" pitchFamily="49" charset="-122"/>
              </a:rPr>
              <a:t>》</a:t>
            </a:r>
            <a:r>
              <a:rPr lang="zh-CN" altLang="en-US" sz="2400" b="1">
                <a:solidFill>
                  <a:prstClr val="black"/>
                </a:solidFill>
                <a:latin typeface="黑体" panose="02010609060101010101" pitchFamily="49" charset="-122"/>
              </a:rPr>
              <a:t>写法的对比。</a:t>
            </a:r>
            <a:endParaRPr lang="zh-CN" altLang="en-US" sz="2400" b="1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23850" y="1203325"/>
            <a:ext cx="8496300" cy="333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相同点：</a:t>
            </a:r>
            <a:r>
              <a:rPr lang="en-US" altLang="zh-CN" sz="24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1.</a:t>
            </a:r>
            <a:r>
              <a:rPr lang="zh-CN" altLang="en-US" sz="24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都选取了典型事例来表现人物的特点。</a:t>
            </a:r>
            <a:endParaRPr lang="en-US" altLang="zh-CN" sz="2400" b="1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4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我的朋友容容</a:t>
            </a:r>
            <a:r>
              <a:rPr lang="en-US" altLang="zh-CN" sz="24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4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选取了“取报纸”和“寄信”两个典型事例，表现了容容天真可爱的特点；</a:t>
            </a:r>
            <a:endParaRPr lang="en-US" altLang="zh-CN" sz="2400" b="1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4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两茎灯草</a:t>
            </a:r>
            <a:r>
              <a:rPr lang="en-US" altLang="zh-CN" sz="24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4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选取了“因点着两茎灯草而死不瞑目”的典型事件，表现了严监生爱财胜过生命的特点。</a:t>
            </a:r>
            <a:endParaRPr lang="en-US" altLang="zh-CN" sz="2400" b="1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2.</a:t>
            </a:r>
            <a:r>
              <a:rPr lang="zh-CN" altLang="en-US" sz="24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都对人物的动作、神态、语言进行描写，突出了人物的特点。</a:t>
            </a:r>
            <a:endParaRPr lang="en-US" altLang="zh-CN" sz="2400" b="1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1"/>
          <p:cNvSpPr>
            <a:spLocks noChangeArrowheads="1"/>
          </p:cNvSpPr>
          <p:nvPr/>
        </p:nvSpPr>
        <p:spPr bwMode="auto">
          <a:xfrm>
            <a:off x="395288" y="738188"/>
            <a:ext cx="8497887" cy="111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</a:rPr>
              <a:t>    默读课文，结合批注，想一想课文是怎么写容容这个人的，这样写有什么好处。</a:t>
            </a:r>
            <a:endParaRPr lang="zh-CN" altLang="en-US" sz="2400" b="1" dirty="0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23850" y="2063750"/>
            <a:ext cx="8496300" cy="222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作者选取了“取报纸”和“寄信”两个典型事例，有详有略地表现了容容天真可爱的特点。在叙事的过程中，作者又通过细致的语言、动作、神态描写，使容容天真可爱的形象更加立体。</a:t>
            </a:r>
            <a:endParaRPr lang="en-US" altLang="zh-CN" sz="24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23850" y="1314450"/>
            <a:ext cx="8496300" cy="291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这样写的好处在于：</a:t>
            </a:r>
            <a:endParaRPr lang="en-US" altLang="zh-CN" sz="24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更加形象地突出人物的性格特点。</a:t>
            </a:r>
            <a:endParaRPr lang="en-US" altLang="zh-CN" sz="24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2.</a:t>
            </a:r>
            <a:r>
              <a:rPr lang="zh-CN" altLang="en-US"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丰富文章内容，使文章更具可读性。</a:t>
            </a:r>
            <a:endParaRPr lang="en-US" altLang="zh-CN" sz="24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3.</a:t>
            </a:r>
            <a:r>
              <a:rPr lang="zh-CN" altLang="en-US"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能揭示人物心理活动，反映人物情绪，使人物形象更加丰满。</a:t>
            </a:r>
            <a:endParaRPr lang="en-US" altLang="zh-CN" sz="24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20483" name="Picture 2" descr="http://pic.51yuansu.com/pic3/cover/03/05/74/5afaae621a93f_610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0788" y="1058863"/>
            <a:ext cx="2214562" cy="211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pic.51yuansu.com/pic3/cover/03/05/74/5afaae621a93f_610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700088"/>
            <a:ext cx="1009650" cy="96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矩形 2"/>
          <p:cNvSpPr>
            <a:spLocks noChangeArrowheads="1"/>
          </p:cNvSpPr>
          <p:nvPr/>
        </p:nvSpPr>
        <p:spPr bwMode="auto">
          <a:xfrm>
            <a:off x="1187450" y="700088"/>
            <a:ext cx="7705725" cy="111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</a:rPr>
              <a:t>小练笔：借鉴习作例文，用上习作例文中的一种或多种写法，写一个小片段，描述一个你熟悉的人吧。</a:t>
            </a:r>
            <a:endParaRPr lang="zh-CN" altLang="en-US" sz="2400" b="1" dirty="0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23850" y="1995488"/>
            <a:ext cx="8496300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吃完早饭，我准备去学校，刚走到楼梯口，妈妈就站在门口大声喊：“走路的时候要注意安全，过马路时要先两边都看一看，没有车时才能过。还有到了学校要好好学习，上课认真听讲，不能开小差；要跟同学好好相处；下课要记得多喝水</a:t>
            </a:r>
            <a:r>
              <a:rPr lang="en-US" altLang="zh-CN" sz="22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……”</a:t>
            </a:r>
            <a:r>
              <a:rPr lang="zh-CN" altLang="en-US" sz="22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我一边捂着耳朵一边跑下楼。唉！每天早上都能听到妈妈这熟悉的唠叨声。</a:t>
            </a:r>
            <a:endParaRPr lang="en-US" altLang="zh-CN" sz="22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标注 3"/>
          <p:cNvSpPr/>
          <p:nvPr/>
        </p:nvSpPr>
        <p:spPr>
          <a:xfrm>
            <a:off x="684213" y="1347788"/>
            <a:ext cx="6119812" cy="2447925"/>
          </a:xfrm>
          <a:prstGeom prst="wedgeRoundRectCallout">
            <a:avLst>
              <a:gd name="adj1" fmla="val 57689"/>
              <a:gd name="adj2" fmla="val 40696"/>
              <a:gd name="adj3" fmla="val 16667"/>
            </a:avLst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5123" name="Picture 2" descr="http://pic.51yuansu.com/pic3/cover/02/73/87/5a18dfe1686c0_610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35825" y="2932113"/>
            <a:ext cx="1439863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矩形 2"/>
          <p:cNvSpPr>
            <a:spLocks noChangeArrowheads="1"/>
          </p:cNvSpPr>
          <p:nvPr/>
        </p:nvSpPr>
        <p:spPr bwMode="auto">
          <a:xfrm>
            <a:off x="755650" y="1452563"/>
            <a:ext cx="5976938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同学们，大家有没有寄过信？</a:t>
            </a:r>
            <a:endParaRPr lang="zh-CN" altLang="en-US" sz="24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这节课，就让我们一起学习例文</a:t>
            </a:r>
            <a:r>
              <a:rPr lang="en-US" altLang="zh-CN"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我的朋友容容</a:t>
            </a:r>
            <a:r>
              <a:rPr lang="en-US" altLang="zh-CN"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r>
              <a:rPr lang="zh-CN" altLang="en-US"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，看看她寄信时发生了哪些趣事。</a:t>
            </a:r>
            <a:endParaRPr lang="zh-CN" altLang="en-US" sz="24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5125" name="Picture 1" descr="F:\上课课件\六年级上课课件下册\框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123825"/>
            <a:ext cx="1439862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矩形 2"/>
          <p:cNvSpPr>
            <a:spLocks noChangeArrowheads="1"/>
          </p:cNvSpPr>
          <p:nvPr/>
        </p:nvSpPr>
        <p:spPr bwMode="auto">
          <a:xfrm>
            <a:off x="315913" y="304800"/>
            <a:ext cx="1114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prstClr val="white"/>
                </a:solidFill>
                <a:latin typeface="黑体" panose="02010609060101010101" pitchFamily="49" charset="-122"/>
              </a:rPr>
              <a:t>习作例文</a:t>
            </a:r>
            <a:endParaRPr lang="zh-CN" altLang="en-US" b="1">
              <a:solidFill>
                <a:prstClr val="white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1"/>
          <p:cNvSpPr>
            <a:spLocks noChangeArrowheads="1"/>
          </p:cNvSpPr>
          <p:nvPr/>
        </p:nvSpPr>
        <p:spPr bwMode="auto">
          <a:xfrm>
            <a:off x="395288" y="987425"/>
            <a:ext cx="8208962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我的朋友容容是一个助人为乐的人。</a:t>
            </a:r>
            <a:endParaRPr lang="zh-CN" altLang="en-US" sz="24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我订了一份报纸，每天早上，容容总是搬着椅子，爬上去，踮起脚，从大门口的邮箱里取出报纸来，然后爬下椅子，奔来把报纸交给我</a:t>
            </a:r>
            <a:r>
              <a:rPr lang="en-US" altLang="zh-CN"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:“</a:t>
            </a:r>
            <a:r>
              <a:rPr lang="zh-CN" altLang="en-US"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任叔叔，报纸来啦</a:t>
            </a:r>
            <a:r>
              <a:rPr lang="en-US" altLang="zh-CN"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!”</a:t>
            </a:r>
            <a:endParaRPr lang="en-US" altLang="zh-CN" sz="24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不知从什么时候开始，这已经成了她的习惯，而且她认为这是一项“权利”，是绝不能让别人侵犯的。</a:t>
            </a:r>
            <a:endParaRPr lang="zh-CN" altLang="en-US" sz="24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4500563" y="484188"/>
            <a:ext cx="3465512" cy="417512"/>
          </a:xfrm>
          <a:prstGeom prst="wedgeRectCallout">
            <a:avLst>
              <a:gd name="adj1" fmla="val -21331"/>
              <a:gd name="adj2" fmla="val 76949"/>
            </a:avLst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noProof="1">
                <a:solidFill>
                  <a:prstClr val="black"/>
                </a:solidFill>
                <a:latin typeface="黑体" panose="02010609060101010101" pitchFamily="49" charset="-122"/>
              </a:rPr>
              <a:t>点出容容乐于助人的特点</a:t>
            </a:r>
            <a:endParaRPr lang="zh-CN" altLang="en-US" sz="2100" b="1" noProof="1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  <p:sp>
        <p:nvSpPr>
          <p:cNvPr id="5" name="矩形标注 4"/>
          <p:cNvSpPr/>
          <p:nvPr/>
        </p:nvSpPr>
        <p:spPr>
          <a:xfrm>
            <a:off x="3851275" y="4443413"/>
            <a:ext cx="4906963" cy="419100"/>
          </a:xfrm>
          <a:prstGeom prst="wedgeRectCallout">
            <a:avLst>
              <a:gd name="adj1" fmla="val 6626"/>
              <a:gd name="adj2" fmla="val -104699"/>
            </a:avLst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noProof="1">
                <a:solidFill>
                  <a:prstClr val="black"/>
                </a:solidFill>
                <a:latin typeface="黑体" panose="02010609060101010101" pitchFamily="49" charset="-122"/>
              </a:rPr>
              <a:t>把容容取报纸的动作写得既具体又生动</a:t>
            </a:r>
            <a:endParaRPr lang="zh-CN" altLang="en-US" sz="2100" b="1" noProof="1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1"/>
          <p:cNvSpPr>
            <a:spLocks noChangeArrowheads="1"/>
          </p:cNvSpPr>
          <p:nvPr/>
        </p:nvSpPr>
        <p:spPr bwMode="auto">
          <a:xfrm>
            <a:off x="395288" y="660400"/>
            <a:ext cx="8497887" cy="364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有一天，我忘了尊重她的权利，自己去把报纸取来了。我正在看报，容容走来，她看看我手里的报纸，忽然撅起嘴唇，挺委屈地走了。过了一会儿，我听到她的哭声和奶奶又骂又哄的声音。起初我没在意，后来忽然感到这似乎跟报纸的事有些关系，过去打听，果然，她是为了报纸的事在发牌气。我连忙把报纸送回大门口去。容容就不哭了，又搬着椅子去把报纸取米交给我，才又高兴起来。容容就是这么忠于职守。</a:t>
            </a:r>
            <a:endParaRPr lang="zh-CN" altLang="en-US" sz="2200" b="1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3348038" y="4241800"/>
            <a:ext cx="5337175" cy="417513"/>
          </a:xfrm>
          <a:prstGeom prst="wedgeRectCallout">
            <a:avLst>
              <a:gd name="adj1" fmla="val 6626"/>
              <a:gd name="adj2" fmla="val -104699"/>
            </a:avLst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noProof="1">
                <a:solidFill>
                  <a:prstClr val="black"/>
                </a:solidFill>
                <a:latin typeface="黑体" panose="02010609060101010101" pitchFamily="49" charset="-122"/>
              </a:rPr>
              <a:t>通过“取报纸”事件，反映出容容忠于职守</a:t>
            </a:r>
            <a:endParaRPr lang="zh-CN" altLang="en-US" sz="2100" b="1" noProof="1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1"/>
          <p:cNvSpPr>
            <a:spLocks noChangeArrowheads="1"/>
          </p:cNvSpPr>
          <p:nvPr/>
        </p:nvSpPr>
        <p:spPr bwMode="auto">
          <a:xfrm>
            <a:off x="395288" y="876300"/>
            <a:ext cx="8497887" cy="356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一天我下班回家，容容给我拿来一封信，是我的一个老同学从外地寄来的。容容似平对信发生了浓厚的兴趣，等我看完信，她好奇地问</a:t>
            </a:r>
            <a:r>
              <a:rPr lang="en-US" altLang="zh-CN" sz="22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:“</a:t>
            </a:r>
            <a:r>
              <a:rPr lang="zh-CN" altLang="en-US" sz="22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任叔叔，这是什么</a:t>
            </a:r>
            <a:r>
              <a:rPr lang="en-US" altLang="zh-CN" sz="22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?”</a:t>
            </a:r>
            <a:endParaRPr lang="en-US" altLang="zh-CN" sz="2200" b="1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2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“</a:t>
            </a:r>
            <a:r>
              <a:rPr lang="zh-CN" altLang="en-US" sz="22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这是信。”</a:t>
            </a:r>
            <a:endParaRPr lang="zh-CN" altLang="en-US" sz="2200" b="1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“信是什么</a:t>
            </a:r>
            <a:r>
              <a:rPr lang="en-US" altLang="zh-CN" sz="22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?”</a:t>
            </a:r>
            <a:endParaRPr lang="en-US" altLang="zh-CN" sz="2200" b="1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2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“</a:t>
            </a:r>
            <a:r>
              <a:rPr lang="zh-CN" altLang="en-US" sz="22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信就是信。譬如说，我有个好朋友，我有话跟他讲，我就可以写一封信寄给他。信封上写个名字，就可以寄了。”</a:t>
            </a:r>
            <a:endParaRPr lang="zh-CN" altLang="en-US" sz="2200" b="1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3276600" y="2571750"/>
            <a:ext cx="5337175" cy="417513"/>
          </a:xfrm>
          <a:prstGeom prst="wedgeRectCallout">
            <a:avLst>
              <a:gd name="adj1" fmla="val 6626"/>
              <a:gd name="adj2" fmla="val -104699"/>
            </a:avLst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noProof="1">
                <a:solidFill>
                  <a:prstClr val="black"/>
                </a:solidFill>
                <a:latin typeface="黑体" panose="02010609060101010101" pitchFamily="49" charset="-122"/>
              </a:rPr>
              <a:t>通过语言描写，衬托出容容的好奇、天真</a:t>
            </a:r>
            <a:endParaRPr lang="zh-CN" altLang="en-US" sz="2100" b="1" noProof="1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1"/>
          <p:cNvSpPr>
            <a:spLocks noChangeArrowheads="1"/>
          </p:cNvSpPr>
          <p:nvPr/>
        </p:nvSpPr>
        <p:spPr bwMode="auto">
          <a:xfrm>
            <a:off x="395288" y="876300"/>
            <a:ext cx="8497887" cy="356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“那么我也可以寄信给好朋友吗</a:t>
            </a:r>
            <a:r>
              <a:rPr lang="en-US" altLang="zh-CN" sz="22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?”</a:t>
            </a:r>
            <a:endParaRPr lang="en-US" altLang="zh-CN" sz="2200" b="1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当然可以，如果你有好朋友的话。”我笑着说。</a:t>
            </a:r>
            <a:endParaRPr lang="zh-CN" altLang="en-US" sz="2200" b="1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“就拿这样的信封寄吗</a:t>
            </a:r>
            <a:r>
              <a:rPr lang="en-US" altLang="zh-CN" sz="22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?”</a:t>
            </a:r>
            <a:endParaRPr lang="en-US" altLang="zh-CN" sz="2200" b="1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2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en-US" sz="22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对</a:t>
            </a:r>
            <a:r>
              <a:rPr lang="en-US" altLang="zh-CN" sz="22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!”</a:t>
            </a:r>
            <a:endParaRPr lang="en-US" altLang="zh-CN" sz="2200" b="1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2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en-US" sz="22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到哪儿去寄呢</a:t>
            </a:r>
            <a:r>
              <a:rPr lang="en-US" altLang="zh-CN" sz="22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?”</a:t>
            </a:r>
            <a:endParaRPr lang="en-US" altLang="zh-CN" sz="2200" b="1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往邮筒里一塞就行。我们大门外边不就有个邮筒吗</a:t>
            </a:r>
            <a:r>
              <a:rPr lang="en-US" altLang="zh-CN" sz="22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?</a:t>
            </a:r>
            <a:endParaRPr lang="en-US" altLang="zh-CN" sz="2200" b="1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2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en-US" sz="22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知道啦</a:t>
            </a:r>
            <a:r>
              <a:rPr lang="en-US" altLang="zh-CN" sz="22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!</a:t>
            </a:r>
            <a:r>
              <a:rPr lang="zh-CN" altLang="en-US" sz="22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知道啦</a:t>
            </a:r>
            <a:r>
              <a:rPr lang="en-US" altLang="zh-CN" sz="22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!”</a:t>
            </a:r>
            <a:r>
              <a:rPr lang="zh-CN" altLang="en-US" sz="22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她高兴地说。</a:t>
            </a:r>
            <a:endParaRPr lang="zh-CN" altLang="en-US" sz="2200" b="1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4500563" y="2571750"/>
            <a:ext cx="1952625" cy="417513"/>
          </a:xfrm>
          <a:prstGeom prst="wedgeRectCallout">
            <a:avLst>
              <a:gd name="adj1" fmla="val 6626"/>
              <a:gd name="adj2" fmla="val -104699"/>
            </a:avLst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noProof="1">
                <a:solidFill>
                  <a:prstClr val="black"/>
                </a:solidFill>
                <a:latin typeface="黑体" panose="02010609060101010101" pitchFamily="49" charset="-122"/>
              </a:rPr>
              <a:t>语言描写</a:t>
            </a:r>
            <a:endParaRPr lang="zh-CN" altLang="en-US" sz="2100" b="1" noProof="1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1"/>
          <p:cNvSpPr>
            <a:spLocks noChangeArrowheads="1"/>
          </p:cNvSpPr>
          <p:nvPr/>
        </p:nvSpPr>
        <p:spPr bwMode="auto">
          <a:xfrm>
            <a:off x="323850" y="842963"/>
            <a:ext cx="8496300" cy="356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不知什么时候，她把我的信封拿去玩了，我也没在意，不料过了一天，邮递员通知我说有一封“欠资待领”的信，叫我到邮局去领。我连忙上邮局付了邮资，领出信来一看，啊，原来又是那位老同学寄来的。这家伙开什么玩笑，信封上贴了张用过的旧邮票。拆开倍一看，啊</a:t>
            </a:r>
            <a:r>
              <a:rPr lang="en-US" altLang="zh-CN" sz="22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?</a:t>
            </a:r>
            <a:r>
              <a:rPr lang="zh-CN" altLang="en-US" sz="22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难道他疯了</a:t>
            </a:r>
            <a:r>
              <a:rPr lang="en-US" altLang="zh-CN" sz="22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?</a:t>
            </a:r>
            <a:r>
              <a:rPr lang="zh-CN" altLang="en-US" sz="22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信封里连半张纸也没有，却装着片梧桐树叶。直是奇怪</a:t>
            </a:r>
            <a:r>
              <a:rPr lang="en-US" altLang="zh-CN" sz="22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!</a:t>
            </a:r>
            <a:r>
              <a:rPr lang="zh-CN" altLang="en-US" sz="22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我把叶子来覆去看了半天，怎么也猜不出它藏着什么奥妙。</a:t>
            </a:r>
            <a:endParaRPr lang="zh-CN" altLang="en-US" sz="2200" b="1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5867400" y="4300538"/>
            <a:ext cx="2601913" cy="417512"/>
          </a:xfrm>
          <a:prstGeom prst="wedgeRectCallout">
            <a:avLst>
              <a:gd name="adj1" fmla="val 6626"/>
              <a:gd name="adj2" fmla="val -104699"/>
            </a:avLst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noProof="1">
                <a:solidFill>
                  <a:prstClr val="black"/>
                </a:solidFill>
                <a:latin typeface="黑体" panose="02010609060101010101" pitchFamily="49" charset="-122"/>
              </a:rPr>
              <a:t>为容容寄信做铺垫</a:t>
            </a:r>
            <a:endParaRPr lang="zh-CN" altLang="en-US" sz="2100" b="1" noProof="1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1"/>
          <p:cNvSpPr>
            <a:spLocks noChangeArrowheads="1"/>
          </p:cNvSpPr>
          <p:nvPr/>
        </p:nvSpPr>
        <p:spPr bwMode="auto">
          <a:xfrm>
            <a:off x="323850" y="1073150"/>
            <a:ext cx="8496300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我十分纳闷。回到家里，容容却在我旁边，老用一种异样的眼光看着我，似乎准备告诉我什么秘密。</a:t>
            </a:r>
            <a:endParaRPr lang="zh-CN" altLang="en-US" sz="2200" b="1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过了一户会儿，她忍不住了，就拉住我，在我耳边轻轻地说</a:t>
            </a:r>
            <a:r>
              <a:rPr lang="en-US" altLang="zh-CN" sz="22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:“</a:t>
            </a:r>
            <a:r>
              <a:rPr lang="zh-CN" altLang="en-US" sz="22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任叔叔，我告诉你，我给你寄了一封信</a:t>
            </a:r>
            <a:r>
              <a:rPr lang="en-US" altLang="zh-CN" sz="22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!</a:t>
            </a:r>
            <a:r>
              <a:rPr lang="zh-CN" altLang="en-US" sz="22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真正的信</a:t>
            </a:r>
            <a:r>
              <a:rPr lang="en-US" altLang="zh-CN" sz="22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!”</a:t>
            </a:r>
            <a:endParaRPr lang="en-US" altLang="zh-CN" sz="2200" b="1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2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“</a:t>
            </a:r>
            <a:r>
              <a:rPr lang="zh-CN" altLang="en-US" sz="22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什么</a:t>
            </a:r>
            <a:r>
              <a:rPr lang="en-US" altLang="zh-CN" sz="22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?”</a:t>
            </a:r>
            <a:r>
              <a:rPr lang="zh-CN" altLang="en-US" sz="22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我好奇地问。</a:t>
            </a:r>
            <a:endParaRPr lang="zh-CN" altLang="en-US" sz="2200" b="1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2987675" y="4025900"/>
            <a:ext cx="5481638" cy="417513"/>
          </a:xfrm>
          <a:prstGeom prst="wedgeRectCallout">
            <a:avLst>
              <a:gd name="adj1" fmla="val 6626"/>
              <a:gd name="adj2" fmla="val -104699"/>
            </a:avLst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noProof="1">
                <a:solidFill>
                  <a:prstClr val="black"/>
                </a:solidFill>
                <a:latin typeface="黑体" panose="02010609060101010101" pitchFamily="49" charset="-122"/>
              </a:rPr>
              <a:t>动作、语言、神态描写，展现出容容的可爱</a:t>
            </a:r>
            <a:endParaRPr lang="zh-CN" altLang="en-US" sz="2100" b="1" noProof="1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323850" y="1073150"/>
            <a:ext cx="84963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我今天给你寄了一封信，就用那个信封奇的。里面藏着一片叶子</a:t>
            </a:r>
            <a:r>
              <a:rPr lang="en-US" altLang="zh-CN" sz="24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……”</a:t>
            </a:r>
            <a:endParaRPr lang="en-US" altLang="zh-CN" sz="2400" b="1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不等她说完，我就大笑起来，几乎把肚子都笑疼了</a:t>
            </a:r>
            <a:endParaRPr lang="zh-CN" altLang="en-US" sz="2400" b="1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原来那封“欠资待领”的信就是她寄的啊</a:t>
            </a:r>
            <a:r>
              <a:rPr lang="en-US" altLang="zh-CN" sz="2400" b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!</a:t>
            </a:r>
            <a:endParaRPr lang="en-US" altLang="zh-CN" sz="2400" b="1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4859338" y="3724275"/>
            <a:ext cx="2089150" cy="417513"/>
          </a:xfrm>
          <a:prstGeom prst="wedgeRectCallout">
            <a:avLst>
              <a:gd name="adj1" fmla="val 6626"/>
              <a:gd name="adj2" fmla="val -104699"/>
            </a:avLst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noProof="1">
                <a:solidFill>
                  <a:prstClr val="black"/>
                </a:solidFill>
                <a:latin typeface="黑体" panose="02010609060101010101" pitchFamily="49" charset="-122"/>
              </a:rPr>
              <a:t>作者恍然大悟</a:t>
            </a:r>
            <a:endParaRPr lang="zh-CN" altLang="en-US" sz="2100" b="1" noProof="1">
              <a:solidFill>
                <a:prstClr val="black"/>
              </a:solidFill>
              <a:latin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p="http://schemas.openxmlformats.org/presentationml/2006/main">
  <p:tag name="KSO_WPP_MARK_KEY" val="098c512d-13b7-40b4-b62c-a57e0b18025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2016</Words>
  <Application>WPS 演示</Application>
  <PresentationFormat>全屏显示(16:9)</PresentationFormat>
  <Paragraphs>82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7" baseType="lpstr">
      <vt:lpstr>Arial</vt:lpstr>
      <vt:lpstr>宋体</vt:lpstr>
      <vt:lpstr>Wingdings</vt:lpstr>
      <vt:lpstr>Arial Black</vt:lpstr>
      <vt:lpstr>微软雅黑</vt:lpstr>
      <vt:lpstr>仿宋</vt:lpstr>
      <vt:lpstr>黑体</vt:lpstr>
      <vt:lpstr>Arial</vt:lpstr>
      <vt:lpstr>Arial Unicode MS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2</cp:revision>
  <dcterms:created xsi:type="dcterms:W3CDTF">2021-04-04T01:10:00Z</dcterms:created>
  <dcterms:modified xsi:type="dcterms:W3CDTF">2023-01-18T05:53:01Z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BA7E75A5A101439B85C3E943EB568F24</vt:lpwstr>
  </property>
  <property fmtid="{D5CDD505-2E9C-101B-9397-08002B2CF9AE}" pid="3" name="KSOProductBuildVer">
    <vt:lpwstr>2052-11.1.0.13703</vt:lpwstr>
  </property>
</Properties>
</file>