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2" r:id="rId3"/>
    <p:sldId id="302" r:id="rId4"/>
    <p:sldId id="303" r:id="rId5"/>
    <p:sldId id="304" r:id="rId6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4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398197A-1AD4-49C0-80F7-B30CF19FABF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8197A-1AD4-49C0-80F7-B30CF19FA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277586" y="4914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A46918A-D9DB-4185-A18B-A8E8075C97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E3741A0-CD8E-48A8-9B65-A904B4F149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ACE89E51-5B3D-4337-B9D7-16E3B35E3DA5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268391"/>
            <a:ext cx="9144000" cy="87749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pic>
        <p:nvPicPr>
          <p:cNvPr id="3075" name="图片 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2382" y="1387078"/>
            <a:ext cx="3625454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3074194" y="507697"/>
            <a:ext cx="606980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人教部编版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五年级（下册）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2038" y="1545059"/>
            <a:ext cx="55119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习作  把一个人的特点写具体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67548" y="2480583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8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第</a:t>
            </a:r>
            <a:r>
              <a:rPr lang="en-US" altLang="zh-CN" sz="28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1</a:t>
            </a:r>
            <a:r>
              <a:rPr lang="zh-CN" altLang="en-US" sz="28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课时</a:t>
            </a:r>
            <a:endParaRPr lang="zh-CN" altLang="en-US" sz="2800" b="1" noProof="1">
              <a:ln w="17780" cmpd="sng">
                <a:noFill/>
                <a:prstDash val="solid"/>
                <a:miter lim="800000"/>
              </a:ln>
              <a:effectLst>
                <a:glow rad="3048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说一说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graphicFrame>
        <p:nvGraphicFramePr>
          <p:cNvPr id="62511" name="表格 62510"/>
          <p:cNvGraphicFramePr/>
          <p:nvPr/>
        </p:nvGraphicFramePr>
        <p:xfrm>
          <a:off x="1041798" y="1865710"/>
          <a:ext cx="6858001" cy="2340769"/>
        </p:xfrm>
        <a:graphic>
          <a:graphicData uri="http://schemas.openxmlformats.org/drawingml/2006/table">
            <a:tbl>
              <a:tblPr/>
              <a:tblGrid>
                <a:gridCol w="1181971"/>
                <a:gridCol w="1668188"/>
                <a:gridCol w="2160120"/>
                <a:gridCol w="1847722"/>
              </a:tblGrid>
              <a:tr h="798910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习作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题目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我最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想写的人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样子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（一个方面）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选择的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典型事例</a:t>
                      </a:r>
                      <a:endParaRPr lang="zh-CN" altLang="en-US" sz="2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1859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1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6" marR="68576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62" name="文本框 25601"/>
          <p:cNvSpPr txBox="1">
            <a:spLocks noChangeArrowheads="1"/>
          </p:cNvSpPr>
          <p:nvPr/>
        </p:nvSpPr>
        <p:spPr bwMode="auto">
          <a:xfrm>
            <a:off x="3695700" y="1696642"/>
            <a:ext cx="474821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小嘎子已有些沉不住气，刚想用脚腕子去勾他的腿,不料反给他把脚别住了。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0545" y="1426845"/>
            <a:ext cx="2563174" cy="3096574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4970860" y="3433763"/>
            <a:ext cx="2102644" cy="573881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机灵顽皮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86" name="文本框 25601"/>
          <p:cNvSpPr txBox="1">
            <a:spLocks noChangeArrowheads="1"/>
          </p:cNvSpPr>
          <p:nvPr/>
        </p:nvSpPr>
        <p:spPr bwMode="auto">
          <a:xfrm>
            <a:off x="3695700" y="1696642"/>
            <a:ext cx="474821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他把两眼睁得滴溜圆，把头又狠狠摇了几摇，越发指得紧了。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970860" y="3433763"/>
            <a:ext cx="2201465" cy="573881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爱财如命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  <p:pic>
        <p:nvPicPr>
          <p:cNvPr id="35842" name="图片 1126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75786" y="1483995"/>
            <a:ext cx="2833208" cy="3119914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10" name="文本框 25601"/>
          <p:cNvSpPr txBox="1">
            <a:spLocks noChangeArrowheads="1"/>
          </p:cNvSpPr>
          <p:nvPr/>
        </p:nvSpPr>
        <p:spPr bwMode="auto">
          <a:xfrm>
            <a:off x="3695700" y="1696641"/>
            <a:ext cx="4748213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一双丹凤三角眼，两弯柳叶吊梢眉，身量苗条，体格风骚，粉面含春威不露，丹唇未启笑先闻。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970860" y="3433763"/>
            <a:ext cx="2102644" cy="573881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察言观色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  <p:pic>
        <p:nvPicPr>
          <p:cNvPr id="3686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77688" y="1795463"/>
            <a:ext cx="2831306" cy="1965484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0588" y="1525192"/>
          <a:ext cx="6634164" cy="2391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88"/>
                <a:gridCol w="2211388"/>
                <a:gridCol w="2211388"/>
              </a:tblGrid>
              <a:tr h="609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人物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i="0" u="none" kern="1200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2100" b="1" i="0" u="none" kern="120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样子</a:t>
                      </a:r>
                      <a:endParaRPr lang="zh-CN" altLang="en-US" sz="2100" b="1" i="0" u="none" kern="1200" baseline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6858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100" b="1" i="0" u="none" kern="120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典型事例</a:t>
                      </a:r>
                      <a:endParaRPr lang="zh-CN" altLang="en-US" sz="2100" b="1" i="0" u="none" kern="1200" baseline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5" marR="68585" marT="34288" marB="34288">
                    <a:solidFill>
                      <a:schemeClr val="accent2"/>
                    </a:solidFill>
                  </a:tcPr>
                </a:tc>
              </a:tr>
              <a:tr h="6367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</a:t>
                      </a: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嘎子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rgbClr val="A1C450"/>
                    </a:solidFill>
                  </a:tcPr>
                </a:tc>
              </a:tr>
              <a:tr h="5900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i="0" u="none" kern="1200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严</a:t>
                      </a:r>
                      <a:r>
                        <a:rPr lang="zh-CN" altLang="en-US" sz="2100" b="0" i="0" u="none" kern="120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监生</a:t>
                      </a:r>
                      <a:endParaRPr lang="zh-CN" altLang="en-US" sz="2100" b="0" i="0" u="none" kern="1200" baseline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rgbClr val="FFC000"/>
                    </a:solidFill>
                  </a:tcPr>
                </a:tc>
              </a:tr>
              <a:tr h="5561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i="0" u="none" kern="1200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王熙凤</a:t>
                      </a:r>
                      <a:endParaRPr lang="zh-CN" altLang="en-US" sz="2100" b="0" i="0" u="none" kern="1200" baseline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5" marR="68585" marT="34288" marB="34288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94510" y="2293144"/>
            <a:ext cx="108108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顽皮机灵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463778" y="2108598"/>
            <a:ext cx="1889522" cy="66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摔跤时总想下冷绊子，使巧招。</a:t>
            </a:r>
            <a:endParaRPr lang="zh-CN" altLang="en-US" sz="15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683794" y="2919413"/>
            <a:ext cx="10798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爱财如命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435203" y="2714626"/>
            <a:ext cx="1918097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临死前记挂着多烧了一茎灯草。</a:t>
            </a:r>
            <a:endParaRPr lang="zh-CN" altLang="en-US" sz="15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683794" y="3464719"/>
            <a:ext cx="10798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察言观色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435204" y="3303985"/>
            <a:ext cx="2075259" cy="66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据贾母的态度改变自己的言行。</a:t>
            </a:r>
            <a:endParaRPr lang="zh-CN" altLang="en-US" sz="15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3" name="Oval 2"/>
          <p:cNvSpPr>
            <a:spLocks noChangeArrowheads="1"/>
          </p:cNvSpPr>
          <p:nvPr/>
        </p:nvSpPr>
        <p:spPr bwMode="auto">
          <a:xfrm>
            <a:off x="3470672" y="2134791"/>
            <a:ext cx="2022872" cy="1290638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Oval 3"/>
          <p:cNvSpPr>
            <a:spLocks noChangeArrowheads="1"/>
          </p:cNvSpPr>
          <p:nvPr/>
        </p:nvSpPr>
        <p:spPr bwMode="auto">
          <a:xfrm>
            <a:off x="3702844" y="2318148"/>
            <a:ext cx="1485900" cy="945356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Oval 5"/>
          <p:cNvSpPr>
            <a:spLocks noChangeArrowheads="1"/>
          </p:cNvSpPr>
          <p:nvPr/>
        </p:nvSpPr>
        <p:spPr bwMode="auto">
          <a:xfrm>
            <a:off x="5495926" y="3118248"/>
            <a:ext cx="1316831" cy="831056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2F1924"/>
              </a:gs>
            </a:gsLst>
            <a:lin ang="5400000" scaled="1"/>
          </a:gradFill>
          <a:ln w="38100">
            <a:solidFill>
              <a:srgbClr val="F8F8F8">
                <a:alpha val="79999"/>
              </a:srgbClr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6" name="Picture 6" descr="cir_lighteffect0"/>
          <p:cNvPicPr>
            <a:picLocks noChangeAspect="1" noChangeArrowheads="1"/>
          </p:cNvPicPr>
          <p:nvPr/>
        </p:nvPicPr>
        <p:blipFill>
          <a:blip r:embed="rId1" cstate="email">
            <a:lum bright="18000" contrast="-12000"/>
          </a:blip>
          <a:srcRect/>
          <a:stretch>
            <a:fillRect/>
          </a:stretch>
        </p:blipFill>
        <p:spPr bwMode="auto">
          <a:xfrm>
            <a:off x="5463779" y="2964657"/>
            <a:ext cx="1382315" cy="88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Oval 9"/>
          <p:cNvSpPr>
            <a:spLocks noChangeArrowheads="1"/>
          </p:cNvSpPr>
          <p:nvPr/>
        </p:nvSpPr>
        <p:spPr bwMode="auto">
          <a:xfrm>
            <a:off x="3363517" y="2051447"/>
            <a:ext cx="2269331" cy="1447800"/>
          </a:xfrm>
          <a:prstGeom prst="ellips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Line 10"/>
          <p:cNvSpPr>
            <a:spLocks noChangeShapeType="1"/>
          </p:cNvSpPr>
          <p:nvPr/>
        </p:nvSpPr>
        <p:spPr bwMode="auto">
          <a:xfrm flipV="1">
            <a:off x="3173016" y="3202781"/>
            <a:ext cx="445294" cy="177404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1" name="Line 11"/>
          <p:cNvSpPr>
            <a:spLocks noChangeShapeType="1"/>
          </p:cNvSpPr>
          <p:nvPr/>
        </p:nvSpPr>
        <p:spPr bwMode="auto">
          <a:xfrm flipV="1">
            <a:off x="3109912" y="3118248"/>
            <a:ext cx="444104" cy="177403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2" name="Line 12"/>
          <p:cNvSpPr>
            <a:spLocks noChangeShapeType="1"/>
          </p:cNvSpPr>
          <p:nvPr/>
        </p:nvSpPr>
        <p:spPr bwMode="auto">
          <a:xfrm flipV="1">
            <a:off x="5098257" y="2281237"/>
            <a:ext cx="445294" cy="177404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3" name="Line 13"/>
          <p:cNvSpPr>
            <a:spLocks noChangeShapeType="1"/>
          </p:cNvSpPr>
          <p:nvPr/>
        </p:nvSpPr>
        <p:spPr bwMode="auto">
          <a:xfrm flipV="1">
            <a:off x="5033963" y="2195512"/>
            <a:ext cx="447675" cy="177404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4" name="Oval 14"/>
          <p:cNvSpPr>
            <a:spLocks noChangeArrowheads="1"/>
          </p:cNvSpPr>
          <p:nvPr/>
        </p:nvSpPr>
        <p:spPr bwMode="auto">
          <a:xfrm>
            <a:off x="2065735" y="3187303"/>
            <a:ext cx="1318022" cy="832247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rgbClr val="021F3D"/>
              </a:gs>
            </a:gsLst>
            <a:lin ang="5400000" scaled="1"/>
          </a:gradFill>
          <a:ln w="38100">
            <a:solidFill>
              <a:srgbClr val="F8F8F8">
                <a:alpha val="79999"/>
              </a:srgbClr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5" name="Picture 15" descr="cir_lighteffect0"/>
          <p:cNvPicPr>
            <a:picLocks noChangeAspect="1" noChangeArrowheads="1"/>
          </p:cNvPicPr>
          <p:nvPr/>
        </p:nvPicPr>
        <p:blipFill>
          <a:blip r:embed="rId1" cstate="email">
            <a:lum bright="18000" contrast="-12000"/>
          </a:blip>
          <a:srcRect/>
          <a:stretch>
            <a:fillRect/>
          </a:stretch>
        </p:blipFill>
        <p:spPr bwMode="auto">
          <a:xfrm>
            <a:off x="2035969" y="3020617"/>
            <a:ext cx="1382316" cy="88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Oval 18"/>
          <p:cNvSpPr>
            <a:spLocks noChangeArrowheads="1"/>
          </p:cNvSpPr>
          <p:nvPr/>
        </p:nvSpPr>
        <p:spPr bwMode="auto">
          <a:xfrm>
            <a:off x="2022873" y="1576388"/>
            <a:ext cx="1316831" cy="831056"/>
          </a:xfrm>
          <a:prstGeom prst="ellipse">
            <a:avLst/>
          </a:prstGeom>
          <a:gradFill rotWithShape="1">
            <a:gsLst>
              <a:gs pos="0">
                <a:srgbClr val="669900"/>
              </a:gs>
              <a:gs pos="100000">
                <a:srgbClr val="203100"/>
              </a:gs>
            </a:gsLst>
            <a:lin ang="5400000" scaled="1"/>
          </a:gradFill>
          <a:ln w="38100">
            <a:solidFill>
              <a:srgbClr val="F8F8F8">
                <a:alpha val="79999"/>
              </a:srgbClr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8" name="Picture 19" descr="cir_lighteffect0"/>
          <p:cNvPicPr>
            <a:picLocks noChangeAspect="1" noChangeArrowheads="1"/>
          </p:cNvPicPr>
          <p:nvPr/>
        </p:nvPicPr>
        <p:blipFill>
          <a:blip r:embed="rId2" cstate="email">
            <a:lum bright="18000" contrast="-12000"/>
          </a:blip>
          <a:srcRect/>
          <a:stretch>
            <a:fillRect/>
          </a:stretch>
        </p:blipFill>
        <p:spPr bwMode="auto">
          <a:xfrm>
            <a:off x="2009775" y="1495425"/>
            <a:ext cx="1382316" cy="89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Line 22"/>
          <p:cNvSpPr>
            <a:spLocks noChangeShapeType="1"/>
          </p:cNvSpPr>
          <p:nvPr/>
        </p:nvSpPr>
        <p:spPr bwMode="auto">
          <a:xfrm>
            <a:off x="3005138" y="2256235"/>
            <a:ext cx="514350" cy="200025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1" name="Line 23"/>
          <p:cNvSpPr>
            <a:spLocks noChangeShapeType="1"/>
          </p:cNvSpPr>
          <p:nvPr/>
        </p:nvSpPr>
        <p:spPr bwMode="auto">
          <a:xfrm>
            <a:off x="3024188" y="2300288"/>
            <a:ext cx="515541" cy="200025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2" name="Oval 24"/>
          <p:cNvSpPr>
            <a:spLocks noChangeArrowheads="1"/>
          </p:cNvSpPr>
          <p:nvPr/>
        </p:nvSpPr>
        <p:spPr bwMode="auto">
          <a:xfrm>
            <a:off x="5403057" y="1576388"/>
            <a:ext cx="1316831" cy="831056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1D3144"/>
              </a:gs>
            </a:gsLst>
            <a:lin ang="5400000" scaled="1"/>
          </a:gradFill>
          <a:ln w="38100">
            <a:solidFill>
              <a:srgbClr val="F8F8F8">
                <a:alpha val="79999"/>
              </a:srgbClr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3" name="Picture 25" descr="cir_lighteffect0"/>
          <p:cNvPicPr>
            <a:picLocks noChangeAspect="1" noChangeArrowheads="1"/>
          </p:cNvPicPr>
          <p:nvPr/>
        </p:nvPicPr>
        <p:blipFill>
          <a:blip r:embed="rId3" cstate="email">
            <a:lum bright="18000" contrast="-12000"/>
          </a:blip>
          <a:srcRect/>
          <a:stretch>
            <a:fillRect/>
          </a:stretch>
        </p:blipFill>
        <p:spPr bwMode="auto">
          <a:xfrm>
            <a:off x="5414963" y="1393031"/>
            <a:ext cx="1381125" cy="86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Line 28"/>
          <p:cNvSpPr>
            <a:spLocks noChangeShapeType="1"/>
          </p:cNvSpPr>
          <p:nvPr/>
        </p:nvSpPr>
        <p:spPr bwMode="auto">
          <a:xfrm>
            <a:off x="5161360" y="3040856"/>
            <a:ext cx="514350" cy="200025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6" name="Line 29"/>
          <p:cNvSpPr>
            <a:spLocks noChangeShapeType="1"/>
          </p:cNvSpPr>
          <p:nvPr/>
        </p:nvSpPr>
        <p:spPr bwMode="auto">
          <a:xfrm>
            <a:off x="5097067" y="3123010"/>
            <a:ext cx="515540" cy="200025"/>
          </a:xfrm>
          <a:prstGeom prst="line">
            <a:avLst/>
          </a:prstGeom>
          <a:noFill/>
          <a:ln w="127000">
            <a:solidFill>
              <a:srgbClr val="EAEAEA">
                <a:alpha val="7999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" name="矩形 34"/>
          <p:cNvSpPr>
            <a:spLocks noChangeArrowheads="1"/>
          </p:cNvSpPr>
          <p:nvPr/>
        </p:nvSpPr>
        <p:spPr bwMode="auto">
          <a:xfrm>
            <a:off x="3636169" y="2549129"/>
            <a:ext cx="1481138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人物描写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35"/>
          <p:cNvSpPr>
            <a:spLocks noChangeArrowheads="1"/>
          </p:cNvSpPr>
          <p:nvPr/>
        </p:nvSpPr>
        <p:spPr bwMode="auto">
          <a:xfrm>
            <a:off x="1978819" y="1789510"/>
            <a:ext cx="1482329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肖像描写</a:t>
            </a:r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36"/>
          <p:cNvSpPr>
            <a:spLocks noChangeArrowheads="1"/>
          </p:cNvSpPr>
          <p:nvPr/>
        </p:nvSpPr>
        <p:spPr bwMode="auto">
          <a:xfrm>
            <a:off x="5444729" y="1789510"/>
            <a:ext cx="1482328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37"/>
          <p:cNvSpPr>
            <a:spLocks noChangeArrowheads="1"/>
          </p:cNvSpPr>
          <p:nvPr/>
        </p:nvSpPr>
        <p:spPr bwMode="auto">
          <a:xfrm>
            <a:off x="2149079" y="3389710"/>
            <a:ext cx="1482328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动作描写</a:t>
            </a:r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38"/>
          <p:cNvSpPr>
            <a:spLocks noChangeArrowheads="1"/>
          </p:cNvSpPr>
          <p:nvPr/>
        </p:nvSpPr>
        <p:spPr bwMode="auto">
          <a:xfrm>
            <a:off x="5598319" y="3377804"/>
            <a:ext cx="1482329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心理描写</a:t>
            </a:r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84" grpId="0" bldLvl="0" animBg="1"/>
      <p:bldP spid="85" grpId="0" bldLvl="0" animBg="1"/>
      <p:bldP spid="89" grpId="0" bldLvl="0" animBg="1"/>
      <p:bldP spid="94" grpId="0" bldLvl="0" animBg="1"/>
      <p:bldP spid="97" grpId="0" bldLvl="0" animBg="1"/>
      <p:bldP spid="102" grpId="0" bldLvl="0" animBg="1"/>
      <p:bldP spid="107" grpId="0"/>
      <p:bldP spid="108" grpId="0"/>
      <p:bldP spid="109" grpId="0"/>
      <p:bldP spid="110" grpId="0"/>
      <p:bldP spid="1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2983" y="2096366"/>
            <a:ext cx="2210316" cy="1724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711179" y="2262188"/>
            <a:ext cx="4027884" cy="132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540385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（闰土）紫色的圆脸，头戴一顶小毡帽，颈上套一个明晃晃的银项圈。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656410" y="1981200"/>
            <a:ext cx="4502944" cy="175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540385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他搔搔后脑勺说:“嗯，你看怎么办？得把他们抱来，同死人呆在一起怎么行！哦，我们，我们总能熬过去的！快去！别等他们醒来。”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2976" y="1950845"/>
            <a:ext cx="2387042" cy="1777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675460" y="1994297"/>
            <a:ext cx="434459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540385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其间有一个十一二岁的少年，项带银圈，手捏一柄钢叉，向一匹猹尽力地刺去。那猹却将身一扭，反从他的胯下逃走了。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8283" y="1924278"/>
            <a:ext cx="2497197" cy="1834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046935" y="616744"/>
            <a:ext cx="1727597" cy="33456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讲一讲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005138" y="1641873"/>
            <a:ext cx="5622131" cy="2169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她忐忑不安地想：“他会说什么呢？这是闹着玩的吗？自己的五个孩子已经够他受的了</a:t>
            </a:r>
            <a:r>
              <a:rPr lang="zh-CN" altLang="en-US" sz="2100" dirty="0">
                <a:latin typeface="宋体" panose="02010600030101010101" pitchFamily="2" charset="-122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是他来啦？</a:t>
            </a:r>
            <a:r>
              <a:rPr lang="zh-CN" altLang="en-US" sz="2100" dirty="0">
                <a:latin typeface="宋体" panose="02010600030101010101" pitchFamily="2" charset="-122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不，还没来！</a:t>
            </a:r>
            <a:r>
              <a:rPr lang="zh-CN" altLang="en-US" sz="2100" dirty="0">
                <a:latin typeface="宋体" panose="02010600030101010101" pitchFamily="2" charset="-122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为什么把他们抱过来啊？</a:t>
            </a:r>
            <a:r>
              <a:rPr lang="zh-CN" altLang="en-US" sz="2100" dirty="0">
                <a:latin typeface="宋体" panose="02010600030101010101" pitchFamily="2" charset="-122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他会揍我的！那也活该，我自作自受</a:t>
            </a:r>
            <a:r>
              <a:rPr lang="zh-CN" altLang="en-US" sz="2100" dirty="0">
                <a:latin typeface="宋体" panose="02010600030101010101" pitchFamily="2" charset="-122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嗯，揍我一顿也好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！”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6095" y="1971676"/>
            <a:ext cx="1974776" cy="1663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79873" y="1577579"/>
            <a:ext cx="7592615" cy="1493044"/>
          </a:xfrm>
        </p:spPr>
        <p:txBody>
          <a:bodyPr>
            <a:noAutofit/>
          </a:bodyPr>
          <a:lstStyle/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写一个人，把他的特点写具体。</a:t>
            </a:r>
            <a:r>
              <a:rPr lang="zh-CN" altLang="en-US" sz="21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（重点）</a:t>
            </a:r>
            <a:endParaRPr lang="zh-CN" altLang="en-US" sz="21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能够找好典型事例，通过对语言、动作、神情等进行细致入微的描写，写出此人的特点。</a:t>
            </a:r>
            <a:r>
              <a:rPr lang="zh-CN" altLang="en-US" sz="21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（难点）</a:t>
            </a:r>
            <a:endParaRPr lang="zh-CN" altLang="en-US" sz="21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endParaRPr lang="zh-CN" altLang="en-US" sz="2100" b="1" spc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98094" y="772717"/>
            <a:ext cx="1682354" cy="34409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板书设计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761060" y="1460898"/>
            <a:ext cx="378142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把一个人的特点写具体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文本框 4"/>
          <p:cNvSpPr txBox="1">
            <a:spLocks noChangeArrowheads="1"/>
          </p:cNvSpPr>
          <p:nvPr/>
        </p:nvSpPr>
        <p:spPr bwMode="auto">
          <a:xfrm>
            <a:off x="1668066" y="2025254"/>
            <a:ext cx="6426994" cy="103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一、说一说：留心生活，细心观察。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二、人物描写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 2050"/>
          <p:cNvSpPr>
            <a:spLocks noChangeArrowheads="1"/>
          </p:cNvSpPr>
          <p:nvPr/>
        </p:nvSpPr>
        <p:spPr bwMode="auto">
          <a:xfrm flipH="1">
            <a:off x="3543300" y="2706291"/>
            <a:ext cx="167879" cy="1816894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1" name="文本框 5"/>
          <p:cNvSpPr txBox="1">
            <a:spLocks noChangeArrowheads="1"/>
          </p:cNvSpPr>
          <p:nvPr/>
        </p:nvSpPr>
        <p:spPr bwMode="auto">
          <a:xfrm>
            <a:off x="3961210" y="2545556"/>
            <a:ext cx="1816894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肖像描写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心理描写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动作描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903" y="938212"/>
            <a:ext cx="3028950" cy="248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3" y="1329929"/>
            <a:ext cx="686991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5" y="2131370"/>
            <a:ext cx="3546826" cy="8991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lang="zh-CN" altLang="en-US" sz="5400" b="1" dirty="0">
              <a:blipFill>
                <a:blip r:embed="rId4"/>
                <a:stretch>
                  <a:fillRect/>
                </a:stretch>
              </a:blip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985417" y="1603422"/>
            <a:ext cx="6661477" cy="1493044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同学们，</a:t>
            </a:r>
            <a:r>
              <a:rPr lang="zh-CN" altLang="en-US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今天我们一起来猜几个谜语。</a:t>
            </a:r>
            <a:endParaRPr lang="zh-CN" altLang="en-US" sz="24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endParaRPr lang="en-US" altLang="zh-CN" sz="24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903615" y="1334761"/>
            <a:ext cx="5228035" cy="2664619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他尖嘴猴腮，满脸是毛；</a:t>
            </a:r>
            <a:endParaRPr sz="24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能腾云驾雾、千变万化；</a:t>
            </a:r>
            <a:endParaRPr sz="24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敢大闹天宫，并能降妖除魔。</a:t>
            </a:r>
            <a:endParaRPr lang="zh-CN" altLang="en-US" sz="2400" b="1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092179" y="2090738"/>
            <a:ext cx="2455069" cy="997744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2400" b="1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孙悟空</a:t>
            </a:r>
            <a:endParaRPr lang="zh-CN" altLang="en-US" sz="2400" b="1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921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1873" y="1121569"/>
            <a:ext cx="2364581" cy="333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11944" y="1469232"/>
            <a:ext cx="5228035" cy="2664619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他嫉恶如仇，正义勇敢；</a:t>
            </a:r>
            <a:endParaRPr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一身虎胆，武艺高超；</a:t>
            </a:r>
            <a:endParaRPr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十几碗烈酒下肚，</a:t>
            </a:r>
            <a:endParaRPr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仍然可以赤手空拳降老虎。 </a:t>
            </a:r>
            <a:endParaRPr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092179" y="2090738"/>
            <a:ext cx="2455069" cy="997744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2400" b="1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武松</a:t>
            </a:r>
            <a:endParaRPr lang="zh-CN" altLang="en-US" sz="2400" b="1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126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1525" y="1835944"/>
            <a:ext cx="332065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30994" y="1693069"/>
            <a:ext cx="5110163" cy="2045494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为什么大家一猜就中呢？</a:t>
            </a:r>
            <a:endParaRPr lang="en-US" altLang="zh-CN"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en-US" altLang="zh-CN" sz="2100" spc="0" dirty="0" err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因为他们</a:t>
            </a:r>
            <a:r>
              <a:rPr lang="zh-CN" altLang="en-US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描写得比较生动，使得人物形象</a:t>
            </a:r>
            <a:r>
              <a:rPr lang="en-US" altLang="zh-CN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具有鲜明的特点。</a:t>
            </a:r>
            <a:endParaRPr lang="en-US" altLang="zh-CN"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写作任务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550069" y="1764507"/>
            <a:ext cx="7658100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写作对象：人。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写作范围：可以是熟悉的人或偶尔见过的陌生人。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写作重点：写人物的样子，突出人物特点。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PP_MARK_KEY" val="154387b1-26b0-4b65-a3a1-0aa11e6ea4d5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861</Words>
  <Application>WPS 演示</Application>
  <PresentationFormat>全屏显示(16:9)</PresentationFormat>
  <Paragraphs>147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仿宋</vt:lpstr>
      <vt:lpstr>Arial Unicode MS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241</cp:revision>
  <dcterms:created xsi:type="dcterms:W3CDTF">2017-11-13T08:28:00Z</dcterms:created>
  <dcterms:modified xsi:type="dcterms:W3CDTF">2023-01-18T05:54:54Z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E6CC161D4EF9411E8C515EDF87BF801F</vt:lpwstr>
  </property>
</Properties>
</file>