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25"/>
  </p:handoutMasterIdLst>
  <p:sldIdLst>
    <p:sldId id="312" r:id="rId3"/>
    <p:sldId id="359" r:id="rId4"/>
    <p:sldId id="360" r:id="rId5"/>
    <p:sldId id="358" r:id="rId6"/>
    <p:sldId id="342" r:id="rId7"/>
    <p:sldId id="344" r:id="rId8"/>
    <p:sldId id="350" r:id="rId9"/>
    <p:sldId id="362" r:id="rId10"/>
    <p:sldId id="352" r:id="rId11"/>
    <p:sldId id="354" r:id="rId12"/>
    <p:sldId id="355" r:id="rId13"/>
    <p:sldId id="363" r:id="rId14"/>
    <p:sldId id="478" r:id="rId15"/>
    <p:sldId id="495" r:id="rId16"/>
    <p:sldId id="506" r:id="rId18"/>
    <p:sldId id="507" r:id="rId19"/>
    <p:sldId id="496" r:id="rId20"/>
    <p:sldId id="509" r:id="rId21"/>
    <p:sldId id="498" r:id="rId22"/>
    <p:sldId id="461" r:id="rId23"/>
    <p:sldId id="463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1" userDrawn="1">
          <p15:clr>
            <a:srgbClr val="A4A3A4"/>
          </p15:clr>
        </p15:guide>
        <p15:guide id="2" orient="horz" pos="470" userDrawn="1">
          <p15:clr>
            <a:srgbClr val="A4A3A4"/>
          </p15:clr>
        </p15:guide>
        <p15:guide id="3" orient="horz" pos="3944" userDrawn="1">
          <p15:clr>
            <a:srgbClr val="A4A3A4"/>
          </p15:clr>
        </p15:guide>
        <p15:guide id="4" pos="3852" userDrawn="1">
          <p15:clr>
            <a:srgbClr val="A4A3A4"/>
          </p15:clr>
        </p15:guide>
        <p15:guide id="5" pos="7351" userDrawn="1">
          <p15:clr>
            <a:srgbClr val="A4A3A4"/>
          </p15:clr>
        </p15:guide>
        <p15:guide id="6" pos="47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52" autoAdjust="0"/>
    <p:restoredTop sz="95065" autoAdjust="0"/>
  </p:normalViewPr>
  <p:slideViewPr>
    <p:cSldViewPr snapToGrid="0" showGuides="1">
      <p:cViewPr>
        <p:scale>
          <a:sx n="100" d="100"/>
          <a:sy n="100" d="100"/>
        </p:scale>
        <p:origin x="-1032" y="-432"/>
      </p:cViewPr>
      <p:guideLst>
        <p:guide orient="horz" pos="2091"/>
        <p:guide orient="horz" pos="470"/>
        <p:guide orient="horz" pos="3944"/>
        <p:guide pos="3852"/>
        <p:guide pos="7351"/>
        <p:guide pos="474"/>
      </p:guideLst>
    </p:cSldViewPr>
  </p:slideViewPr>
  <p:outlineViewPr>
    <p:cViewPr>
      <p:scale>
        <a:sx n="33" d="100"/>
        <a:sy n="33" d="100"/>
      </p:scale>
      <p:origin x="0" y="-821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3" d="100"/>
          <a:sy n="63" d="100"/>
        </p:scale>
        <p:origin x="2352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05D559-3288-4974-980B-06842749C4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7D58A6-AEBD-4200-AA67-6FF718FDE96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2F24DA-EBC9-44F1-BBC1-CFEEB1C03D3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5EA23A-5BAD-43E8-9D1C-D421776196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9459" name="文本占位符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0483" name="文本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1507" name="文本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2531" name="文本占位符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3555" name="文本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4579" name="文本占位符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A8D18-081E-4A20-8738-3886609FB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C86AD-7133-4131-B6A3-70867AA70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A8D18-081E-4A20-8738-3886609FB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C86AD-7133-4131-B6A3-70867AA70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A8D18-081E-4A20-8738-3886609FB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C86AD-7133-4131-B6A3-70867AA70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123"/>
          <p:cNvSpPr>
            <a:spLocks noChangeArrowheads="1"/>
          </p:cNvSpPr>
          <p:nvPr/>
        </p:nvSpPr>
        <p:spPr bwMode="auto">
          <a:xfrm>
            <a:off x="4751917" y="4724400"/>
            <a:ext cx="6443133" cy="88423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none" anchor="b"/>
          <a:lstStyle/>
          <a:p>
            <a:pPr eaLnBrk="0" hangingPunct="0">
              <a:defRPr/>
            </a:pPr>
            <a:endParaRPr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矩形 568323"/>
          <p:cNvSpPr>
            <a:spLocks noChangeArrowheads="1" noChangeShapeType="1" noTextEdit="1"/>
          </p:cNvSpPr>
          <p:nvPr userDrawn="1"/>
        </p:nvSpPr>
        <p:spPr bwMode="auto">
          <a:xfrm>
            <a:off x="5808133" y="2420938"/>
            <a:ext cx="5080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60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幼圆" panose="02010509060101010101" pitchFamily="49" charset="-122"/>
            </a:endParaRPr>
          </a:p>
        </p:txBody>
      </p:sp>
    </p:spTree>
  </p:cSld>
  <p:clrMapOvr>
    <a:masterClrMapping/>
  </p:clrMapOvr>
  <p:transition advClick="0">
    <p:zoom/>
  </p:transition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A8D18-081E-4A20-8738-3886609FB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C86AD-7133-4131-B6A3-70867AA70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A8D18-081E-4A20-8738-3886609FB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C86AD-7133-4131-B6A3-70867AA70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A8D18-081E-4A20-8738-3886609FB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C86AD-7133-4131-B6A3-70867AA70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A8D18-081E-4A20-8738-3886609FB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C86AD-7133-4131-B6A3-70867AA70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A8D18-081E-4A20-8738-3886609FB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C86AD-7133-4131-B6A3-70867AA70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A8D18-081E-4A20-8738-3886609FB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C86AD-7133-4131-B6A3-70867AA70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A8D18-081E-4A20-8738-3886609FB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C86AD-7133-4131-B6A3-70867AA70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A8D18-081E-4A20-8738-3886609FB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C86AD-7133-4131-B6A3-70867AA706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file:///D:\qq&#25991;&#20214;\712321467\Image\C2C\Image2\%7b75232B38-A165-1FB7-499C-2E1C792CACB5%7d.png" TargetMode="Externa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A8D18-081E-4A20-8738-3886609FB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C86AD-7133-4131-B6A3-70867AA706A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email"/>
          <a:srcRect/>
          <a:stretch>
            <a:fillRect/>
          </a:stretch>
        </p:blipFill>
        <p:spPr>
          <a:xfrm>
            <a:off x="1270" y="-5715"/>
            <a:ext cx="12188825" cy="6870065"/>
          </a:xfrm>
          <a:prstGeom prst="rect">
            <a:avLst/>
          </a:prstGeom>
        </p:spPr>
      </p:pic>
      <p:pic>
        <p:nvPicPr>
          <p:cNvPr id="15" name="图片 1073743875" descr="学科网 zxxk.com"/>
          <p:cNvPicPr>
            <a:picLocks noChangeAspect="1"/>
          </p:cNvPicPr>
          <p:nvPr/>
        </p:nvPicPr>
        <p:blipFill>
          <a:blip r:embed="rId14" r:link="rId1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 descr="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pct20">
            <a:fgClr>
              <a:schemeClr val="bg1">
                <a:lumMod val="95000"/>
              </a:schemeClr>
            </a:fgClr>
            <a:bgClr>
              <a:srgbClr val="F9F9F9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</a:t>
            </a:r>
            <a:endParaRPr lang="zh-CN" altLang="en-US" sz="100"/>
          </a:p>
        </p:txBody>
      </p:sp>
      <p:sp>
        <p:nvSpPr>
          <p:cNvPr id="11" name="TextBox 10"/>
          <p:cNvSpPr txBox="1"/>
          <p:nvPr/>
        </p:nvSpPr>
        <p:spPr>
          <a:xfrm>
            <a:off x="4217158" y="2142167"/>
            <a:ext cx="67283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自相矛盾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 descr="e7d195523061f1c0092ce48a5fc95870a0687ac45bc8b2caB227BFDC40F9DB2B7A559DE97B8BDC6E716585DDCE188C7BF488BAA08C98985C74A3E1B5E305210FABE6A8AE2A6A8AB67019A6860E9B7AF5C7F6AA7134BB5542FC0A17BFBEC0C5CF211FB091FD8C08D9541B60CB1E93997BEFA5F4E5D4A778A7527C9FFE4FF35B29D3E42F8997401636D0F3B9CAB1055CF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V="1">
            <a:off x="0" y="232014"/>
            <a:ext cx="4217158" cy="6625985"/>
          </a:xfrm>
          <a:prstGeom prst="rect">
            <a:avLst/>
          </a:prstGeom>
        </p:spPr>
      </p:pic>
      <p:pic>
        <p:nvPicPr>
          <p:cNvPr id="6" name="图片 5" descr="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9393056" y="0"/>
            <a:ext cx="2798944" cy="3181219"/>
          </a:xfrm>
          <a:custGeom>
            <a:avLst/>
            <a:gdLst>
              <a:gd name="connsiteX0" fmla="*/ 0 w 2440082"/>
              <a:gd name="connsiteY0" fmla="*/ 0 h 2773344"/>
              <a:gd name="connsiteX1" fmla="*/ 2440082 w 2440082"/>
              <a:gd name="connsiteY1" fmla="*/ 0 h 2773344"/>
              <a:gd name="connsiteX2" fmla="*/ 2440082 w 2440082"/>
              <a:gd name="connsiteY2" fmla="*/ 2773344 h 2773344"/>
              <a:gd name="connsiteX3" fmla="*/ 0 w 2440082"/>
              <a:gd name="connsiteY3" fmla="*/ 2773344 h 277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0082" h="2773344">
                <a:moveTo>
                  <a:pt x="0" y="0"/>
                </a:moveTo>
                <a:lnTo>
                  <a:pt x="2440082" y="0"/>
                </a:lnTo>
                <a:lnTo>
                  <a:pt x="2440082" y="2773344"/>
                </a:lnTo>
                <a:lnTo>
                  <a:pt x="0" y="2773344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 descr="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"/>
          <p:cNvCxnSpPr/>
          <p:nvPr/>
        </p:nvCxnSpPr>
        <p:spPr>
          <a:xfrm flipH="1">
            <a:off x="6096000" y="0"/>
            <a:ext cx="0" cy="6858000"/>
          </a:xfrm>
          <a:prstGeom prst="line">
            <a:avLst/>
          </a:prstGeom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7d195523061f1c0" descr="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</a:t>
            </a:r>
            <a:endParaRPr lang="zh-CN" altLang="en-US" sz="100"/>
          </a:p>
        </p:txBody>
      </p:sp>
      <p:pic>
        <p:nvPicPr>
          <p:cNvPr id="5" name="图片 4" descr="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0469544" y="0"/>
            <a:ext cx="2400296" cy="6641530"/>
          </a:xfrm>
          <a:prstGeom prst="rect">
            <a:avLst/>
          </a:prstGeom>
        </p:spPr>
      </p:pic>
      <p:sp>
        <p:nvSpPr>
          <p:cNvPr id="8" name="流程图: 可选过程 7"/>
          <p:cNvSpPr/>
          <p:nvPr/>
        </p:nvSpPr>
        <p:spPr>
          <a:xfrm>
            <a:off x="1146411" y="436729"/>
            <a:ext cx="2047165" cy="573206"/>
          </a:xfrm>
          <a:prstGeom prst="flowChartAlternateProcess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学习目标二</a:t>
            </a:r>
            <a:endParaRPr lang="zh-CN" altLang="en-US" sz="2800"/>
          </a:p>
        </p:txBody>
      </p:sp>
      <p:sp>
        <p:nvSpPr>
          <p:cNvPr id="9" name="流程图: 可选过程 8"/>
          <p:cNvSpPr/>
          <p:nvPr/>
        </p:nvSpPr>
        <p:spPr>
          <a:xfrm>
            <a:off x="1146414" y="2538484"/>
            <a:ext cx="2088106" cy="504967"/>
          </a:xfrm>
          <a:prstGeom prst="flowChartAlternateProcess">
            <a:avLst/>
          </a:prstGeom>
          <a:solidFill>
            <a:srgbClr val="9B030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评价任务</a:t>
            </a:r>
            <a:endParaRPr lang="zh-CN" altLang="en-US" sz="2800"/>
          </a:p>
        </p:txBody>
      </p:sp>
      <p:sp>
        <p:nvSpPr>
          <p:cNvPr id="10" name="流程图: 可选过程 9"/>
          <p:cNvSpPr/>
          <p:nvPr/>
        </p:nvSpPr>
        <p:spPr>
          <a:xfrm>
            <a:off x="1162336" y="5090615"/>
            <a:ext cx="2235957" cy="504967"/>
          </a:xfrm>
          <a:prstGeom prst="flowChartAlternateProcess">
            <a:avLst/>
          </a:prstGeom>
          <a:solidFill>
            <a:srgbClr val="9B030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评价标准</a:t>
            </a:r>
            <a:endParaRPr lang="zh-CN" altLang="en-US" sz="2800"/>
          </a:p>
        </p:txBody>
      </p:sp>
      <p:sp>
        <p:nvSpPr>
          <p:cNvPr id="11" name="矩形 10"/>
          <p:cNvSpPr/>
          <p:nvPr/>
        </p:nvSpPr>
        <p:spPr>
          <a:xfrm>
            <a:off x="3618883" y="377581"/>
            <a:ext cx="7383439" cy="70675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20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联系上下文和注释等，能把“鬻、誉、弗、立”等字的意思和课文大意说给同桌听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，据此把故事讲给同学听。</a:t>
            </a:r>
            <a:endParaRPr lang="zh-CN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05589" y="1787907"/>
            <a:ext cx="7383439" cy="163004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小组合作学习</a:t>
            </a:r>
            <a:endParaRPr lang="en-US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同桌说一说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鬻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誉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吾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、坚、</a:t>
            </a:r>
            <a:r>
              <a:rPr lang="zh-CN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陷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弗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夫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立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”的意思，和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课文大意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小组合作，</a:t>
            </a:r>
            <a:r>
              <a:rPr lang="zh-CN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抓住故事的</a:t>
            </a:r>
            <a:r>
              <a:rPr lang="zh-CN" altLang="zh-CN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起因、经过、结果</a:t>
            </a:r>
            <a:r>
              <a:rPr lang="zh-CN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试着讲故事。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小组选出故事讲得最生动的同学全班分享。</a:t>
            </a:r>
            <a:endParaRPr lang="zh-CN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18930" y="4249426"/>
            <a:ext cx="7383439" cy="15684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能说出生字的意思和课文大意。（得一颗星  ）</a:t>
            </a:r>
            <a:endParaRPr lang="en-US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能抓住故事的起因、经过、结果把故事讲出来。（得一颗星  ）</a:t>
            </a:r>
            <a:endParaRPr lang="en-US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能加上合理想象，把故事讲得生动。（得一颗星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五角星 13"/>
          <p:cNvSpPr/>
          <p:nvPr/>
        </p:nvSpPr>
        <p:spPr>
          <a:xfrm>
            <a:off x="10575045" y="4884070"/>
            <a:ext cx="313898" cy="300251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五角星 14"/>
          <p:cNvSpPr/>
          <p:nvPr/>
        </p:nvSpPr>
        <p:spPr>
          <a:xfrm>
            <a:off x="9320476" y="5391273"/>
            <a:ext cx="313898" cy="300251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五角星 15"/>
          <p:cNvSpPr/>
          <p:nvPr/>
        </p:nvSpPr>
        <p:spPr>
          <a:xfrm>
            <a:off x="8793624" y="4406995"/>
            <a:ext cx="313898" cy="300251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 descr="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"/>
          <p:cNvCxnSpPr/>
          <p:nvPr/>
        </p:nvCxnSpPr>
        <p:spPr>
          <a:xfrm flipH="1">
            <a:off x="6096000" y="0"/>
            <a:ext cx="0" cy="6858000"/>
          </a:xfrm>
          <a:prstGeom prst="line">
            <a:avLst/>
          </a:prstGeom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7d195523061f1c0" descr="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</a:t>
            </a:r>
            <a:endParaRPr lang="zh-CN" altLang="en-US" sz="100"/>
          </a:p>
        </p:txBody>
      </p:sp>
      <p:pic>
        <p:nvPicPr>
          <p:cNvPr id="5" name="图片 4" descr="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0469544" y="0"/>
            <a:ext cx="2400296" cy="6641530"/>
          </a:xfrm>
          <a:prstGeom prst="rect">
            <a:avLst/>
          </a:prstGeom>
        </p:spPr>
      </p:pic>
      <p:sp>
        <p:nvSpPr>
          <p:cNvPr id="8" name="流程图: 可选过程 7"/>
          <p:cNvSpPr/>
          <p:nvPr/>
        </p:nvSpPr>
        <p:spPr>
          <a:xfrm>
            <a:off x="1160059" y="1146412"/>
            <a:ext cx="2047165" cy="573206"/>
          </a:xfrm>
          <a:prstGeom prst="flowChartAlternateProcess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学习目标三</a:t>
            </a:r>
            <a:endParaRPr lang="zh-CN" altLang="en-US" sz="2800"/>
          </a:p>
        </p:txBody>
      </p:sp>
      <p:sp>
        <p:nvSpPr>
          <p:cNvPr id="9" name="流程图: 可选过程 8"/>
          <p:cNvSpPr/>
          <p:nvPr/>
        </p:nvSpPr>
        <p:spPr>
          <a:xfrm>
            <a:off x="1105471" y="2756848"/>
            <a:ext cx="2088106" cy="504967"/>
          </a:xfrm>
          <a:prstGeom prst="flowChartAlternateProcess">
            <a:avLst/>
          </a:prstGeom>
          <a:solidFill>
            <a:srgbClr val="9B030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评价任务</a:t>
            </a:r>
            <a:endParaRPr lang="zh-CN" altLang="en-US" sz="2800"/>
          </a:p>
        </p:txBody>
      </p:sp>
      <p:sp>
        <p:nvSpPr>
          <p:cNvPr id="10" name="流程图: 可选过程 9"/>
          <p:cNvSpPr/>
          <p:nvPr/>
        </p:nvSpPr>
        <p:spPr>
          <a:xfrm>
            <a:off x="1162336" y="5090615"/>
            <a:ext cx="2235957" cy="504967"/>
          </a:xfrm>
          <a:prstGeom prst="flowChartAlternateProcess">
            <a:avLst/>
          </a:prstGeom>
          <a:solidFill>
            <a:srgbClr val="9B030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评价标准</a:t>
            </a:r>
            <a:endParaRPr lang="zh-CN" altLang="en-US" sz="2800"/>
          </a:p>
        </p:txBody>
      </p:sp>
      <p:sp>
        <p:nvSpPr>
          <p:cNvPr id="11" name="矩形 10"/>
          <p:cNvSpPr/>
          <p:nvPr/>
        </p:nvSpPr>
        <p:spPr>
          <a:xfrm>
            <a:off x="3643951" y="1058670"/>
            <a:ext cx="7383439" cy="83099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说出“其人弗能立”的原因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“自相矛盾”的寓意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，背诵课文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46226" y="2412074"/>
            <a:ext cx="7383439" cy="19380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画出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楚人夸耀自己</a:t>
            </a:r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盾和矛的句子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，思考并</a:t>
            </a:r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盾和矛的</a:t>
            </a:r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特点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说说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楚人“弗能应也”的</a:t>
            </a:r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原因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。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正确、流利地把课文</a:t>
            </a:r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背诵给同桌听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小组讨论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说一</a:t>
            </a:r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这则寓言的揭示的</a:t>
            </a:r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道理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46226" y="4732192"/>
            <a:ext cx="7383439" cy="175432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能说出“其人弗能应也”的原因。（得一颗星  ）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能正确流利背诵课文。（得一颗星  ）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能说出这则寓言揭示的道理。（得一颗星  ）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五角星 13"/>
          <p:cNvSpPr/>
          <p:nvPr/>
        </p:nvSpPr>
        <p:spPr>
          <a:xfrm>
            <a:off x="10112993" y="4885899"/>
            <a:ext cx="313898" cy="300251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五角星 14"/>
          <p:cNvSpPr/>
          <p:nvPr/>
        </p:nvSpPr>
        <p:spPr>
          <a:xfrm>
            <a:off x="8532127" y="5475027"/>
            <a:ext cx="313898" cy="300251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五角星 15"/>
          <p:cNvSpPr/>
          <p:nvPr/>
        </p:nvSpPr>
        <p:spPr>
          <a:xfrm>
            <a:off x="9557983" y="6023212"/>
            <a:ext cx="313898" cy="300251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766"/>
            <a:ext cx="3925614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altLang="zh-CN"/>
          </a:p>
          <a:p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3818401" y="2539235"/>
            <a:ext cx="5400341" cy="906780"/>
            <a:chOff x="9300" y="7798"/>
            <a:chExt cx="8118" cy="1428"/>
          </a:xfrm>
        </p:grpSpPr>
        <p:grpSp>
          <p:nvGrpSpPr>
            <p:cNvPr id="31" name="组合 30"/>
            <p:cNvGrpSpPr/>
            <p:nvPr/>
          </p:nvGrpSpPr>
          <p:grpSpPr>
            <a:xfrm flipH="1">
              <a:off x="9300" y="7798"/>
              <a:ext cx="8118" cy="1428"/>
              <a:chOff x="9459" y="8260"/>
              <a:chExt cx="7969" cy="1428"/>
            </a:xfrm>
          </p:grpSpPr>
          <p:sp>
            <p:nvSpPr>
              <p:cNvPr id="12" name="任意多边形 11"/>
              <p:cNvSpPr/>
              <p:nvPr/>
            </p:nvSpPr>
            <p:spPr>
              <a:xfrm flipH="1">
                <a:off x="9459" y="8260"/>
                <a:ext cx="7969" cy="1428"/>
              </a:xfrm>
              <a:custGeom>
                <a:avLst/>
                <a:gdLst>
                  <a:gd name="connsiteX0" fmla="*/ 5061858 w 5061858"/>
                  <a:gd name="connsiteY0" fmla="*/ 0 h 1130346"/>
                  <a:gd name="connsiteX1" fmla="*/ 565173 w 5061858"/>
                  <a:gd name="connsiteY1" fmla="*/ 0 h 1130346"/>
                  <a:gd name="connsiteX2" fmla="*/ 562794 w 5061858"/>
                  <a:gd name="connsiteY2" fmla="*/ 0 h 1130346"/>
                  <a:gd name="connsiteX3" fmla="*/ 562794 w 5061858"/>
                  <a:gd name="connsiteY3" fmla="*/ 240 h 1130346"/>
                  <a:gd name="connsiteX4" fmla="*/ 451271 w 5061858"/>
                  <a:gd name="connsiteY4" fmla="*/ 11482 h 1130346"/>
                  <a:gd name="connsiteX5" fmla="*/ 0 w 5061858"/>
                  <a:gd name="connsiteY5" fmla="*/ 565173 h 1130346"/>
                  <a:gd name="connsiteX6" fmla="*/ 451271 w 5061858"/>
                  <a:gd name="connsiteY6" fmla="*/ 1118864 h 1130346"/>
                  <a:gd name="connsiteX7" fmla="*/ 562794 w 5061858"/>
                  <a:gd name="connsiteY7" fmla="*/ 1130106 h 1130346"/>
                  <a:gd name="connsiteX8" fmla="*/ 562794 w 5061858"/>
                  <a:gd name="connsiteY8" fmla="*/ 1130345 h 1130346"/>
                  <a:gd name="connsiteX9" fmla="*/ 565163 w 5061858"/>
                  <a:gd name="connsiteY9" fmla="*/ 1130345 h 1130346"/>
                  <a:gd name="connsiteX10" fmla="*/ 565173 w 5061858"/>
                  <a:gd name="connsiteY10" fmla="*/ 1130346 h 1130346"/>
                  <a:gd name="connsiteX11" fmla="*/ 565183 w 5061858"/>
                  <a:gd name="connsiteY11" fmla="*/ 1130345 h 1130346"/>
                  <a:gd name="connsiteX12" fmla="*/ 5061858 w 5061858"/>
                  <a:gd name="connsiteY12" fmla="*/ 1130345 h 1130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061858" h="1130346">
                    <a:moveTo>
                      <a:pt x="5061858" y="0"/>
                    </a:moveTo>
                    <a:lnTo>
                      <a:pt x="565173" y="0"/>
                    </a:lnTo>
                    <a:lnTo>
                      <a:pt x="562794" y="0"/>
                    </a:lnTo>
                    <a:lnTo>
                      <a:pt x="562794" y="240"/>
                    </a:lnTo>
                    <a:lnTo>
                      <a:pt x="451271" y="11482"/>
                    </a:lnTo>
                    <a:cubicBezTo>
                      <a:pt x="193731" y="64183"/>
                      <a:pt x="0" y="292054"/>
                      <a:pt x="0" y="565173"/>
                    </a:cubicBezTo>
                    <a:cubicBezTo>
                      <a:pt x="0" y="838292"/>
                      <a:pt x="193731" y="1066163"/>
                      <a:pt x="451271" y="1118864"/>
                    </a:cubicBezTo>
                    <a:lnTo>
                      <a:pt x="562794" y="1130106"/>
                    </a:lnTo>
                    <a:lnTo>
                      <a:pt x="562794" y="1130345"/>
                    </a:lnTo>
                    <a:lnTo>
                      <a:pt x="565163" y="1130345"/>
                    </a:lnTo>
                    <a:lnTo>
                      <a:pt x="565173" y="1130346"/>
                    </a:lnTo>
                    <a:lnTo>
                      <a:pt x="565183" y="1130345"/>
                    </a:lnTo>
                    <a:lnTo>
                      <a:pt x="5061858" y="1130345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800">
                  <a:latin typeface="思源黑体 Light" panose="020B0300000000000000" pitchFamily="34" charset="-122"/>
                </a:endParaRPr>
              </a:p>
            </p:txBody>
          </p:sp>
          <p:sp>
            <p:nvSpPr>
              <p:cNvPr id="29" name="椭圆 28"/>
              <p:cNvSpPr>
                <a:spLocks noChangeAspect="1"/>
              </p:cNvSpPr>
              <p:nvPr/>
            </p:nvSpPr>
            <p:spPr>
              <a:xfrm>
                <a:off x="15916" y="8356"/>
                <a:ext cx="1230" cy="1231"/>
              </a:xfrm>
              <a:prstGeom prst="ellipse">
                <a:avLst/>
              </a:prstGeom>
              <a:solidFill>
                <a:srgbClr val="283B74"/>
              </a:solidFill>
              <a:ln w="38100">
                <a:noFill/>
              </a:ln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chemeClr val="bg1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30" name="文本框 118"/>
              <p:cNvSpPr txBox="1"/>
              <p:nvPr/>
            </p:nvSpPr>
            <p:spPr>
              <a:xfrm>
                <a:off x="16219" y="8553"/>
                <a:ext cx="701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spc="3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charset="-122"/>
                  </a:rPr>
                  <a:t>三</a:t>
                </a:r>
                <a:endParaRPr lang="zh-CN" altLang="en-US" sz="28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charset="-122"/>
                </a:endParaRPr>
              </a:p>
            </p:txBody>
          </p:sp>
        </p:grpSp>
        <p:sp>
          <p:nvSpPr>
            <p:cNvPr id="33" name="标题 1"/>
            <p:cNvSpPr txBox="1"/>
            <p:nvPr/>
          </p:nvSpPr>
          <p:spPr>
            <a:xfrm>
              <a:off x="11233" y="7984"/>
              <a:ext cx="4799" cy="1077"/>
            </a:xfrm>
            <a:prstGeom prst="rect">
              <a:avLst/>
            </a:prstGeom>
          </p:spPr>
          <p:txBody>
            <a:bodyPr lIns="91415" tIns="45708" rIns="91415" bIns="45708" anchor="ctr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400" b="0" kern="1200">
                  <a:solidFill>
                    <a:schemeClr val="bg1"/>
                  </a:solidFill>
                  <a:effectLst/>
                  <a:latin typeface="+mj-ea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b="1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教学活动实施</a:t>
              </a:r>
              <a:endParaRPr lang="zh-CN" altLang="en-US" sz="28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pic>
        <p:nvPicPr>
          <p:cNvPr id="21" name="图片 20" descr="e7d195523061f1c0092ce48a5fc95870a0687ac45bc8b2caB227BFDC40F9DB2B7A559DE97B8BDC6E716585DDCE188C7BF488BAA08C98985C74A3E1B5E305210FABE6A8AE2A6A8AB67019A6860E9B7AF5C7F6AA7134BB5542FC0A17BFBEC0C5CF211FB091FD8C08D9541B60CB1E93997BEFA5F4E5D4A778A7527C9FFE4FF35B29D3E42F8997401636D0F3B9CAB1055CF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866775"/>
            <a:ext cx="4167505" cy="4592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44664" y="1147764"/>
            <a:ext cx="8923337" cy="470789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根据停顿符号正确、流利地朗读课文。</a:t>
            </a: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defRPr/>
            </a:pP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楚人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鬻盾与矛者，誉之曰：“吾盾之坚，物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莫能陷也。”又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誉其矛曰“吾矛之利，于物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无不陷也。”或曰：“以子之矛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陷子之盾，何如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?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”其人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弗能应也。夫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不可陷之盾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与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无不陷之矛，不可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同世而立。</a:t>
            </a: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defRPr/>
            </a:pP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根据老师出示的停顿要求，把停顿符号画在课本上；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根据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注音和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停顿符号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，自己练读，读准字音、读好停顿；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defRPr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把课文流利地读给同桌听。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defRPr/>
            </a:pP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indent="152400" eaLnBrk="0" hangingPunct="0">
              <a:lnSpc>
                <a:spcPct val="150000"/>
              </a:lnSpc>
              <a:defRPr/>
            </a:pPr>
            <a:endParaRPr lang="zh-CN" altLang="zh-CN" sz="2400" b="1" spc="12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195" name="文本框 1"/>
          <p:cNvSpPr txBox="1">
            <a:spLocks noChangeArrowheads="1"/>
          </p:cNvSpPr>
          <p:nvPr/>
        </p:nvSpPr>
        <p:spPr bwMode="auto">
          <a:xfrm>
            <a:off x="1400810" y="147320"/>
            <a:ext cx="1099947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朗读课文</a:t>
            </a:r>
            <a:endParaRPr lang="en-US" altLang="zh-CN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00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（对应学习目标一</a:t>
            </a:r>
            <a:r>
              <a:rPr lang="zh-CN" altLang="en-US" sz="200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00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借助停顿符号和注音，能读准字音、读好停顿，正确、流利地朗读课文。</a:t>
            </a:r>
            <a:r>
              <a:rPr lang="zh-CN" altLang="en-US" sz="200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sz="2000"/>
          </a:p>
        </p:txBody>
      </p:sp>
      <p:sp>
        <p:nvSpPr>
          <p:cNvPr id="5" name="五角星 4"/>
          <p:cNvSpPr/>
          <p:nvPr/>
        </p:nvSpPr>
        <p:spPr>
          <a:xfrm>
            <a:off x="7049136" y="4786314"/>
            <a:ext cx="314325" cy="300037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五角星 5"/>
          <p:cNvSpPr/>
          <p:nvPr/>
        </p:nvSpPr>
        <p:spPr>
          <a:xfrm>
            <a:off x="6734494" y="5896294"/>
            <a:ext cx="314325" cy="300037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五角星 6"/>
          <p:cNvSpPr/>
          <p:nvPr/>
        </p:nvSpPr>
        <p:spPr>
          <a:xfrm>
            <a:off x="5801044" y="5186364"/>
            <a:ext cx="314325" cy="300037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五角星 7"/>
          <p:cNvSpPr/>
          <p:nvPr/>
        </p:nvSpPr>
        <p:spPr>
          <a:xfrm>
            <a:off x="5802949" y="5596574"/>
            <a:ext cx="312737" cy="300037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44799" y="4777852"/>
            <a:ext cx="7751607" cy="19380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在课本上画出停顿符号。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（奖励一颗  ）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朗读时字音正确。（一颗星  ）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把停顿读正确。（奖励一颗  ）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朗读时流利、不卡顿。（奖励一颗  ）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99"/>
          <p:cNvSpPr txBox="1">
            <a:spLocks noChangeArrowheads="1"/>
          </p:cNvSpPr>
          <p:nvPr/>
        </p:nvSpPr>
        <p:spPr bwMode="auto">
          <a:xfrm>
            <a:off x="1631951" y="908051"/>
            <a:ext cx="8748713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根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据课下注释或联系上下文说出下列字词意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思</a:t>
            </a:r>
            <a:endParaRPr lang="en-US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鬻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盾与矛：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于物无不</a:t>
            </a:r>
            <a:r>
              <a:rPr lang="zh-CN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陷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也：</a:t>
            </a:r>
            <a:endParaRPr lang="zh-CN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曰：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夫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不可陷之盾：</a:t>
            </a:r>
            <a:endParaRPr lang="zh-CN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800"/>
              <a:t>              </a:t>
            </a:r>
            <a:endParaRPr lang="zh-CN" altLang="zh-CN" sz="2800"/>
          </a:p>
        </p:txBody>
      </p:sp>
      <p:sp>
        <p:nvSpPr>
          <p:cNvPr id="9219" name="文本框 1"/>
          <p:cNvSpPr txBox="1">
            <a:spLocks noChangeArrowheads="1"/>
          </p:cNvSpPr>
          <p:nvPr/>
        </p:nvSpPr>
        <p:spPr bwMode="auto">
          <a:xfrm>
            <a:off x="1082936" y="0"/>
            <a:ext cx="9717742" cy="1445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理解大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</a:t>
            </a:r>
            <a:r>
              <a:rPr lang="zh-CN" altLang="en-US" sz="240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对应学习目标二</a:t>
            </a:r>
            <a:r>
              <a:rPr lang="zh-CN" altLang="en-US" sz="240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40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联系上下文和注释等，说出“鬻、誉、弗、立”等字的意思</a:t>
            </a:r>
            <a:r>
              <a:rPr lang="zh-CN" altLang="en-US" sz="240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74825" y="4076700"/>
            <a:ext cx="78501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通过注释可以理解字词意思</a:t>
            </a:r>
            <a:endParaRPr lang="zh-CN" altLang="en-US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287714" y="1773239"/>
            <a:ext cx="15128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079875" y="2205039"/>
            <a:ext cx="15113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刺破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640013" y="2636839"/>
            <a:ext cx="1511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有的人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079875" y="3068639"/>
            <a:ext cx="53292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放在句首，表示将发议论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5" name="矩形 13"/>
          <p:cNvSpPr>
            <a:spLocks noChangeArrowheads="1"/>
          </p:cNvSpPr>
          <p:nvPr/>
        </p:nvSpPr>
        <p:spPr bwMode="auto">
          <a:xfrm>
            <a:off x="1774826" y="4797426"/>
            <a:ext cx="7383463" cy="1114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评价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能说出生字的意思。（得一颗星  ）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五角星 14"/>
          <p:cNvSpPr/>
          <p:nvPr/>
        </p:nvSpPr>
        <p:spPr>
          <a:xfrm>
            <a:off x="6167439" y="5516564"/>
            <a:ext cx="314325" cy="300037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99"/>
          <p:cNvSpPr txBox="1">
            <a:spLocks noChangeArrowheads="1"/>
          </p:cNvSpPr>
          <p:nvPr/>
        </p:nvSpPr>
        <p:spPr bwMode="auto">
          <a:xfrm>
            <a:off x="1631951" y="1241537"/>
            <a:ext cx="874871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根据课下注释或联系上下文说出下列字词意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思</a:t>
            </a:r>
            <a:endParaRPr lang="zh-CN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zh-CN" sz="2800"/>
          </a:p>
        </p:txBody>
      </p:sp>
      <p:sp>
        <p:nvSpPr>
          <p:cNvPr id="10243" name="文本框 1"/>
          <p:cNvSpPr txBox="1">
            <a:spLocks noChangeArrowheads="1"/>
          </p:cNvSpPr>
          <p:nvPr/>
        </p:nvSpPr>
        <p:spPr bwMode="auto">
          <a:xfrm>
            <a:off x="1523999" y="188914"/>
            <a:ext cx="617950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理解大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</a:t>
            </a:r>
            <a:endParaRPr lang="zh-CN" altLang="en-US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992314" y="2349500"/>
            <a:ext cx="792003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吾盾之</a:t>
            </a:r>
            <a:r>
              <a:rPr lang="zh-CN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吾矛之</a:t>
            </a:r>
            <a:r>
              <a:rPr lang="zh-CN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弗能</a:t>
            </a:r>
            <a:r>
              <a:rPr lang="zh-CN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也：</a:t>
            </a:r>
            <a:endParaRPr lang="zh-CN" altLang="en-US" sz="280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648076" y="2349500"/>
            <a:ext cx="12239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坚固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648076" y="2852739"/>
            <a:ext cx="12239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锋利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648076" y="3284539"/>
            <a:ext cx="12239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应答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847850" y="4005263"/>
            <a:ext cx="8496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文言文中有的单个字可以表示一个词语的意思</a:t>
            </a:r>
            <a:endParaRPr lang="zh-CN" altLang="en-US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99"/>
          <p:cNvSpPr txBox="1">
            <a:spLocks noChangeArrowheads="1"/>
          </p:cNvSpPr>
          <p:nvPr/>
        </p:nvSpPr>
        <p:spPr bwMode="auto">
          <a:xfrm>
            <a:off x="1535133" y="1381387"/>
            <a:ext cx="874871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根据课下注释或联系上下文说出下列字词意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思</a:t>
            </a:r>
            <a:endParaRPr lang="zh-CN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zh-CN" sz="2800"/>
          </a:p>
        </p:txBody>
      </p:sp>
      <p:sp>
        <p:nvSpPr>
          <p:cNvPr id="11267" name="文本框 1"/>
          <p:cNvSpPr txBox="1">
            <a:spLocks noChangeArrowheads="1"/>
          </p:cNvSpPr>
          <p:nvPr/>
        </p:nvSpPr>
        <p:spPr bwMode="auto">
          <a:xfrm>
            <a:off x="1502483" y="393309"/>
            <a:ext cx="602919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理解大</a:t>
            </a:r>
            <a:r>
              <a:rPr lang="zh-CN" altLang="en-US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</a:t>
            </a:r>
            <a:endParaRPr lang="zh-CN" altLang="en-US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992314" y="2349500"/>
            <a:ext cx="792003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弗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能应也： 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誉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之曰：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不可同世而</a:t>
            </a:r>
            <a:r>
              <a:rPr lang="zh-CN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80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719513" y="2349500"/>
            <a:ext cx="12239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648076" y="2852739"/>
            <a:ext cx="12239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称赞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583113" y="3284539"/>
            <a:ext cx="1225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存在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847851" y="4005264"/>
            <a:ext cx="82089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对于不理解的字可以联系上下文，结合语境理解</a:t>
            </a:r>
            <a:endParaRPr lang="zh-CN" altLang="en-US" sz="280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6"/>
          <p:cNvSpPr txBox="1">
            <a:spLocks noChangeArrowheads="1"/>
          </p:cNvSpPr>
          <p:nvPr/>
        </p:nvSpPr>
        <p:spPr bwMode="auto">
          <a:xfrm>
            <a:off x="1703388" y="1784352"/>
            <a:ext cx="8569326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095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个楚国人在卖盾和矛时，一边夸耀自己的盾牌坚不可破，一边夸耀自己的长矛无坚不摧。围观的人问他，如果用自己的长矛攻击自己的盾牌会怎么样。结果他无言以对。坚不可破的盾牌和无坚不摧的长矛不能同时存在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291" name="文本框 1"/>
          <p:cNvSpPr txBox="1">
            <a:spLocks noChangeArrowheads="1"/>
          </p:cNvSpPr>
          <p:nvPr/>
        </p:nvSpPr>
        <p:spPr bwMode="auto">
          <a:xfrm>
            <a:off x="1523999" y="188914"/>
            <a:ext cx="815788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理解大意</a:t>
            </a:r>
            <a:r>
              <a:rPr lang="zh-CN" altLang="en-US" sz="240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（对应学习目标二：</a:t>
            </a:r>
            <a:r>
              <a:rPr lang="zh-CN" altLang="en-US" sz="240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说出</a:t>
            </a:r>
            <a:r>
              <a:rPr lang="zh-CN" altLang="zh-CN" sz="240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课文大意</a:t>
            </a:r>
            <a:r>
              <a:rPr lang="zh-CN" altLang="en-US" sz="240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/>
          </a:p>
        </p:txBody>
      </p:sp>
      <p:sp>
        <p:nvSpPr>
          <p:cNvPr id="12292" name="文本框 99"/>
          <p:cNvSpPr txBox="1">
            <a:spLocks noChangeArrowheads="1"/>
          </p:cNvSpPr>
          <p:nvPr/>
        </p:nvSpPr>
        <p:spPr bwMode="auto">
          <a:xfrm>
            <a:off x="1524001" y="765175"/>
            <a:ext cx="93059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根据课下注释或联系上下文说出下列字词意思和课文大</a:t>
            </a: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意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3" name="矩形 13"/>
          <p:cNvSpPr>
            <a:spLocks noChangeArrowheads="1"/>
          </p:cNvSpPr>
          <p:nvPr/>
        </p:nvSpPr>
        <p:spPr bwMode="auto">
          <a:xfrm>
            <a:off x="1703388" y="4221164"/>
            <a:ext cx="7383462" cy="1114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评价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能说出课文大意。（得一颗星  ）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五角星 14"/>
          <p:cNvSpPr/>
          <p:nvPr/>
        </p:nvSpPr>
        <p:spPr>
          <a:xfrm>
            <a:off x="5808664" y="4941889"/>
            <a:ext cx="314325" cy="300037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"/>
          <p:cNvSpPr txBox="1">
            <a:spLocks noChangeArrowheads="1"/>
          </p:cNvSpPr>
          <p:nvPr/>
        </p:nvSpPr>
        <p:spPr bwMode="auto">
          <a:xfrm>
            <a:off x="1524000" y="188914"/>
            <a:ext cx="8781826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讲故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</a:t>
            </a:r>
            <a:r>
              <a:rPr lang="zh-CN" altLang="en-US" sz="240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对应学习目标二</a:t>
            </a:r>
            <a:r>
              <a:rPr lang="zh-CN" altLang="en-US" sz="240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：根据课文大意把故事讲给同学听 ）</a:t>
            </a:r>
            <a:endParaRPr lang="zh-CN" altLang="en-US" sz="240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/>
          </a:p>
        </p:txBody>
      </p:sp>
      <p:sp>
        <p:nvSpPr>
          <p:cNvPr id="13315" name="文本框 99"/>
          <p:cNvSpPr txBox="1">
            <a:spLocks noChangeArrowheads="1"/>
          </p:cNvSpPr>
          <p:nvPr/>
        </p:nvSpPr>
        <p:spPr bwMode="auto">
          <a:xfrm>
            <a:off x="1524001" y="889001"/>
            <a:ext cx="91439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小组合作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根据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课文大意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和文中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插图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，抓住故事的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起因、经过、结果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试着讲故事。讲故事时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加上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合理想象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比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如人物在叫卖时的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神态、动作、心理活动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等。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小组选出故事讲得最好的同学全班分享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6" name="矩形 13"/>
          <p:cNvSpPr>
            <a:spLocks noChangeArrowheads="1"/>
          </p:cNvSpPr>
          <p:nvPr/>
        </p:nvSpPr>
        <p:spPr bwMode="auto">
          <a:xfrm>
            <a:off x="1703388" y="4508500"/>
            <a:ext cx="8964612" cy="16677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评价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能抓住故事的起因、经过、结果把故事讲出来。（得一颗星  ）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能加上合理想象，把故事讲得生动。（得一颗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星   ）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五角星 14"/>
          <p:cNvSpPr/>
          <p:nvPr/>
        </p:nvSpPr>
        <p:spPr>
          <a:xfrm>
            <a:off x="10056814" y="5229225"/>
            <a:ext cx="312737" cy="300038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703389" y="2287588"/>
            <a:ext cx="8964611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095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在</a:t>
            </a:r>
            <a:r>
              <a:rPr lang="zh-CN" altLang="en-US" sz="2200" b="1" u="sng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的集市上，叫卖声此起彼伏，其中有一个楚国人</a:t>
            </a:r>
            <a:r>
              <a:rPr lang="zh-CN" altLang="en-US" sz="2200" b="1" u="sng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。别人的摊位都围满了人，只有他的摊位冷冷清清，于是他想</a:t>
            </a:r>
            <a:r>
              <a:rPr lang="zh-CN" altLang="en-US" sz="2200" b="1" u="sng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。只见他</a:t>
            </a:r>
            <a:r>
              <a:rPr lang="zh-CN" altLang="en-US" sz="2200" b="1" u="sng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顿时有了主意：如果</a:t>
            </a:r>
            <a:r>
              <a:rPr lang="zh-CN" altLang="en-US" sz="2200" b="1" u="sng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，那我的盾和矛不就不愁卖了。他也学着别人扯开嗓子开始吆喝：“ </a:t>
            </a:r>
            <a:r>
              <a:rPr lang="zh-CN" altLang="en-US" sz="2200" b="1" u="sng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      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”。听到吆喝声围观的人越来越多，其中有一个人问他：“ </a:t>
            </a:r>
            <a:r>
              <a:rPr lang="zh-CN" altLang="en-US" sz="2200" b="1" u="sng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 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？” 结果他</a:t>
            </a:r>
            <a:r>
              <a:rPr lang="zh-CN" altLang="en-US" sz="2200" b="1" u="sng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五角星 7"/>
          <p:cNvSpPr/>
          <p:nvPr/>
        </p:nvSpPr>
        <p:spPr>
          <a:xfrm>
            <a:off x="8543926" y="5732464"/>
            <a:ext cx="314325" cy="301625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992314" y="1268414"/>
            <a:ext cx="777557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画出楚人夸耀自己盾和矛的句子，思考并写出盾和矛有什么特点，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结合楚人的思维过程，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说说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“弗能应也”的原因 。</a:t>
            </a:r>
            <a:endParaRPr lang="zh-CN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文本框 1"/>
          <p:cNvSpPr txBox="1">
            <a:spLocks noChangeArrowheads="1"/>
          </p:cNvSpPr>
          <p:nvPr/>
        </p:nvSpPr>
        <p:spPr bwMode="auto">
          <a:xfrm>
            <a:off x="1172583" y="339521"/>
            <a:ext cx="10230523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说原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</a:t>
            </a:r>
            <a:endParaRPr lang="en-US" altLang="zh-CN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对应学习目标三</a:t>
            </a:r>
            <a:r>
              <a:rPr lang="zh-CN" altLang="en-US" sz="240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40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说出“其人弗能</a:t>
            </a:r>
            <a:r>
              <a:rPr lang="zh-CN" altLang="en-US" sz="240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r>
              <a:rPr lang="zh-CN" altLang="zh-CN" sz="240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”的原因</a:t>
            </a:r>
            <a:r>
              <a:rPr lang="zh-CN" altLang="en-US" sz="240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/>
          </a:p>
        </p:txBody>
      </p:sp>
      <p:sp>
        <p:nvSpPr>
          <p:cNvPr id="14340" name="矩形 4"/>
          <p:cNvSpPr>
            <a:spLocks noChangeArrowheads="1"/>
          </p:cNvSpPr>
          <p:nvPr/>
        </p:nvSpPr>
        <p:spPr bwMode="auto">
          <a:xfrm>
            <a:off x="2063751" y="3213100"/>
            <a:ext cx="7383463" cy="111376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能找出盾和矛特点的句子。（得一颗星  ）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能说出“弗能应也”的原因。（得一颗星  ）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五角星 5"/>
          <p:cNvSpPr/>
          <p:nvPr/>
        </p:nvSpPr>
        <p:spPr>
          <a:xfrm>
            <a:off x="7680326" y="3429000"/>
            <a:ext cx="314325" cy="300038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五角星 6"/>
          <p:cNvSpPr/>
          <p:nvPr/>
        </p:nvSpPr>
        <p:spPr>
          <a:xfrm>
            <a:off x="7896226" y="3933825"/>
            <a:ext cx="314325" cy="300038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3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766"/>
            <a:ext cx="3925614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altLang="zh-CN"/>
          </a:p>
          <a:p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68231" y="2972068"/>
            <a:ext cx="5543224" cy="906780"/>
            <a:chOff x="6160" y="4971"/>
            <a:chExt cx="10614" cy="1428"/>
          </a:xfrm>
        </p:grpSpPr>
        <p:sp>
          <p:nvSpPr>
            <p:cNvPr id="3" name="任意多边形 2"/>
            <p:cNvSpPr/>
            <p:nvPr/>
          </p:nvSpPr>
          <p:spPr>
            <a:xfrm>
              <a:off x="6160" y="4971"/>
              <a:ext cx="10614" cy="1428"/>
            </a:xfrm>
            <a:custGeom>
              <a:avLst/>
              <a:gdLst>
                <a:gd name="connsiteX0" fmla="*/ 5061858 w 5061858"/>
                <a:gd name="connsiteY0" fmla="*/ 0 h 1130346"/>
                <a:gd name="connsiteX1" fmla="*/ 565173 w 5061858"/>
                <a:gd name="connsiteY1" fmla="*/ 0 h 1130346"/>
                <a:gd name="connsiteX2" fmla="*/ 562794 w 5061858"/>
                <a:gd name="connsiteY2" fmla="*/ 0 h 1130346"/>
                <a:gd name="connsiteX3" fmla="*/ 562794 w 5061858"/>
                <a:gd name="connsiteY3" fmla="*/ 240 h 1130346"/>
                <a:gd name="connsiteX4" fmla="*/ 451271 w 5061858"/>
                <a:gd name="connsiteY4" fmla="*/ 11482 h 1130346"/>
                <a:gd name="connsiteX5" fmla="*/ 0 w 5061858"/>
                <a:gd name="connsiteY5" fmla="*/ 565173 h 1130346"/>
                <a:gd name="connsiteX6" fmla="*/ 451271 w 5061858"/>
                <a:gd name="connsiteY6" fmla="*/ 1118864 h 1130346"/>
                <a:gd name="connsiteX7" fmla="*/ 562794 w 5061858"/>
                <a:gd name="connsiteY7" fmla="*/ 1130106 h 1130346"/>
                <a:gd name="connsiteX8" fmla="*/ 562794 w 5061858"/>
                <a:gd name="connsiteY8" fmla="*/ 1130345 h 1130346"/>
                <a:gd name="connsiteX9" fmla="*/ 565163 w 5061858"/>
                <a:gd name="connsiteY9" fmla="*/ 1130345 h 1130346"/>
                <a:gd name="connsiteX10" fmla="*/ 565173 w 5061858"/>
                <a:gd name="connsiteY10" fmla="*/ 1130346 h 1130346"/>
                <a:gd name="connsiteX11" fmla="*/ 565183 w 5061858"/>
                <a:gd name="connsiteY11" fmla="*/ 1130345 h 1130346"/>
                <a:gd name="connsiteX12" fmla="*/ 5061858 w 5061858"/>
                <a:gd name="connsiteY12" fmla="*/ 1130345 h 113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61858" h="1130346">
                  <a:moveTo>
                    <a:pt x="5061858" y="0"/>
                  </a:moveTo>
                  <a:lnTo>
                    <a:pt x="565173" y="0"/>
                  </a:lnTo>
                  <a:lnTo>
                    <a:pt x="562794" y="0"/>
                  </a:lnTo>
                  <a:lnTo>
                    <a:pt x="562794" y="240"/>
                  </a:lnTo>
                  <a:lnTo>
                    <a:pt x="451271" y="11482"/>
                  </a:lnTo>
                  <a:cubicBezTo>
                    <a:pt x="193731" y="64183"/>
                    <a:pt x="0" y="292054"/>
                    <a:pt x="0" y="565173"/>
                  </a:cubicBezTo>
                  <a:cubicBezTo>
                    <a:pt x="0" y="838292"/>
                    <a:pt x="193731" y="1066163"/>
                    <a:pt x="451271" y="1118864"/>
                  </a:cubicBezTo>
                  <a:lnTo>
                    <a:pt x="562794" y="1130106"/>
                  </a:lnTo>
                  <a:lnTo>
                    <a:pt x="562794" y="1130345"/>
                  </a:lnTo>
                  <a:lnTo>
                    <a:pt x="565163" y="1130345"/>
                  </a:lnTo>
                  <a:lnTo>
                    <a:pt x="565173" y="1130346"/>
                  </a:lnTo>
                  <a:lnTo>
                    <a:pt x="565183" y="1130345"/>
                  </a:lnTo>
                  <a:lnTo>
                    <a:pt x="5061858" y="1130345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>
                <a:latin typeface="思源黑体 Light" panose="020B0300000000000000" pitchFamily="34" charset="-122"/>
              </a:endParaRPr>
            </a:p>
          </p:txBody>
        </p:sp>
        <p:sp>
          <p:nvSpPr>
            <p:cNvPr id="7" name="椭圆 6"/>
            <p:cNvSpPr>
              <a:spLocks noChangeAspect="1"/>
            </p:cNvSpPr>
            <p:nvPr/>
          </p:nvSpPr>
          <p:spPr>
            <a:xfrm>
              <a:off x="6349" y="5147"/>
              <a:ext cx="1195" cy="1195"/>
            </a:xfrm>
            <a:prstGeom prst="ellipse">
              <a:avLst/>
            </a:prstGeom>
            <a:solidFill>
              <a:srgbClr val="D54135"/>
            </a:solidFill>
            <a:ln w="38100">
              <a:noFill/>
            </a:ln>
            <a:effectLst>
              <a:outerShdw blurRad="127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596481"/>
                </a:solidFill>
                <a:latin typeface="DIN-BoldItalic" pitchFamily="50" charset="0"/>
              </a:endParaRPr>
            </a:p>
          </p:txBody>
        </p:sp>
        <p:sp>
          <p:nvSpPr>
            <p:cNvPr id="8" name="文本框 114"/>
            <p:cNvSpPr txBox="1"/>
            <p:nvPr/>
          </p:nvSpPr>
          <p:spPr>
            <a:xfrm>
              <a:off x="6538" y="5369"/>
              <a:ext cx="1278" cy="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charset="-122"/>
                </a:rPr>
                <a:t>二</a:t>
              </a:r>
              <a:endParaRPr lang="zh-CN" altLang="en-US" sz="28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</a:endParaRPr>
            </a:p>
          </p:txBody>
        </p:sp>
        <p:sp>
          <p:nvSpPr>
            <p:cNvPr id="32" name="标题 1"/>
            <p:cNvSpPr txBox="1"/>
            <p:nvPr/>
          </p:nvSpPr>
          <p:spPr>
            <a:xfrm>
              <a:off x="8087" y="5147"/>
              <a:ext cx="7733" cy="1077"/>
            </a:xfrm>
            <a:prstGeom prst="rect">
              <a:avLst/>
            </a:prstGeom>
          </p:spPr>
          <p:txBody>
            <a:bodyPr lIns="91415" tIns="45708" rIns="91415" bIns="45708" anchor="ctr"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400" b="0" kern="1200">
                  <a:solidFill>
                    <a:schemeClr val="bg1"/>
                  </a:solidFill>
                  <a:effectLst/>
                  <a:latin typeface="+mj-ea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b="1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评价任务</a:t>
              </a:r>
              <a:endParaRPr lang="zh-CN" altLang="en-US" sz="28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11113" y="4984206"/>
            <a:ext cx="5400341" cy="906780"/>
            <a:chOff x="9300" y="7798"/>
            <a:chExt cx="8118" cy="1428"/>
          </a:xfrm>
        </p:grpSpPr>
        <p:grpSp>
          <p:nvGrpSpPr>
            <p:cNvPr id="31" name="组合 30"/>
            <p:cNvGrpSpPr/>
            <p:nvPr/>
          </p:nvGrpSpPr>
          <p:grpSpPr>
            <a:xfrm flipH="1">
              <a:off x="9300" y="7798"/>
              <a:ext cx="8118" cy="1428"/>
              <a:chOff x="9459" y="8260"/>
              <a:chExt cx="7969" cy="1428"/>
            </a:xfrm>
          </p:grpSpPr>
          <p:sp>
            <p:nvSpPr>
              <p:cNvPr id="12" name="任意多边形 11"/>
              <p:cNvSpPr/>
              <p:nvPr/>
            </p:nvSpPr>
            <p:spPr>
              <a:xfrm flipH="1">
                <a:off x="9459" y="8260"/>
                <a:ext cx="7969" cy="1428"/>
              </a:xfrm>
              <a:custGeom>
                <a:avLst/>
                <a:gdLst>
                  <a:gd name="connsiteX0" fmla="*/ 5061858 w 5061858"/>
                  <a:gd name="connsiteY0" fmla="*/ 0 h 1130346"/>
                  <a:gd name="connsiteX1" fmla="*/ 565173 w 5061858"/>
                  <a:gd name="connsiteY1" fmla="*/ 0 h 1130346"/>
                  <a:gd name="connsiteX2" fmla="*/ 562794 w 5061858"/>
                  <a:gd name="connsiteY2" fmla="*/ 0 h 1130346"/>
                  <a:gd name="connsiteX3" fmla="*/ 562794 w 5061858"/>
                  <a:gd name="connsiteY3" fmla="*/ 240 h 1130346"/>
                  <a:gd name="connsiteX4" fmla="*/ 451271 w 5061858"/>
                  <a:gd name="connsiteY4" fmla="*/ 11482 h 1130346"/>
                  <a:gd name="connsiteX5" fmla="*/ 0 w 5061858"/>
                  <a:gd name="connsiteY5" fmla="*/ 565173 h 1130346"/>
                  <a:gd name="connsiteX6" fmla="*/ 451271 w 5061858"/>
                  <a:gd name="connsiteY6" fmla="*/ 1118864 h 1130346"/>
                  <a:gd name="connsiteX7" fmla="*/ 562794 w 5061858"/>
                  <a:gd name="connsiteY7" fmla="*/ 1130106 h 1130346"/>
                  <a:gd name="connsiteX8" fmla="*/ 562794 w 5061858"/>
                  <a:gd name="connsiteY8" fmla="*/ 1130345 h 1130346"/>
                  <a:gd name="connsiteX9" fmla="*/ 565163 w 5061858"/>
                  <a:gd name="connsiteY9" fmla="*/ 1130345 h 1130346"/>
                  <a:gd name="connsiteX10" fmla="*/ 565173 w 5061858"/>
                  <a:gd name="connsiteY10" fmla="*/ 1130346 h 1130346"/>
                  <a:gd name="connsiteX11" fmla="*/ 565183 w 5061858"/>
                  <a:gd name="connsiteY11" fmla="*/ 1130345 h 1130346"/>
                  <a:gd name="connsiteX12" fmla="*/ 5061858 w 5061858"/>
                  <a:gd name="connsiteY12" fmla="*/ 1130345 h 1130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061858" h="1130346">
                    <a:moveTo>
                      <a:pt x="5061858" y="0"/>
                    </a:moveTo>
                    <a:lnTo>
                      <a:pt x="565173" y="0"/>
                    </a:lnTo>
                    <a:lnTo>
                      <a:pt x="562794" y="0"/>
                    </a:lnTo>
                    <a:lnTo>
                      <a:pt x="562794" y="240"/>
                    </a:lnTo>
                    <a:lnTo>
                      <a:pt x="451271" y="11482"/>
                    </a:lnTo>
                    <a:cubicBezTo>
                      <a:pt x="193731" y="64183"/>
                      <a:pt x="0" y="292054"/>
                      <a:pt x="0" y="565173"/>
                    </a:cubicBezTo>
                    <a:cubicBezTo>
                      <a:pt x="0" y="838292"/>
                      <a:pt x="193731" y="1066163"/>
                      <a:pt x="451271" y="1118864"/>
                    </a:cubicBezTo>
                    <a:lnTo>
                      <a:pt x="562794" y="1130106"/>
                    </a:lnTo>
                    <a:lnTo>
                      <a:pt x="562794" y="1130345"/>
                    </a:lnTo>
                    <a:lnTo>
                      <a:pt x="565163" y="1130345"/>
                    </a:lnTo>
                    <a:lnTo>
                      <a:pt x="565173" y="1130346"/>
                    </a:lnTo>
                    <a:lnTo>
                      <a:pt x="565183" y="1130345"/>
                    </a:lnTo>
                    <a:lnTo>
                      <a:pt x="5061858" y="1130345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800">
                  <a:latin typeface="思源黑体 Light" panose="020B0300000000000000" pitchFamily="34" charset="-122"/>
                </a:endParaRPr>
              </a:p>
            </p:txBody>
          </p:sp>
          <p:sp>
            <p:nvSpPr>
              <p:cNvPr id="29" name="椭圆 28"/>
              <p:cNvSpPr>
                <a:spLocks noChangeAspect="1"/>
              </p:cNvSpPr>
              <p:nvPr/>
            </p:nvSpPr>
            <p:spPr>
              <a:xfrm>
                <a:off x="15916" y="8356"/>
                <a:ext cx="1230" cy="1231"/>
              </a:xfrm>
              <a:prstGeom prst="ellipse">
                <a:avLst/>
              </a:prstGeom>
              <a:solidFill>
                <a:srgbClr val="283B74"/>
              </a:solidFill>
              <a:ln w="38100">
                <a:noFill/>
              </a:ln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chemeClr val="bg1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30" name="文本框 118"/>
              <p:cNvSpPr txBox="1"/>
              <p:nvPr/>
            </p:nvSpPr>
            <p:spPr>
              <a:xfrm>
                <a:off x="16219" y="8553"/>
                <a:ext cx="701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spc="3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charset="-122"/>
                  </a:rPr>
                  <a:t>三</a:t>
                </a:r>
                <a:endParaRPr lang="zh-CN" altLang="en-US" sz="28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charset="-122"/>
                </a:endParaRPr>
              </a:p>
            </p:txBody>
          </p:sp>
        </p:grpSp>
        <p:sp>
          <p:nvSpPr>
            <p:cNvPr id="33" name="标题 1"/>
            <p:cNvSpPr txBox="1"/>
            <p:nvPr/>
          </p:nvSpPr>
          <p:spPr>
            <a:xfrm>
              <a:off x="11233" y="7984"/>
              <a:ext cx="4799" cy="1077"/>
            </a:xfrm>
            <a:prstGeom prst="rect">
              <a:avLst/>
            </a:prstGeom>
          </p:spPr>
          <p:txBody>
            <a:bodyPr lIns="91415" tIns="45708" rIns="91415" bIns="45708" anchor="ctr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400" b="0" kern="1200">
                  <a:solidFill>
                    <a:schemeClr val="bg1"/>
                  </a:solidFill>
                  <a:effectLst/>
                  <a:latin typeface="+mj-ea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b="1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教学活动</a:t>
              </a:r>
              <a:endParaRPr lang="zh-CN" altLang="en-US" sz="28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68231" y="803067"/>
            <a:ext cx="5543224" cy="911953"/>
            <a:chOff x="2380" y="2357"/>
            <a:chExt cx="8729" cy="1436"/>
          </a:xfrm>
        </p:grpSpPr>
        <p:grpSp>
          <p:nvGrpSpPr>
            <p:cNvPr id="5" name="组合 4"/>
            <p:cNvGrpSpPr/>
            <p:nvPr/>
          </p:nvGrpSpPr>
          <p:grpSpPr>
            <a:xfrm>
              <a:off x="2380" y="2357"/>
              <a:ext cx="8729" cy="1436"/>
              <a:chOff x="1395" y="2507"/>
              <a:chExt cx="7969" cy="1780"/>
            </a:xfrm>
          </p:grpSpPr>
          <p:sp>
            <p:nvSpPr>
              <p:cNvPr id="9" name="任意多边形 8"/>
              <p:cNvSpPr/>
              <p:nvPr/>
            </p:nvSpPr>
            <p:spPr>
              <a:xfrm>
                <a:off x="1395" y="2507"/>
                <a:ext cx="7969" cy="1780"/>
              </a:xfrm>
              <a:custGeom>
                <a:avLst/>
                <a:gdLst>
                  <a:gd name="connsiteX0" fmla="*/ 5061858 w 5061858"/>
                  <a:gd name="connsiteY0" fmla="*/ 0 h 1130346"/>
                  <a:gd name="connsiteX1" fmla="*/ 565173 w 5061858"/>
                  <a:gd name="connsiteY1" fmla="*/ 0 h 1130346"/>
                  <a:gd name="connsiteX2" fmla="*/ 562794 w 5061858"/>
                  <a:gd name="connsiteY2" fmla="*/ 0 h 1130346"/>
                  <a:gd name="connsiteX3" fmla="*/ 562794 w 5061858"/>
                  <a:gd name="connsiteY3" fmla="*/ 240 h 1130346"/>
                  <a:gd name="connsiteX4" fmla="*/ 451271 w 5061858"/>
                  <a:gd name="connsiteY4" fmla="*/ 11482 h 1130346"/>
                  <a:gd name="connsiteX5" fmla="*/ 0 w 5061858"/>
                  <a:gd name="connsiteY5" fmla="*/ 565173 h 1130346"/>
                  <a:gd name="connsiteX6" fmla="*/ 451271 w 5061858"/>
                  <a:gd name="connsiteY6" fmla="*/ 1118864 h 1130346"/>
                  <a:gd name="connsiteX7" fmla="*/ 562794 w 5061858"/>
                  <a:gd name="connsiteY7" fmla="*/ 1130106 h 1130346"/>
                  <a:gd name="connsiteX8" fmla="*/ 562794 w 5061858"/>
                  <a:gd name="connsiteY8" fmla="*/ 1130345 h 1130346"/>
                  <a:gd name="connsiteX9" fmla="*/ 565163 w 5061858"/>
                  <a:gd name="connsiteY9" fmla="*/ 1130345 h 1130346"/>
                  <a:gd name="connsiteX10" fmla="*/ 565173 w 5061858"/>
                  <a:gd name="connsiteY10" fmla="*/ 1130346 h 1130346"/>
                  <a:gd name="connsiteX11" fmla="*/ 565183 w 5061858"/>
                  <a:gd name="connsiteY11" fmla="*/ 1130345 h 1130346"/>
                  <a:gd name="connsiteX12" fmla="*/ 5061858 w 5061858"/>
                  <a:gd name="connsiteY12" fmla="*/ 1130345 h 1130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061858" h="1130346">
                    <a:moveTo>
                      <a:pt x="5061858" y="0"/>
                    </a:moveTo>
                    <a:lnTo>
                      <a:pt x="565173" y="0"/>
                    </a:lnTo>
                    <a:lnTo>
                      <a:pt x="562794" y="0"/>
                    </a:lnTo>
                    <a:lnTo>
                      <a:pt x="562794" y="240"/>
                    </a:lnTo>
                    <a:lnTo>
                      <a:pt x="451271" y="11482"/>
                    </a:lnTo>
                    <a:cubicBezTo>
                      <a:pt x="193731" y="64183"/>
                      <a:pt x="0" y="292054"/>
                      <a:pt x="0" y="565173"/>
                    </a:cubicBezTo>
                    <a:cubicBezTo>
                      <a:pt x="0" y="838292"/>
                      <a:pt x="193731" y="1066163"/>
                      <a:pt x="451271" y="1118864"/>
                    </a:cubicBezTo>
                    <a:lnTo>
                      <a:pt x="562794" y="1130106"/>
                    </a:lnTo>
                    <a:lnTo>
                      <a:pt x="562794" y="1130345"/>
                    </a:lnTo>
                    <a:lnTo>
                      <a:pt x="565163" y="1130345"/>
                    </a:lnTo>
                    <a:lnTo>
                      <a:pt x="565173" y="1130346"/>
                    </a:lnTo>
                    <a:lnTo>
                      <a:pt x="565183" y="1130345"/>
                    </a:lnTo>
                    <a:lnTo>
                      <a:pt x="5061858" y="1130345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800">
                  <a:latin typeface="思源黑体 Light" panose="020B0300000000000000" pitchFamily="34" charset="-122"/>
                </a:endParaRPr>
              </a:p>
            </p:txBody>
          </p:sp>
          <p:sp>
            <p:nvSpPr>
              <p:cNvPr id="159" name="标题 1"/>
              <p:cNvSpPr txBox="1"/>
              <p:nvPr/>
            </p:nvSpPr>
            <p:spPr>
              <a:xfrm>
                <a:off x="3185" y="2920"/>
                <a:ext cx="5118" cy="1077"/>
              </a:xfrm>
              <a:prstGeom prst="rect">
                <a:avLst/>
              </a:prstGeom>
            </p:spPr>
            <p:txBody>
              <a:bodyPr lIns="91415" tIns="45708" rIns="91415" bIns="45708" anchor="ctr">
                <a:no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2400" b="0" kern="120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2800" b="1" spc="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" panose="020B0500000000000000" pitchFamily="34" charset="-122"/>
                    <a:ea typeface="思源黑体" panose="020B0500000000000000" pitchFamily="34" charset="-122"/>
                  </a:rPr>
                  <a:t>学习目标</a:t>
                </a:r>
                <a:endParaRPr lang="zh-CN" altLang="en-US" sz="2800" b="1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endParaRPr>
              </a:p>
            </p:txBody>
          </p:sp>
        </p:grpSp>
        <p:sp>
          <p:nvSpPr>
            <p:cNvPr id="60" name="椭圆 59"/>
            <p:cNvSpPr>
              <a:spLocks noChangeAspect="1"/>
            </p:cNvSpPr>
            <p:nvPr/>
          </p:nvSpPr>
          <p:spPr>
            <a:xfrm flipH="1">
              <a:off x="2605" y="2470"/>
              <a:ext cx="1243" cy="1210"/>
            </a:xfrm>
            <a:prstGeom prst="ellipse">
              <a:avLst/>
            </a:prstGeom>
            <a:solidFill>
              <a:srgbClr val="283B74"/>
            </a:solidFill>
            <a:ln w="38100">
              <a:noFill/>
            </a:ln>
            <a:effectLst>
              <a:outerShdw blurRad="127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latin typeface="DIN-BoldItalic" pitchFamily="50" charset="0"/>
              </a:endParaRPr>
            </a:p>
          </p:txBody>
        </p:sp>
        <p:sp>
          <p:nvSpPr>
            <p:cNvPr id="66" name="文本框 114"/>
            <p:cNvSpPr txBox="1"/>
            <p:nvPr/>
          </p:nvSpPr>
          <p:spPr>
            <a:xfrm>
              <a:off x="2867" y="2615"/>
              <a:ext cx="79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charset="-122"/>
                </a:rPr>
                <a:t>一</a:t>
              </a:r>
              <a:endParaRPr lang="zh-CN" altLang="en-US" sz="32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</a:endParaRPr>
            </a:p>
          </p:txBody>
        </p:sp>
      </p:grpSp>
      <p:pic>
        <p:nvPicPr>
          <p:cNvPr id="23" name="图片 22" descr="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7357333" y="3224798"/>
            <a:ext cx="4097795" cy="32657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2"/>
          <p:cNvSpPr txBox="1">
            <a:spLocks noChangeArrowheads="1"/>
          </p:cNvSpPr>
          <p:nvPr/>
        </p:nvSpPr>
        <p:spPr bwMode="auto">
          <a:xfrm>
            <a:off x="2216151" y="1684338"/>
            <a:ext cx="7737475" cy="74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这则寓言告诉了我们一个什么样的道理？</a:t>
            </a:r>
            <a:endParaRPr lang="zh-CN" altLang="en-US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3" name="矩形 1"/>
          <p:cNvSpPr>
            <a:spLocks noChangeArrowheads="1"/>
          </p:cNvSpPr>
          <p:nvPr/>
        </p:nvSpPr>
        <p:spPr bwMode="auto">
          <a:xfrm>
            <a:off x="2092325" y="2674938"/>
            <a:ext cx="7861300" cy="219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6223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latinLnBrk="1">
              <a:lnSpc>
                <a:spcPct val="150000"/>
              </a:lnSpc>
            </a:pP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本文通过楚人“自相矛盾”的故事，告诉我们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_____________________________________________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884364" y="3302000"/>
            <a:ext cx="7058025" cy="1474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907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说话做事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要实事求是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前后一致，不能相互抵触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1884363" y="607120"/>
            <a:ext cx="864737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悟道理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（对应学习目标四：说出</a:t>
            </a:r>
            <a:r>
              <a:rPr lang="zh-CN" altLang="zh-CN" sz="2400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“自相矛盾”的寓意</a:t>
            </a:r>
            <a:r>
              <a:rPr lang="zh-CN" altLang="en-US" sz="2400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，背诵课文</a:t>
            </a:r>
            <a:r>
              <a:rPr lang="zh-CN" altLang="zh-CN" sz="2400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dirty="0" smtClean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/>
          <p:nvPr/>
        </p:nvSpPr>
        <p:spPr>
          <a:xfrm>
            <a:off x="2254251" y="1854200"/>
            <a:ext cx="6583363" cy="3225800"/>
          </a:xfrm>
          <a:prstGeom prst="rect">
            <a:avLst/>
          </a:prstGeom>
        </p:spPr>
        <p:txBody>
          <a:bodyPr/>
          <a:lstStyle/>
          <a:p>
            <a:pPr marL="284480" indent="-284480" eaLnBrk="0" hangingPunct="0">
              <a:lnSpc>
                <a:spcPct val="130000"/>
              </a:lnSpc>
              <a:spcBef>
                <a:spcPct val="40000"/>
              </a:spcBef>
              <a:buClr>
                <a:srgbClr val="1103C3"/>
              </a:buClr>
              <a:buSzPct val="80000"/>
              <a:defRPr/>
            </a:pP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背诵课文思考一下你在生活中遇到过“自相矛盾”的事情吗？</a:t>
            </a:r>
            <a:endParaRPr lang="en-US" altLang="zh-CN" b="1"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6387" name="文本框 1"/>
          <p:cNvSpPr txBox="1">
            <a:spLocks noChangeArrowheads="1"/>
          </p:cNvSpPr>
          <p:nvPr/>
        </p:nvSpPr>
        <p:spPr bwMode="auto">
          <a:xfrm>
            <a:off x="1635125" y="285750"/>
            <a:ext cx="27114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背诵课文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分享感悟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/>
          </a:p>
        </p:txBody>
      </p:sp>
      <p:pic>
        <p:nvPicPr>
          <p:cNvPr id="16388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988800" y="117348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766"/>
            <a:ext cx="3925614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altLang="zh-CN"/>
          </a:p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452936" y="2517047"/>
            <a:ext cx="5543224" cy="911953"/>
            <a:chOff x="2380" y="2357"/>
            <a:chExt cx="8729" cy="1436"/>
          </a:xfrm>
        </p:grpSpPr>
        <p:grpSp>
          <p:nvGrpSpPr>
            <p:cNvPr id="5" name="组合 4"/>
            <p:cNvGrpSpPr/>
            <p:nvPr/>
          </p:nvGrpSpPr>
          <p:grpSpPr>
            <a:xfrm>
              <a:off x="2380" y="2357"/>
              <a:ext cx="8729" cy="1436"/>
              <a:chOff x="1395" y="2507"/>
              <a:chExt cx="7969" cy="1780"/>
            </a:xfrm>
          </p:grpSpPr>
          <p:sp>
            <p:nvSpPr>
              <p:cNvPr id="9" name="任意多边形 8"/>
              <p:cNvSpPr/>
              <p:nvPr/>
            </p:nvSpPr>
            <p:spPr>
              <a:xfrm>
                <a:off x="1395" y="2507"/>
                <a:ext cx="7969" cy="1780"/>
              </a:xfrm>
              <a:custGeom>
                <a:avLst/>
                <a:gdLst>
                  <a:gd name="connsiteX0" fmla="*/ 5061858 w 5061858"/>
                  <a:gd name="connsiteY0" fmla="*/ 0 h 1130346"/>
                  <a:gd name="connsiteX1" fmla="*/ 565173 w 5061858"/>
                  <a:gd name="connsiteY1" fmla="*/ 0 h 1130346"/>
                  <a:gd name="connsiteX2" fmla="*/ 562794 w 5061858"/>
                  <a:gd name="connsiteY2" fmla="*/ 0 h 1130346"/>
                  <a:gd name="connsiteX3" fmla="*/ 562794 w 5061858"/>
                  <a:gd name="connsiteY3" fmla="*/ 240 h 1130346"/>
                  <a:gd name="connsiteX4" fmla="*/ 451271 w 5061858"/>
                  <a:gd name="connsiteY4" fmla="*/ 11482 h 1130346"/>
                  <a:gd name="connsiteX5" fmla="*/ 0 w 5061858"/>
                  <a:gd name="connsiteY5" fmla="*/ 565173 h 1130346"/>
                  <a:gd name="connsiteX6" fmla="*/ 451271 w 5061858"/>
                  <a:gd name="connsiteY6" fmla="*/ 1118864 h 1130346"/>
                  <a:gd name="connsiteX7" fmla="*/ 562794 w 5061858"/>
                  <a:gd name="connsiteY7" fmla="*/ 1130106 h 1130346"/>
                  <a:gd name="connsiteX8" fmla="*/ 562794 w 5061858"/>
                  <a:gd name="connsiteY8" fmla="*/ 1130345 h 1130346"/>
                  <a:gd name="connsiteX9" fmla="*/ 565163 w 5061858"/>
                  <a:gd name="connsiteY9" fmla="*/ 1130345 h 1130346"/>
                  <a:gd name="connsiteX10" fmla="*/ 565173 w 5061858"/>
                  <a:gd name="connsiteY10" fmla="*/ 1130346 h 1130346"/>
                  <a:gd name="connsiteX11" fmla="*/ 565183 w 5061858"/>
                  <a:gd name="connsiteY11" fmla="*/ 1130345 h 1130346"/>
                  <a:gd name="connsiteX12" fmla="*/ 5061858 w 5061858"/>
                  <a:gd name="connsiteY12" fmla="*/ 1130345 h 1130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061858" h="1130346">
                    <a:moveTo>
                      <a:pt x="5061858" y="0"/>
                    </a:moveTo>
                    <a:lnTo>
                      <a:pt x="565173" y="0"/>
                    </a:lnTo>
                    <a:lnTo>
                      <a:pt x="562794" y="0"/>
                    </a:lnTo>
                    <a:lnTo>
                      <a:pt x="562794" y="240"/>
                    </a:lnTo>
                    <a:lnTo>
                      <a:pt x="451271" y="11482"/>
                    </a:lnTo>
                    <a:cubicBezTo>
                      <a:pt x="193731" y="64183"/>
                      <a:pt x="0" y="292054"/>
                      <a:pt x="0" y="565173"/>
                    </a:cubicBezTo>
                    <a:cubicBezTo>
                      <a:pt x="0" y="838292"/>
                      <a:pt x="193731" y="1066163"/>
                      <a:pt x="451271" y="1118864"/>
                    </a:cubicBezTo>
                    <a:lnTo>
                      <a:pt x="562794" y="1130106"/>
                    </a:lnTo>
                    <a:lnTo>
                      <a:pt x="562794" y="1130345"/>
                    </a:lnTo>
                    <a:lnTo>
                      <a:pt x="565163" y="1130345"/>
                    </a:lnTo>
                    <a:lnTo>
                      <a:pt x="565173" y="1130346"/>
                    </a:lnTo>
                    <a:lnTo>
                      <a:pt x="565183" y="1130345"/>
                    </a:lnTo>
                    <a:lnTo>
                      <a:pt x="5061858" y="1130345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800">
                  <a:latin typeface="思源黑体 Light" panose="020B0300000000000000" pitchFamily="34" charset="-122"/>
                </a:endParaRPr>
              </a:p>
            </p:txBody>
          </p:sp>
          <p:sp>
            <p:nvSpPr>
              <p:cNvPr id="159" name="标题 1"/>
              <p:cNvSpPr txBox="1"/>
              <p:nvPr/>
            </p:nvSpPr>
            <p:spPr>
              <a:xfrm>
                <a:off x="3185" y="2920"/>
                <a:ext cx="5118" cy="1077"/>
              </a:xfrm>
              <a:prstGeom prst="rect">
                <a:avLst/>
              </a:prstGeom>
            </p:spPr>
            <p:txBody>
              <a:bodyPr lIns="91415" tIns="45708" rIns="91415" bIns="45708" anchor="ctr">
                <a:no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2400" b="0" kern="120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2800" b="1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" panose="020B0500000000000000" pitchFamily="34" charset="-122"/>
                    <a:ea typeface="思源黑体" panose="020B0500000000000000" pitchFamily="34" charset="-122"/>
                  </a:rPr>
                  <a:t>确定学习目标</a:t>
                </a:r>
                <a:endParaRPr lang="zh-CN" altLang="en-US" sz="28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endParaRPr>
              </a:p>
            </p:txBody>
          </p:sp>
        </p:grpSp>
        <p:sp>
          <p:nvSpPr>
            <p:cNvPr id="60" name="椭圆 59"/>
            <p:cNvSpPr>
              <a:spLocks noChangeAspect="1"/>
            </p:cNvSpPr>
            <p:nvPr/>
          </p:nvSpPr>
          <p:spPr>
            <a:xfrm flipH="1">
              <a:off x="2605" y="2470"/>
              <a:ext cx="1243" cy="1210"/>
            </a:xfrm>
            <a:prstGeom prst="ellipse">
              <a:avLst/>
            </a:prstGeom>
            <a:solidFill>
              <a:srgbClr val="283B74"/>
            </a:solidFill>
            <a:ln w="38100">
              <a:noFill/>
            </a:ln>
            <a:effectLst>
              <a:outerShdw blurRad="127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  <a:latin typeface="DIN-BoldItalic" pitchFamily="50" charset="0"/>
              </a:endParaRPr>
            </a:p>
          </p:txBody>
        </p:sp>
        <p:sp>
          <p:nvSpPr>
            <p:cNvPr id="66" name="文本框 114"/>
            <p:cNvSpPr txBox="1"/>
            <p:nvPr/>
          </p:nvSpPr>
          <p:spPr>
            <a:xfrm>
              <a:off x="2867" y="2615"/>
              <a:ext cx="79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charset="-122"/>
                </a:rPr>
                <a:t>一</a:t>
              </a:r>
              <a:endParaRPr lang="zh-CN" altLang="en-US" sz="32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</a:endParaRPr>
            </a:p>
          </p:txBody>
        </p:sp>
      </p:grpSp>
      <p:pic>
        <p:nvPicPr>
          <p:cNvPr id="23" name="图片 22" descr="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7357333" y="3224798"/>
            <a:ext cx="4097795" cy="32657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 descr="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"/>
          <p:cNvCxnSpPr/>
          <p:nvPr/>
        </p:nvCxnSpPr>
        <p:spPr>
          <a:xfrm flipH="1">
            <a:off x="6096000" y="0"/>
            <a:ext cx="0" cy="6858000"/>
          </a:xfrm>
          <a:prstGeom prst="line">
            <a:avLst/>
          </a:prstGeom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7d195523061f1c0" descr="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</a:t>
            </a:r>
            <a:endParaRPr lang="zh-CN" altLang="en-US" sz="100"/>
          </a:p>
        </p:txBody>
      </p:sp>
      <p:pic>
        <p:nvPicPr>
          <p:cNvPr id="6" name="图片 5" descr="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8094205" y="3592245"/>
            <a:ext cx="4097795" cy="326575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76232" y="264"/>
            <a:ext cx="10091818" cy="6532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课程标准分析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学什么：</a:t>
            </a:r>
            <a:endParaRPr lang="zh-CN" altLang="en-US" sz="2700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写字识字：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有较强的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独立识字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能力。硬笔书写楷书，行款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整齐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，力求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美观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，有一定速度。写字姿势正确，有良好的书写习惯。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阅读：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能用普通话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正确、流利、有感情地朗读课文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。根据注释和相关资料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理解课文的大意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buClrTx/>
              <a:buSzTx/>
              <a:buFontTx/>
            </a:pPr>
            <a:r>
              <a:rPr lang="en-US" altLang="zh-CN" sz="2700" dirty="0"/>
              <a:t> </a:t>
            </a:r>
            <a:r>
              <a:rPr lang="zh-CN" altLang="en-US" sz="27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学到什么程度：</a:t>
            </a:r>
            <a:endParaRPr lang="zh-CN" altLang="en-US" sz="2700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学生能自主识记并用硬笔练写文中的生字词，做到书写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工整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合理，书写姿势正确。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能读好文言文的停顿，正确、流利朗读、背诵课文。理解字词意思和课文大意并用自己的话讲故事。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7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怎么学：</a:t>
            </a:r>
            <a:endParaRPr lang="zh-CN" altLang="en-US" sz="2700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在写字、识字方面可根据以前学过的识字方法自主识字、练写。在阅读方面可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借助停顿符号读好文言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文的停顿，借助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注释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、联系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上下文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等方式理解字词意思和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课文大意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 descr="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"/>
          <p:cNvCxnSpPr/>
          <p:nvPr/>
        </p:nvCxnSpPr>
        <p:spPr>
          <a:xfrm flipH="1">
            <a:off x="6096000" y="0"/>
            <a:ext cx="0" cy="6858000"/>
          </a:xfrm>
          <a:prstGeom prst="line">
            <a:avLst/>
          </a:prstGeom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7d195523061f1c0" descr="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</a:t>
            </a:r>
            <a:endParaRPr lang="zh-CN" altLang="en-US" sz="100"/>
          </a:p>
        </p:txBody>
      </p:sp>
      <p:pic>
        <p:nvPicPr>
          <p:cNvPr id="5" name="图片 4" descr="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0434306" y="-738270"/>
            <a:ext cx="2440082" cy="2773344"/>
          </a:xfrm>
          <a:custGeom>
            <a:avLst/>
            <a:gdLst>
              <a:gd name="connsiteX0" fmla="*/ 0 w 2440082"/>
              <a:gd name="connsiteY0" fmla="*/ 0 h 2773344"/>
              <a:gd name="connsiteX1" fmla="*/ 2440082 w 2440082"/>
              <a:gd name="connsiteY1" fmla="*/ 0 h 2773344"/>
              <a:gd name="connsiteX2" fmla="*/ 2440082 w 2440082"/>
              <a:gd name="connsiteY2" fmla="*/ 2773344 h 2773344"/>
              <a:gd name="connsiteX3" fmla="*/ 0 w 2440082"/>
              <a:gd name="connsiteY3" fmla="*/ 2773344 h 277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0082" h="2773344">
                <a:moveTo>
                  <a:pt x="0" y="0"/>
                </a:moveTo>
                <a:lnTo>
                  <a:pt x="2440082" y="0"/>
                </a:lnTo>
                <a:lnTo>
                  <a:pt x="2440082" y="2773344"/>
                </a:lnTo>
                <a:lnTo>
                  <a:pt x="0" y="2773344"/>
                </a:lnTo>
                <a:close/>
              </a:path>
            </a:pathLst>
          </a:custGeom>
        </p:spPr>
      </p:pic>
      <p:sp>
        <p:nvSpPr>
          <p:cNvPr id="6" name="TextBox 5"/>
          <p:cNvSpPr txBox="1"/>
          <p:nvPr/>
        </p:nvSpPr>
        <p:spPr>
          <a:xfrm>
            <a:off x="703306" y="201612"/>
            <a:ext cx="10945504" cy="649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教材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单元解读：</a:t>
            </a:r>
            <a:r>
              <a:rPr lang="zh-CN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本单元以</a:t>
            </a:r>
            <a:r>
              <a:rPr lang="zh-CN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思维的火花</a:t>
            </a:r>
            <a:r>
              <a:rPr lang="zh-CN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为主题，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展现了思辨与智慧，意在引导学生根据具体情况选择恰当的解决问题方法。本单元语文要素是</a:t>
            </a:r>
            <a:r>
              <a:rPr lang="zh-CN" altLang="en-US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“了解人物的思维过程，加深对课文内容的理解”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引导学生在把握课文内容基础上了解文中人物解决问题的思维过程。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6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6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课文解读：</a:t>
            </a:r>
            <a:r>
              <a:rPr lang="zh-CN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自相矛盾</a:t>
            </a:r>
            <a:r>
              <a:rPr lang="zh-CN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》是一篇体现单元要素的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文言文</a:t>
            </a:r>
            <a:r>
              <a:rPr lang="zh-CN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课文讲述了围观者听了卖者的话，发现前后说法有抵牾之处，从而提出“以子之矛攻子之盾”的假设，让卖者“弗能应也”。学生在理解大意的基础上，</a:t>
            </a:r>
            <a:r>
              <a:rPr lang="zh-CN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抓住“其人弗能应也”</a:t>
            </a:r>
            <a:r>
              <a:rPr lang="zh-CN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了解卖者思维过程</a:t>
            </a:r>
            <a:r>
              <a:rPr lang="zh-CN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的不合理处，明白在实际生活中</a:t>
            </a:r>
            <a:r>
              <a:rPr lang="zh-CN" altLang="zh-CN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说话做事要前后一致，不能相互抵触</a:t>
            </a:r>
            <a:r>
              <a:rPr lang="zh-CN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的道理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课后练习：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正确、流利朗读课文、背诵课文。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     2.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联系上下文，猜测加点字的意思。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     3.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想想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弗能应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的原因。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     4.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用自己的话讲故事。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体现了</a:t>
            </a:r>
            <a:r>
              <a:rPr lang="zh-CN" altLang="en-US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文言文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的学习重点，</a:t>
            </a:r>
            <a:r>
              <a:rPr lang="zh-CN" altLang="en-US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单元主题和语文要素</a:t>
            </a:r>
            <a:endParaRPr lang="zh-CN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 descr="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"/>
          <p:cNvCxnSpPr/>
          <p:nvPr/>
        </p:nvCxnSpPr>
        <p:spPr>
          <a:xfrm flipH="1">
            <a:off x="6096000" y="0"/>
            <a:ext cx="0" cy="6858000"/>
          </a:xfrm>
          <a:prstGeom prst="line">
            <a:avLst/>
          </a:prstGeom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7d195523061f1c0" descr="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</a:t>
            </a:r>
            <a:endParaRPr lang="zh-CN" altLang="en-US" sz="100"/>
          </a:p>
        </p:txBody>
      </p:sp>
      <p:pic>
        <p:nvPicPr>
          <p:cNvPr id="5" name="图片 4" descr="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655420" y="-859808"/>
            <a:ext cx="3887708" cy="458388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09719" y="658438"/>
            <a:ext cx="9494294" cy="439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识字写字：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年级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大部分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学生已经养成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自主预习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的好习惯，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能够根据以前所学识字方法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自主识记课文生字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，但是对于文中的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多音字的读音和解释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，仍需要老师进行提示或讲解。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阅读：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自相矛盾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是一篇文言课文，学生从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三年级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司马光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开始接触简单的文言文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，到五年级下学期能够读好简单句子的停顿，初步学会了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借助课文注释和以往的阅读经验了解课文大意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但是把整篇课文的停顿都划分正确有一定的难度，另外在翻译时文言文的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一个字能代表一个词或一个短语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的意思还需要继续加强学习。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 descr="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"/>
          <p:cNvCxnSpPr/>
          <p:nvPr/>
        </p:nvCxnSpPr>
        <p:spPr>
          <a:xfrm flipH="1">
            <a:off x="6096000" y="0"/>
            <a:ext cx="0" cy="6858000"/>
          </a:xfrm>
          <a:prstGeom prst="line">
            <a:avLst/>
          </a:prstGeom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7d195523061f1c0" descr="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</a:t>
            </a:r>
            <a:endParaRPr lang="zh-CN" altLang="en-US" sz="100"/>
          </a:p>
        </p:txBody>
      </p:sp>
      <p:sp>
        <p:nvSpPr>
          <p:cNvPr id="7" name="矩形 6"/>
          <p:cNvSpPr/>
          <p:nvPr/>
        </p:nvSpPr>
        <p:spPr>
          <a:xfrm>
            <a:off x="6095895" y="1279754"/>
            <a:ext cx="5618328" cy="4831080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借助停顿符号和注音，能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读准字音、读好停顿，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正确、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流利地朗读课文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联系上下文和注释等，能把“鬻、誉、弗、立”等字的意思和课文大意说给同桌听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，据此把故事讲给同学听。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说出“其人弗能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”的原因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“自相矛盾”的寓意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，背诵课文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310184" y="1760561"/>
            <a:ext cx="2047165" cy="586854"/>
          </a:xfrm>
          <a:prstGeom prst="round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bg1"/>
                </a:solidFill>
              </a:rPr>
              <a:t>课程标准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337481" y="3166281"/>
            <a:ext cx="2060812" cy="545910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bg1"/>
                </a:solidFill>
              </a:rPr>
              <a:t>教材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378424" y="4544704"/>
            <a:ext cx="2006221" cy="559559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bg1"/>
                </a:solidFill>
              </a:rPr>
              <a:t>学情</a:t>
            </a:r>
            <a:endParaRPr lang="zh-CN" altLang="en-US" sz="2800">
              <a:solidFill>
                <a:schemeClr val="bg1"/>
              </a:solidFill>
            </a:endParaRPr>
          </a:p>
        </p:txBody>
      </p:sp>
      <p:pic>
        <p:nvPicPr>
          <p:cNvPr id="11" name="图片 10" descr="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675851" y="3674660"/>
            <a:ext cx="2640748" cy="3438524"/>
          </a:xfrm>
          <a:prstGeom prst="rect">
            <a:avLst/>
          </a:prstGeom>
        </p:spPr>
      </p:pic>
      <p:cxnSp>
        <p:nvCxnSpPr>
          <p:cNvPr id="13" name="直接箭头连接符 12"/>
          <p:cNvCxnSpPr/>
          <p:nvPr/>
        </p:nvCxnSpPr>
        <p:spPr>
          <a:xfrm>
            <a:off x="3521122" y="2156346"/>
            <a:ext cx="1023582" cy="75062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3548418" y="3521123"/>
            <a:ext cx="1009935" cy="2729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V="1">
            <a:off x="3548418" y="4217159"/>
            <a:ext cx="1091821" cy="65509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圆角矩形 25"/>
          <p:cNvSpPr/>
          <p:nvPr/>
        </p:nvSpPr>
        <p:spPr>
          <a:xfrm>
            <a:off x="4653888" y="2634017"/>
            <a:ext cx="600501" cy="1883391"/>
          </a:xfrm>
          <a:prstGeom prst="roundRect">
            <a:avLst/>
          </a:prstGeom>
          <a:solidFill>
            <a:srgbClr val="9B030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学习目标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9" name="左大括号 28"/>
          <p:cNvSpPr/>
          <p:nvPr/>
        </p:nvSpPr>
        <p:spPr>
          <a:xfrm>
            <a:off x="5554640" y="1378424"/>
            <a:ext cx="409433" cy="4394579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5766"/>
            <a:ext cx="3925614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altLang="zh-CN"/>
          </a:p>
          <a:p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2410390" y="2671444"/>
            <a:ext cx="5543224" cy="906780"/>
            <a:chOff x="6160" y="4971"/>
            <a:chExt cx="10614" cy="1428"/>
          </a:xfrm>
        </p:grpSpPr>
        <p:sp>
          <p:nvSpPr>
            <p:cNvPr id="3" name="任意多边形 2"/>
            <p:cNvSpPr/>
            <p:nvPr/>
          </p:nvSpPr>
          <p:spPr>
            <a:xfrm>
              <a:off x="6160" y="4971"/>
              <a:ext cx="10614" cy="1428"/>
            </a:xfrm>
            <a:custGeom>
              <a:avLst/>
              <a:gdLst>
                <a:gd name="connsiteX0" fmla="*/ 5061858 w 5061858"/>
                <a:gd name="connsiteY0" fmla="*/ 0 h 1130346"/>
                <a:gd name="connsiteX1" fmla="*/ 565173 w 5061858"/>
                <a:gd name="connsiteY1" fmla="*/ 0 h 1130346"/>
                <a:gd name="connsiteX2" fmla="*/ 562794 w 5061858"/>
                <a:gd name="connsiteY2" fmla="*/ 0 h 1130346"/>
                <a:gd name="connsiteX3" fmla="*/ 562794 w 5061858"/>
                <a:gd name="connsiteY3" fmla="*/ 240 h 1130346"/>
                <a:gd name="connsiteX4" fmla="*/ 451271 w 5061858"/>
                <a:gd name="connsiteY4" fmla="*/ 11482 h 1130346"/>
                <a:gd name="connsiteX5" fmla="*/ 0 w 5061858"/>
                <a:gd name="connsiteY5" fmla="*/ 565173 h 1130346"/>
                <a:gd name="connsiteX6" fmla="*/ 451271 w 5061858"/>
                <a:gd name="connsiteY6" fmla="*/ 1118864 h 1130346"/>
                <a:gd name="connsiteX7" fmla="*/ 562794 w 5061858"/>
                <a:gd name="connsiteY7" fmla="*/ 1130106 h 1130346"/>
                <a:gd name="connsiteX8" fmla="*/ 562794 w 5061858"/>
                <a:gd name="connsiteY8" fmla="*/ 1130345 h 1130346"/>
                <a:gd name="connsiteX9" fmla="*/ 565163 w 5061858"/>
                <a:gd name="connsiteY9" fmla="*/ 1130345 h 1130346"/>
                <a:gd name="connsiteX10" fmla="*/ 565173 w 5061858"/>
                <a:gd name="connsiteY10" fmla="*/ 1130346 h 1130346"/>
                <a:gd name="connsiteX11" fmla="*/ 565183 w 5061858"/>
                <a:gd name="connsiteY11" fmla="*/ 1130345 h 1130346"/>
                <a:gd name="connsiteX12" fmla="*/ 5061858 w 5061858"/>
                <a:gd name="connsiteY12" fmla="*/ 1130345 h 113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61858" h="1130346">
                  <a:moveTo>
                    <a:pt x="5061858" y="0"/>
                  </a:moveTo>
                  <a:lnTo>
                    <a:pt x="565173" y="0"/>
                  </a:lnTo>
                  <a:lnTo>
                    <a:pt x="562794" y="0"/>
                  </a:lnTo>
                  <a:lnTo>
                    <a:pt x="562794" y="240"/>
                  </a:lnTo>
                  <a:lnTo>
                    <a:pt x="451271" y="11482"/>
                  </a:lnTo>
                  <a:cubicBezTo>
                    <a:pt x="193731" y="64183"/>
                    <a:pt x="0" y="292054"/>
                    <a:pt x="0" y="565173"/>
                  </a:cubicBezTo>
                  <a:cubicBezTo>
                    <a:pt x="0" y="838292"/>
                    <a:pt x="193731" y="1066163"/>
                    <a:pt x="451271" y="1118864"/>
                  </a:cubicBezTo>
                  <a:lnTo>
                    <a:pt x="562794" y="1130106"/>
                  </a:lnTo>
                  <a:lnTo>
                    <a:pt x="562794" y="1130345"/>
                  </a:lnTo>
                  <a:lnTo>
                    <a:pt x="565163" y="1130345"/>
                  </a:lnTo>
                  <a:lnTo>
                    <a:pt x="565173" y="1130346"/>
                  </a:lnTo>
                  <a:lnTo>
                    <a:pt x="565183" y="1130345"/>
                  </a:lnTo>
                  <a:lnTo>
                    <a:pt x="5061858" y="1130345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>
                <a:latin typeface="思源黑体 Light" panose="020B0300000000000000" pitchFamily="34" charset="-122"/>
              </a:endParaRPr>
            </a:p>
          </p:txBody>
        </p:sp>
        <p:sp>
          <p:nvSpPr>
            <p:cNvPr id="7" name="椭圆 6"/>
            <p:cNvSpPr>
              <a:spLocks noChangeAspect="1"/>
            </p:cNvSpPr>
            <p:nvPr/>
          </p:nvSpPr>
          <p:spPr>
            <a:xfrm>
              <a:off x="6349" y="5147"/>
              <a:ext cx="1195" cy="1195"/>
            </a:xfrm>
            <a:prstGeom prst="ellipse">
              <a:avLst/>
            </a:prstGeom>
            <a:solidFill>
              <a:srgbClr val="D54135"/>
            </a:solidFill>
            <a:ln w="38100">
              <a:noFill/>
            </a:ln>
            <a:effectLst>
              <a:outerShdw blurRad="127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596481"/>
                </a:solidFill>
                <a:latin typeface="DIN-BoldItalic" pitchFamily="50" charset="0"/>
              </a:endParaRPr>
            </a:p>
          </p:txBody>
        </p:sp>
        <p:sp>
          <p:nvSpPr>
            <p:cNvPr id="8" name="文本框 114"/>
            <p:cNvSpPr txBox="1"/>
            <p:nvPr/>
          </p:nvSpPr>
          <p:spPr>
            <a:xfrm>
              <a:off x="6538" y="5369"/>
              <a:ext cx="1278" cy="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charset="-122"/>
                </a:rPr>
                <a:t>二</a:t>
              </a:r>
              <a:endParaRPr lang="zh-CN" altLang="en-US" sz="28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</a:endParaRPr>
            </a:p>
          </p:txBody>
        </p:sp>
        <p:sp>
          <p:nvSpPr>
            <p:cNvPr id="32" name="标题 1"/>
            <p:cNvSpPr txBox="1"/>
            <p:nvPr/>
          </p:nvSpPr>
          <p:spPr>
            <a:xfrm>
              <a:off x="8087" y="5147"/>
              <a:ext cx="7733" cy="1077"/>
            </a:xfrm>
            <a:prstGeom prst="rect">
              <a:avLst/>
            </a:prstGeom>
          </p:spPr>
          <p:txBody>
            <a:bodyPr lIns="91415" tIns="45708" rIns="91415" bIns="45708" anchor="ctr"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400" b="0" kern="1200">
                  <a:solidFill>
                    <a:schemeClr val="bg1"/>
                  </a:solidFill>
                  <a:effectLst/>
                  <a:latin typeface="+mj-ea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设计评价任务</a:t>
              </a:r>
              <a:endPara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pic>
        <p:nvPicPr>
          <p:cNvPr id="21" name="图片 20" descr="e7d195523061f1c0092ce48a5fc95870a0687ac45bc8b2caB227BFDC40F9DB2B7A559DE97B8BDC6E716585DDCE188C7BF488BAA08C98985C74A3E1B5E305210FABE6A8AE2A6A8AB67019A6860E9B7AF5C7F6AA7134BB5542FC0A17BFBEC0C5CF211FB091FD8C08D9541B60CB1E93997BEFA5F4E5D4A778A7527C9FFE4FF35B29D3E42F8997401636D0F3B9CAB1055CF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237199" y="318830"/>
            <a:ext cx="2233920" cy="575361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 descr="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"/>
          <p:cNvCxnSpPr/>
          <p:nvPr/>
        </p:nvCxnSpPr>
        <p:spPr>
          <a:xfrm flipH="1">
            <a:off x="6096000" y="0"/>
            <a:ext cx="0" cy="6858000"/>
          </a:xfrm>
          <a:prstGeom prst="line">
            <a:avLst/>
          </a:prstGeom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7d195523061f1c0" descr="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</a:t>
            </a:r>
            <a:endParaRPr lang="zh-CN" altLang="en-US" sz="100"/>
          </a:p>
        </p:txBody>
      </p:sp>
      <p:pic>
        <p:nvPicPr>
          <p:cNvPr id="5" name="图片 4" descr="e7d195523061f1c0092ce48a5fc95870a0687ac45bc8b2caB227BFDC40F9DB2B7A559DE97B8BDC6E716585DDCE188C7BF488BAA08C98985C74A3E1B5E305210FABE6A8AE2A6A8AB67019A6860E9B7AF51C6E1F5C678F99DD07AAA02AC26F91779252F6574015E44A716FCCA601544288F87EF92C267A95D22E54243B83C83C6353B929D726BEDFBF9052798A31CA039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799947" y="0"/>
            <a:ext cx="2400296" cy="6641530"/>
          </a:xfrm>
          <a:prstGeom prst="rect">
            <a:avLst/>
          </a:prstGeom>
        </p:spPr>
      </p:pic>
      <p:sp>
        <p:nvSpPr>
          <p:cNvPr id="8" name="流程图: 可选过程 7"/>
          <p:cNvSpPr/>
          <p:nvPr/>
        </p:nvSpPr>
        <p:spPr>
          <a:xfrm>
            <a:off x="682397" y="761421"/>
            <a:ext cx="2088108" cy="464024"/>
          </a:xfrm>
          <a:prstGeom prst="flowChartAlternateProcess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学习目标一</a:t>
            </a:r>
            <a:endParaRPr lang="zh-CN" altLang="en-US" sz="2800"/>
          </a:p>
        </p:txBody>
      </p:sp>
      <p:sp>
        <p:nvSpPr>
          <p:cNvPr id="9" name="流程图: 可选过程 8"/>
          <p:cNvSpPr/>
          <p:nvPr/>
        </p:nvSpPr>
        <p:spPr>
          <a:xfrm>
            <a:off x="682390" y="2674961"/>
            <a:ext cx="2156344" cy="477672"/>
          </a:xfrm>
          <a:prstGeom prst="flowChartAlternateProcess">
            <a:avLst/>
          </a:prstGeom>
          <a:solidFill>
            <a:srgbClr val="9B030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评价任务</a:t>
            </a:r>
            <a:endParaRPr lang="zh-CN" altLang="en-US" sz="2800"/>
          </a:p>
        </p:txBody>
      </p:sp>
      <p:sp>
        <p:nvSpPr>
          <p:cNvPr id="10" name="流程图: 可选过程 9"/>
          <p:cNvSpPr/>
          <p:nvPr/>
        </p:nvSpPr>
        <p:spPr>
          <a:xfrm>
            <a:off x="752904" y="5158854"/>
            <a:ext cx="2154070" cy="507242"/>
          </a:xfrm>
          <a:prstGeom prst="flowChartAlternateProcess">
            <a:avLst/>
          </a:prstGeom>
          <a:solidFill>
            <a:srgbClr val="9B030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评价标准</a:t>
            </a:r>
            <a:endParaRPr lang="zh-CN" altLang="en-US" sz="2800"/>
          </a:p>
        </p:txBody>
      </p:sp>
      <p:sp>
        <p:nvSpPr>
          <p:cNvPr id="11" name="矩形 10"/>
          <p:cNvSpPr/>
          <p:nvPr/>
        </p:nvSpPr>
        <p:spPr>
          <a:xfrm>
            <a:off x="3234517" y="553703"/>
            <a:ext cx="7765578" cy="119888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借助停顿符号和注音，能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读准字音、读好停顿，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正确、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流利地朗读课文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34518" y="2551835"/>
            <a:ext cx="7738281" cy="119888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根据老师出示的停顿要求，把</a:t>
            </a:r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停顿符号画在课本上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注音和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停顿符号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，读准字音、读好停顿，把课文流利地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读给同学听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75784" y="4655932"/>
            <a:ext cx="7751607" cy="19380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在课本上画出停顿符号。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（奖励一颗  ）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朗读时字音正确。（一颗星  ）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把停顿读正确。（奖励一颗  ）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朗读时流利、不卡顿。（奖励一颗  ）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五角星 13"/>
          <p:cNvSpPr/>
          <p:nvPr/>
        </p:nvSpPr>
        <p:spPr>
          <a:xfrm>
            <a:off x="8531872" y="4789846"/>
            <a:ext cx="313898" cy="300251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五角星 14"/>
          <p:cNvSpPr/>
          <p:nvPr/>
        </p:nvSpPr>
        <p:spPr>
          <a:xfrm>
            <a:off x="7301552" y="5090248"/>
            <a:ext cx="313898" cy="300251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五角星 15"/>
          <p:cNvSpPr/>
          <p:nvPr/>
        </p:nvSpPr>
        <p:spPr>
          <a:xfrm>
            <a:off x="7301921" y="5390518"/>
            <a:ext cx="313898" cy="300251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五角星 5"/>
          <p:cNvSpPr/>
          <p:nvPr/>
        </p:nvSpPr>
        <p:spPr>
          <a:xfrm>
            <a:off x="8218182" y="5771556"/>
            <a:ext cx="313898" cy="300251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9fda1bbd-d6c2-4b0c-a4bd-c906fe97646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5478</Words>
  <Application>WPS 演示</Application>
  <PresentationFormat>自定义</PresentationFormat>
  <Paragraphs>271</Paragraphs>
  <Slides>21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2" baseType="lpstr">
      <vt:lpstr>Arial</vt:lpstr>
      <vt:lpstr>宋体</vt:lpstr>
      <vt:lpstr>Wingdings</vt:lpstr>
      <vt:lpstr>Times New Roman</vt:lpstr>
      <vt:lpstr>幼圆</vt:lpstr>
      <vt:lpstr>楷体</vt:lpstr>
      <vt:lpstr>微软雅黑</vt:lpstr>
      <vt:lpstr>思源黑体 Light</vt:lpstr>
      <vt:lpstr>DIN-BoldItalic</vt:lpstr>
      <vt:lpstr>Arial Unicode MS</vt:lpstr>
      <vt:lpstr>思源黑体</vt:lpstr>
      <vt:lpstr>黑体</vt:lpstr>
      <vt:lpstr>等线</vt:lpstr>
      <vt:lpstr>Arial Unicode MS</vt:lpstr>
      <vt:lpstr>等线 Light</vt:lpstr>
      <vt:lpstr>楷体_GB2312</vt:lpstr>
      <vt:lpstr>新宋体</vt:lpstr>
      <vt:lpstr>Arial</vt:lpstr>
      <vt:lpstr>Calibri</vt:lpstr>
      <vt:lpstr>Segoe Print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2022-11-30T11:27:00Z</cp:lastPrinted>
  <dcterms:created xsi:type="dcterms:W3CDTF">2022-11-30T11:27:00Z</dcterms:created>
  <dcterms:modified xsi:type="dcterms:W3CDTF">2023-01-18T05:56:36Z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4ADE98B2DD11417096AC05FC2EB7D07E</vt:lpwstr>
  </property>
  <property fmtid="{D5CDD505-2E9C-101B-9397-08002B2CF9AE}" pid="3" name="KSOProductBuildVer">
    <vt:lpwstr>2052-11.1.0.13703</vt:lpwstr>
  </property>
</Properties>
</file>