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702" r:id="rId3"/>
  </p:sldMasterIdLst>
  <p:notesMasterIdLst>
    <p:notesMasterId r:id="rId5"/>
  </p:notesMasterIdLst>
  <p:handoutMasterIdLst>
    <p:handoutMasterId r:id="rId19"/>
  </p:handoutMasterIdLst>
  <p:sldIdLst>
    <p:sldId id="1160" r:id="rId4"/>
    <p:sldId id="941" r:id="rId6"/>
    <p:sldId id="1170" r:id="rId7"/>
    <p:sldId id="1162" r:id="rId8"/>
    <p:sldId id="1163" r:id="rId9"/>
    <p:sldId id="1164" r:id="rId10"/>
    <p:sldId id="1165" r:id="rId11"/>
    <p:sldId id="1166" r:id="rId12"/>
    <p:sldId id="1167" r:id="rId13"/>
    <p:sldId id="1183" r:id="rId14"/>
    <p:sldId id="1168" r:id="rId15"/>
    <p:sldId id="1169" r:id="rId16"/>
    <p:sldId id="1172" r:id="rId17"/>
    <p:sldId id="1173" r:id="rId18"/>
  </p:sldIdLst>
  <p:sldSz cx="12192000" cy="6858000"/>
  <p:notesSz cx="6858000" cy="9144000"/>
  <p:embeddedFontLs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</p:embeddedFont>
    <p:embeddedFont>
      <p:font typeface="汉仪全唐诗简" panose="00020600040101010101" pitchFamily="18" charset="-122"/>
      <p:regular r:id="rId29"/>
    </p:embeddedFont>
    <p:embeddedFont>
      <p:font typeface="等线" panose="02010600030101010101" charset="-122"/>
      <p:regular r:id="rId30"/>
    </p:embeddedFont>
    <p:embeddedFont>
      <p:font typeface="等线 Light" panose="0201060003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49" userDrawn="1">
          <p15:clr>
            <a:srgbClr val="A4A3A4"/>
          </p15:clr>
        </p15:guide>
        <p15:guide id="2" pos="10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918" y="-432"/>
      </p:cViewPr>
      <p:guideLst>
        <p:guide orient="horz" pos="3349"/>
        <p:guide pos="10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1"/>
        <p:guide pos="22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1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1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42.png"/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43.png"/><Relationship Id="rId6" Type="http://schemas.openxmlformats.org/officeDocument/2006/relationships/image" Target="../media/image1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8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40" y="-3175"/>
            <a:ext cx="12224173" cy="646811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080" y="6217920"/>
            <a:ext cx="12230947" cy="6470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8920392" y="4871766"/>
            <a:ext cx="1431023" cy="124908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email"/>
          <a:srcRect r="-6213"/>
          <a:stretch>
            <a:fillRect/>
          </a:stretch>
        </p:blipFill>
        <p:spPr>
          <a:xfrm>
            <a:off x="2645672" y="5362596"/>
            <a:ext cx="1677820" cy="748767"/>
          </a:xfrm>
          <a:prstGeom prst="rect">
            <a:avLst/>
          </a:prstGeom>
        </p:spPr>
      </p:pic>
      <p:pic>
        <p:nvPicPr>
          <p:cNvPr id="50" name="图片 49" descr="图片包含 物体, 室内&#10;&#10;描述已自动生成"/>
          <p:cNvPicPr>
            <a:picLocks noChangeAspect="1"/>
          </p:cNvPicPr>
          <p:nvPr/>
        </p:nvPicPr>
        <p:blipFill>
          <a:blip r:embed="rId6" cstate="email"/>
          <a:srcRect t="-8883"/>
          <a:stretch>
            <a:fillRect/>
          </a:stretch>
        </p:blipFill>
        <p:spPr>
          <a:xfrm rot="5400000" flipH="1">
            <a:off x="9419885" y="-192942"/>
            <a:ext cx="2772292" cy="2448284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0320" y="-67727"/>
            <a:ext cx="12505161" cy="7056714"/>
            <a:chOff x="-34714" y="-417"/>
            <a:chExt cx="12505162" cy="7056714"/>
          </a:xfrm>
        </p:grpSpPr>
        <p:grpSp>
          <p:nvGrpSpPr>
            <p:cNvPr id="8" name="组合 7"/>
            <p:cNvGrpSpPr/>
            <p:nvPr/>
          </p:nvGrpSpPr>
          <p:grpSpPr>
            <a:xfrm>
              <a:off x="-28327" y="0"/>
              <a:ext cx="12220327" cy="6236221"/>
              <a:chOff x="14302" y="41965"/>
              <a:chExt cx="12148375" cy="6236221"/>
            </a:xfrm>
          </p:grpSpPr>
          <p:pic>
            <p:nvPicPr>
              <p:cNvPr id="25" name="图片 24" descr="图片包含 天空&#10;&#10;描述已自动生成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4302" y="41965"/>
                <a:ext cx="5184659" cy="6236221"/>
              </a:xfrm>
              <a:prstGeom prst="rect">
                <a:avLst/>
              </a:prstGeom>
            </p:spPr>
          </p:pic>
          <p:pic>
            <p:nvPicPr>
              <p:cNvPr id="26" name="图片 25" descr="图片包含 天空&#10;&#10;描述已自动生成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5145855" y="41965"/>
                <a:ext cx="5184659" cy="6236221"/>
              </a:xfrm>
              <a:prstGeom prst="rect">
                <a:avLst/>
              </a:prstGeom>
            </p:spPr>
          </p:pic>
          <p:pic>
            <p:nvPicPr>
              <p:cNvPr id="27" name="图片 26" descr="图片包含 天空&#10;&#10;描述已自动生成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10307916" y="41965"/>
                <a:ext cx="1854761" cy="6236221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-34714" y="4348428"/>
              <a:ext cx="12245766" cy="2582545"/>
              <a:chOff x="-34714" y="2367227"/>
              <a:chExt cx="12245766" cy="4641767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-34712" y="2367227"/>
                <a:ext cx="12245764" cy="4082322"/>
                <a:chOff x="-34775" y="1308047"/>
                <a:chExt cx="12279999" cy="4082322"/>
              </a:xfrm>
            </p:grpSpPr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4" cstate="email"/>
                <a:stretch>
                  <a:fillRect/>
                </a:stretch>
              </p:blipFill>
              <p:spPr>
                <a:xfrm>
                  <a:off x="-34775" y="1308047"/>
                  <a:ext cx="7070212" cy="3557273"/>
                </a:xfrm>
                <a:prstGeom prst="rect">
                  <a:avLst/>
                </a:prstGeom>
              </p:spPr>
            </p:pic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5" cstate="email"/>
                <a:stretch>
                  <a:fillRect/>
                </a:stretch>
              </p:blipFill>
              <p:spPr>
                <a:xfrm flipH="1">
                  <a:off x="7046786" y="3365069"/>
                  <a:ext cx="5198438" cy="2025300"/>
                </a:xfrm>
                <a:prstGeom prst="rect">
                  <a:avLst/>
                </a:prstGeom>
              </p:spPr>
            </p:pic>
          </p:grp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4714" y="5134939"/>
                <a:ext cx="12245340" cy="1874055"/>
              </a:xfrm>
              <a:prstGeom prst="rect">
                <a:avLst/>
              </a:prstGeom>
            </p:spPr>
          </p:pic>
        </p:grpSp>
        <p:sp>
          <p:nvSpPr>
            <p:cNvPr id="33" name="矩形: 圆角 4"/>
            <p:cNvSpPr/>
            <p:nvPr/>
          </p:nvSpPr>
          <p:spPr>
            <a:xfrm>
              <a:off x="408549" y="382178"/>
              <a:ext cx="11374902" cy="6093645"/>
            </a:xfrm>
            <a:prstGeom prst="roundRect">
              <a:avLst>
                <a:gd name="adj" fmla="val 5819"/>
              </a:avLst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pic>
          <p:nvPicPr>
            <p:cNvPr id="35" name="图片 34" descr="图片包含 物体, 室内&#10;&#10;描述已自动生成"/>
            <p:cNvPicPr>
              <a:picLocks noChangeAspect="1"/>
            </p:cNvPicPr>
            <p:nvPr/>
          </p:nvPicPr>
          <p:blipFill>
            <a:blip r:embed="rId7" cstate="email"/>
            <a:srcRect t="-8883"/>
            <a:stretch>
              <a:fillRect/>
            </a:stretch>
          </p:blipFill>
          <p:spPr>
            <a:xfrm rot="5400000" flipH="1">
              <a:off x="9683046" y="-390413"/>
              <a:ext cx="2225675" cy="300566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1168038" y="4779274"/>
              <a:ext cx="1302410" cy="1523921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 cstate="email"/>
            <a:srcRect r="-6213"/>
            <a:stretch>
              <a:fillRect/>
            </a:stretch>
          </p:blipFill>
          <p:spPr>
            <a:xfrm>
              <a:off x="124369" y="6057941"/>
              <a:ext cx="1677820" cy="998356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-15875"/>
            <a:ext cx="12192000" cy="6870700"/>
          </a:xfrm>
          <a:prstGeom prst="rect">
            <a:avLst/>
          </a:prstGeom>
          <a:solidFill>
            <a:srgbClr val="CCF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11267" name="图片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1368425"/>
            <a:ext cx="12192000" cy="513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2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1401233" y="1368425"/>
            <a:ext cx="2091267" cy="246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5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3203575"/>
            <a:ext cx="12192000" cy="365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29633" y="3040063"/>
            <a:ext cx="3255433" cy="381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7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0549467" y="3702050"/>
            <a:ext cx="1642533" cy="315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8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9319684" y="-9525"/>
            <a:ext cx="2872316" cy="182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24" descr="9990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-203200" y="149225"/>
            <a:ext cx="4550833" cy="193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23" descr="34t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-19049" y="-15875"/>
            <a:ext cx="4148667" cy="201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图片 13"/>
          <p:cNvPicPr>
            <a:picLocks noChangeAspect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>
          <a:xfrm>
            <a:off x="9319684" y="1368425"/>
            <a:ext cx="1430867" cy="246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图片 14" descr="绿白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>
            <a:off x="10583333" y="225425"/>
            <a:ext cx="1185333" cy="88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7" descr="85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233" y="-7937"/>
            <a:ext cx="12223751" cy="6467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10"/>
          <p:cNvGrpSpPr/>
          <p:nvPr userDrawn="1"/>
        </p:nvGrpSpPr>
        <p:grpSpPr>
          <a:xfrm>
            <a:off x="0" y="2366963"/>
            <a:ext cx="12225867" cy="4083050"/>
            <a:chOff x="35" y="1308047"/>
            <a:chExt cx="12245189" cy="4082322"/>
          </a:xfrm>
        </p:grpSpPr>
        <p:pic>
          <p:nvPicPr>
            <p:cNvPr id="1229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" y="1308047"/>
              <a:ext cx="7070212" cy="35572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7046786" y="3365069"/>
              <a:ext cx="5198438" cy="20253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294" name="图片 1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5003800"/>
            <a:ext cx="12232217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4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0473267" y="3651250"/>
            <a:ext cx="1756833" cy="317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6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3940175"/>
            <a:ext cx="2321984" cy="291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8" descr="图片包含 植物, 树叶&#10;&#10;描述已自动生成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 rot="-5400000">
            <a:off x="10706100" y="5508625"/>
            <a:ext cx="1710267" cy="155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20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8326967" y="4406900"/>
            <a:ext cx="1907117" cy="1665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22"/>
          <p:cNvPicPr>
            <a:picLocks noChangeAspect="1"/>
          </p:cNvPicPr>
          <p:nvPr userDrawn="1"/>
        </p:nvPicPr>
        <p:blipFill>
          <a:blip r:embed="rId10" cstate="email"/>
          <a:srcRect r="-6213"/>
          <a:stretch>
            <a:fillRect/>
          </a:stretch>
        </p:blipFill>
        <p:spPr>
          <a:xfrm>
            <a:off x="2605617" y="5387975"/>
            <a:ext cx="2237316" cy="99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24" descr="图片包含 物体, 室内&#10;&#10;描述已自动生成"/>
          <p:cNvPicPr>
            <a:picLocks noChangeAspect="1"/>
          </p:cNvPicPr>
          <p:nvPr userDrawn="1"/>
        </p:nvPicPr>
        <p:blipFill>
          <a:blip r:embed="rId11" cstate="email"/>
          <a:srcRect t="-8883"/>
          <a:stretch>
            <a:fillRect/>
          </a:stretch>
        </p:blipFill>
        <p:spPr>
          <a:xfrm rot="5400000" flipH="1">
            <a:off x="8815917" y="-231775"/>
            <a:ext cx="3359149" cy="2967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25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>
            <a:off x="-46567" y="6350"/>
            <a:ext cx="1826684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8" descr="85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4233" y="-7937"/>
            <a:ext cx="12223751" cy="6467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组合 53"/>
          <p:cNvGrpSpPr/>
          <p:nvPr userDrawn="1"/>
        </p:nvGrpSpPr>
        <p:grpSpPr>
          <a:xfrm>
            <a:off x="-42333" y="4573588"/>
            <a:ext cx="12270317" cy="2128837"/>
            <a:chOff x="35" y="1308047"/>
            <a:chExt cx="12245189" cy="4082322"/>
          </a:xfrm>
        </p:grpSpPr>
        <p:pic>
          <p:nvPicPr>
            <p:cNvPr id="13316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" y="1308047"/>
              <a:ext cx="7070212" cy="35572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7046786" y="3365069"/>
              <a:ext cx="5198438" cy="20253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18" name="图片 3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233" y="6218238"/>
            <a:ext cx="12156017" cy="64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15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10098617" y="3009900"/>
            <a:ext cx="2133600" cy="385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21" descr="图片包含 植物, 树叶&#10;&#10;描述已自动生成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 rot="-5400000">
            <a:off x="11072284" y="5838825"/>
            <a:ext cx="1282700" cy="1166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2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8919633" y="4872038"/>
            <a:ext cx="1430867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54"/>
          <p:cNvPicPr>
            <a:picLocks noChangeAspect="1"/>
          </p:cNvPicPr>
          <p:nvPr userDrawn="1"/>
        </p:nvPicPr>
        <p:blipFill>
          <a:blip r:embed="rId9" cstate="email"/>
          <a:srcRect r="-6213"/>
          <a:stretch>
            <a:fillRect/>
          </a:stretch>
        </p:blipFill>
        <p:spPr>
          <a:xfrm>
            <a:off x="2645833" y="5362575"/>
            <a:ext cx="1678517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图片 44" descr="图片包含 物体, 室内&#10;&#10;描述已自动生成"/>
          <p:cNvPicPr>
            <a:picLocks noChangeAspect="1"/>
          </p:cNvPicPr>
          <p:nvPr userDrawn="1"/>
        </p:nvPicPr>
        <p:blipFill>
          <a:blip r:embed="rId10" cstate="email"/>
          <a:srcRect t="-8883"/>
          <a:stretch>
            <a:fillRect/>
          </a:stretch>
        </p:blipFill>
        <p:spPr>
          <a:xfrm rot="5400000" flipH="1">
            <a:off x="9417051" y="-192087"/>
            <a:ext cx="277283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图片 17"/>
          <p:cNvPicPr>
            <a:picLocks noChangeAspect="1"/>
          </p:cNvPicPr>
          <p:nvPr userDrawn="1"/>
        </p:nvPicPr>
        <p:blipFill>
          <a:blip r:embed="rId11" cstate="email"/>
          <a:stretch>
            <a:fillRect/>
          </a:stretch>
        </p:blipFill>
        <p:spPr>
          <a:xfrm>
            <a:off x="-2116" y="-3175"/>
            <a:ext cx="1369483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6" descr="85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117" y="-3175"/>
            <a:ext cx="12223749" cy="646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233" y="6218238"/>
            <a:ext cx="12230100" cy="64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43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8919633" y="4872038"/>
            <a:ext cx="1430867" cy="124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45"/>
          <p:cNvPicPr>
            <a:picLocks noChangeAspect="1"/>
          </p:cNvPicPr>
          <p:nvPr userDrawn="1"/>
        </p:nvPicPr>
        <p:blipFill>
          <a:blip r:embed="rId5" cstate="email"/>
          <a:srcRect r="-6213"/>
          <a:stretch>
            <a:fillRect/>
          </a:stretch>
        </p:blipFill>
        <p:spPr>
          <a:xfrm>
            <a:off x="2645833" y="5362575"/>
            <a:ext cx="1678517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9" descr="图片包含 物体, 室内&#10;&#10;描述已自动生成"/>
          <p:cNvPicPr>
            <a:picLocks noChangeAspect="1"/>
          </p:cNvPicPr>
          <p:nvPr userDrawn="1"/>
        </p:nvPicPr>
        <p:blipFill>
          <a:blip r:embed="rId6" cstate="email"/>
          <a:srcRect t="-8883"/>
          <a:stretch>
            <a:fillRect/>
          </a:stretch>
        </p:blipFill>
        <p:spPr>
          <a:xfrm rot="5400000" flipH="1">
            <a:off x="9417051" y="-192087"/>
            <a:ext cx="2772833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/>
          <p:nvPr userDrawn="1"/>
        </p:nvGrpSpPr>
        <p:grpSpPr>
          <a:xfrm>
            <a:off x="-21167" y="-68262"/>
            <a:ext cx="12505267" cy="7058025"/>
            <a:chOff x="-34714" y="-417"/>
            <a:chExt cx="12505162" cy="7056714"/>
          </a:xfrm>
        </p:grpSpPr>
        <p:grpSp>
          <p:nvGrpSpPr>
            <p:cNvPr id="15363" name="组合 7"/>
            <p:cNvGrpSpPr/>
            <p:nvPr/>
          </p:nvGrpSpPr>
          <p:grpSpPr>
            <a:xfrm>
              <a:off x="-28327" y="0"/>
              <a:ext cx="12220327" cy="6236221"/>
              <a:chOff x="14302" y="41965"/>
              <a:chExt cx="12148375" cy="6236221"/>
            </a:xfrm>
          </p:grpSpPr>
          <p:pic>
            <p:nvPicPr>
              <p:cNvPr id="15364" name="图片 24" descr="图片包含 天空&#10;&#10;描述已自动生成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4302" y="41965"/>
                <a:ext cx="5184659" cy="62362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5" name="图片 25" descr="图片包含 天空&#10;&#10;描述已自动生成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 flipH="1">
                <a:off x="5145855" y="41965"/>
                <a:ext cx="5184659" cy="62362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6" name="图片 26" descr="图片包含 天空&#10;&#10;描述已自动生成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10307916" y="41965"/>
                <a:ext cx="1854761" cy="623622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5367" name="组合 27"/>
            <p:cNvGrpSpPr/>
            <p:nvPr/>
          </p:nvGrpSpPr>
          <p:grpSpPr>
            <a:xfrm>
              <a:off x="-34714" y="4348428"/>
              <a:ext cx="12245766" cy="2582545"/>
              <a:chOff x="-34714" y="2367227"/>
              <a:chExt cx="12245766" cy="4641767"/>
            </a:xfrm>
          </p:grpSpPr>
          <p:grpSp>
            <p:nvGrpSpPr>
              <p:cNvPr id="15368" name="组合 28"/>
              <p:cNvGrpSpPr/>
              <p:nvPr/>
            </p:nvGrpSpPr>
            <p:grpSpPr>
              <a:xfrm>
                <a:off x="-34712" y="2367227"/>
                <a:ext cx="12245764" cy="4082322"/>
                <a:chOff x="-34775" y="1308047"/>
                <a:chExt cx="12279999" cy="4082322"/>
              </a:xfrm>
            </p:grpSpPr>
            <p:pic>
              <p:nvPicPr>
                <p:cNvPr id="15369" name="图片 29"/>
                <p:cNvPicPr>
                  <a:picLocks noChangeAspect="1"/>
                </p:cNvPicPr>
                <p:nvPr/>
              </p:nvPicPr>
              <p:blipFill>
                <a:blip r:embed="rId4" cstate="email"/>
                <a:stretch>
                  <a:fillRect/>
                </a:stretch>
              </p:blipFill>
              <p:spPr>
                <a:xfrm>
                  <a:off x="-34775" y="1308047"/>
                  <a:ext cx="7070212" cy="355727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5370" name="图片 30"/>
                <p:cNvPicPr>
                  <a:picLocks noChangeAspect="1"/>
                </p:cNvPicPr>
                <p:nvPr/>
              </p:nvPicPr>
              <p:blipFill>
                <a:blip r:embed="rId5" cstate="email"/>
                <a:stretch>
                  <a:fillRect/>
                </a:stretch>
              </p:blipFill>
              <p:spPr>
                <a:xfrm flipH="1">
                  <a:off x="7046786" y="3365069"/>
                  <a:ext cx="5198438" cy="20253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15371" name="图片 3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34714" y="5134939"/>
                <a:ext cx="12245340" cy="187405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3" name="矩形: 圆角 4"/>
            <p:cNvSpPr/>
            <p:nvPr/>
          </p:nvSpPr>
          <p:spPr>
            <a:xfrm>
              <a:off x="408549" y="382178"/>
              <a:ext cx="11374902" cy="6093645"/>
            </a:xfrm>
            <a:prstGeom prst="roundRect">
              <a:avLst>
                <a:gd name="adj" fmla="val 5819"/>
              </a:avLst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50" strike="noStrike" noProof="1"/>
            </a:p>
          </p:txBody>
        </p:sp>
        <p:pic>
          <p:nvPicPr>
            <p:cNvPr id="15373" name="图片 34" descr="图片包含 物体, 室内&#10;&#10;描述已自动生成"/>
            <p:cNvPicPr>
              <a:picLocks noChangeAspect="1"/>
            </p:cNvPicPr>
            <p:nvPr/>
          </p:nvPicPr>
          <p:blipFill>
            <a:blip r:embed="rId7" cstate="email"/>
            <a:srcRect t="-8883"/>
            <a:stretch>
              <a:fillRect/>
            </a:stretch>
          </p:blipFill>
          <p:spPr>
            <a:xfrm rot="5400000" flipH="1">
              <a:off x="9683044" y="-390413"/>
              <a:ext cx="2225675" cy="30056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4" name="图片 39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11168038" y="4779274"/>
              <a:ext cx="1302410" cy="15239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5" name="图片 40"/>
            <p:cNvPicPr>
              <a:picLocks noChangeAspect="1"/>
            </p:cNvPicPr>
            <p:nvPr/>
          </p:nvPicPr>
          <p:blipFill>
            <a:blip r:embed="rId9" cstate="email"/>
            <a:srcRect r="-6213"/>
            <a:stretch>
              <a:fillRect/>
            </a:stretch>
          </p:blipFill>
          <p:spPr>
            <a:xfrm>
              <a:off x="124369" y="6057941"/>
              <a:ext cx="1677820" cy="9983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6510"/>
            <a:ext cx="12192000" cy="6871335"/>
          </a:xfrm>
          <a:prstGeom prst="rect">
            <a:avLst/>
          </a:prstGeom>
          <a:solidFill>
            <a:srgbClr val="CCF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367790"/>
            <a:ext cx="12192000" cy="51320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401233" y="1367790"/>
            <a:ext cx="2091267" cy="2467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3203575"/>
            <a:ext cx="12192000" cy="3651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633" y="3040380"/>
            <a:ext cx="3256280" cy="3815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550313" y="3702050"/>
            <a:ext cx="1641687" cy="31534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9319055" y="-10160"/>
            <a:ext cx="2872945" cy="1822641"/>
          </a:xfrm>
          <a:prstGeom prst="rect">
            <a:avLst/>
          </a:prstGeom>
        </p:spPr>
      </p:pic>
      <p:pic>
        <p:nvPicPr>
          <p:cNvPr id="25" name="图片 24" descr="9990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-202353" y="148590"/>
            <a:ext cx="4549140" cy="1938655"/>
          </a:xfrm>
          <a:prstGeom prst="rect">
            <a:avLst/>
          </a:prstGeom>
        </p:spPr>
      </p:pic>
      <p:pic>
        <p:nvPicPr>
          <p:cNvPr id="24" name="图片 23" descr="34t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19473" y="-16510"/>
            <a:ext cx="4148667" cy="20148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9319260" y="1367790"/>
            <a:ext cx="1430867" cy="2467610"/>
          </a:xfrm>
          <a:prstGeom prst="rect">
            <a:avLst/>
          </a:prstGeom>
        </p:spPr>
      </p:pic>
      <p:pic>
        <p:nvPicPr>
          <p:cNvPr id="15" name="图片 14" descr="绿白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10584180" y="224790"/>
            <a:ext cx="1185333" cy="889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8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87" y="-8255"/>
            <a:ext cx="12224173" cy="64681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0" y="2367280"/>
            <a:ext cx="12226713" cy="4082415"/>
            <a:chOff x="35" y="1308047"/>
            <a:chExt cx="12245189" cy="408232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" y="1308047"/>
              <a:ext cx="7070212" cy="35572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7046786" y="3365069"/>
              <a:ext cx="5198438" cy="2025300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003165"/>
            <a:ext cx="12231793" cy="18745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472420" y="3651885"/>
            <a:ext cx="1756833" cy="3174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47" y="3940810"/>
            <a:ext cx="2321560" cy="2917190"/>
          </a:xfrm>
          <a:prstGeom prst="rect">
            <a:avLst/>
          </a:prstGeom>
        </p:spPr>
      </p:pic>
      <p:pic>
        <p:nvPicPr>
          <p:cNvPr id="19" name="图片 18" descr="图片包含 植物, 树叶&#10;&#10;描述已自动生成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rot="16200000">
            <a:off x="10706831" y="5509424"/>
            <a:ext cx="1710207" cy="1556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8326849" y="4406114"/>
            <a:ext cx="1908029" cy="166544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email"/>
          <a:srcRect r="-6213"/>
          <a:stretch>
            <a:fillRect/>
          </a:stretch>
        </p:blipFill>
        <p:spPr>
          <a:xfrm>
            <a:off x="2605543" y="5387580"/>
            <a:ext cx="2237093" cy="998356"/>
          </a:xfrm>
          <a:prstGeom prst="rect">
            <a:avLst/>
          </a:prstGeom>
        </p:spPr>
      </p:pic>
      <p:pic>
        <p:nvPicPr>
          <p:cNvPr id="25" name="图片 24" descr="图片包含 物体, 室内&#10;&#10;描述已自动生成"/>
          <p:cNvPicPr>
            <a:picLocks noChangeAspect="1"/>
          </p:cNvPicPr>
          <p:nvPr/>
        </p:nvPicPr>
        <p:blipFill>
          <a:blip r:embed="rId11" cstate="email"/>
          <a:srcRect t="-8883"/>
          <a:stretch>
            <a:fillRect/>
          </a:stretch>
        </p:blipFill>
        <p:spPr>
          <a:xfrm rot="5400000" flipH="1">
            <a:off x="8815493" y="-231775"/>
            <a:ext cx="3359573" cy="29667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-46268" y="5599"/>
            <a:ext cx="1826687" cy="115968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85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87" y="-8255"/>
            <a:ext cx="12224173" cy="646811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-41487" y="4573270"/>
            <a:ext cx="12269047" cy="2129155"/>
            <a:chOff x="35" y="1308047"/>
            <a:chExt cx="12245189" cy="408232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" y="1308047"/>
              <a:ext cx="7070212" cy="355727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flipH="1">
              <a:off x="7046786" y="3365069"/>
              <a:ext cx="5198438" cy="2025300"/>
            </a:xfrm>
            <a:prstGeom prst="rect">
              <a:avLst/>
            </a:pr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868" y="6217920"/>
            <a:ext cx="12157075" cy="6467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0097885" y="3009653"/>
            <a:ext cx="2134743" cy="3855246"/>
          </a:xfrm>
          <a:prstGeom prst="rect">
            <a:avLst/>
          </a:prstGeom>
        </p:spPr>
      </p:pic>
      <p:pic>
        <p:nvPicPr>
          <p:cNvPr id="22" name="图片 21" descr="图片包含 植物, 树叶&#10;&#10;描述已自动生成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16200000">
            <a:off x="11075583" y="5840218"/>
            <a:ext cx="1282655" cy="116727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8920392" y="4871766"/>
            <a:ext cx="1431023" cy="124908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 cstate="email"/>
          <a:srcRect r="-6213"/>
          <a:stretch>
            <a:fillRect/>
          </a:stretch>
        </p:blipFill>
        <p:spPr>
          <a:xfrm>
            <a:off x="2645672" y="5362596"/>
            <a:ext cx="1677820" cy="748767"/>
          </a:xfrm>
          <a:prstGeom prst="rect">
            <a:avLst/>
          </a:prstGeom>
        </p:spPr>
      </p:pic>
      <p:pic>
        <p:nvPicPr>
          <p:cNvPr id="45" name="图片 44" descr="图片包含 物体, 室内&#10;&#10;描述已自动生成"/>
          <p:cNvPicPr>
            <a:picLocks noChangeAspect="1"/>
          </p:cNvPicPr>
          <p:nvPr/>
        </p:nvPicPr>
        <p:blipFill>
          <a:blip r:embed="rId10" cstate="email"/>
          <a:srcRect t="-8883"/>
          <a:stretch>
            <a:fillRect/>
          </a:stretch>
        </p:blipFill>
        <p:spPr>
          <a:xfrm rot="5400000" flipH="1">
            <a:off x="9419885" y="-192942"/>
            <a:ext cx="2772292" cy="24482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-2528" y="-3421"/>
            <a:ext cx="1370015" cy="8697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9" Type="http://schemas.openxmlformats.org/officeDocument/2006/relationships/theme" Target="../theme/theme1.xml"/><Relationship Id="rId58" Type="http://schemas.openxmlformats.org/officeDocument/2006/relationships/image" Target="file:///D:\qq&#25991;&#20214;\712321467\Image\C2C\Image2\%7b75232B38-A165-1FB7-499C-2E1C792CACB5%7d.png" TargetMode="External"/><Relationship Id="rId57" Type="http://schemas.openxmlformats.org/officeDocument/2006/relationships/image" Target="../media/image40.png"/><Relationship Id="rId56" Type="http://schemas.microsoft.com/office/2007/relationships/hdphoto" Target="../media/image39.wdp"/><Relationship Id="rId55" Type="http://schemas.openxmlformats.org/officeDocument/2006/relationships/image" Target="../media/image38.png"/><Relationship Id="rId54" Type="http://schemas.openxmlformats.org/officeDocument/2006/relationships/image" Target="../media/image37.png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6" Type="http://schemas.openxmlformats.org/officeDocument/2006/relationships/theme" Target="../theme/theme2.xml"/><Relationship Id="rId15" Type="http://schemas.openxmlformats.org/officeDocument/2006/relationships/image" Target="file:///D:\qq&#25991;&#20214;\712321467\Image\C2C\Image2\%7b75232B38-A165-1FB7-499C-2E1C792CACB5%7d.png" TargetMode="External"/><Relationship Id="rId14" Type="http://schemas.openxmlformats.org/officeDocument/2006/relationships/image" Target="../media/image40.png"/><Relationship Id="rId13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62B189-8826-4D42-935E-9DC4144BF6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38873-F8A4-46BB-9734-44B7AA20383F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Picture 2" descr="C:\Users\Administrator\Desktop\1aa2ca30054437cdb1252293f88318a7.png"/>
          <p:cNvPicPr>
            <a:picLocks noChangeAspect="1" noChangeArrowheads="1"/>
          </p:cNvPicPr>
          <p:nvPr userDrawn="1"/>
        </p:nvPicPr>
        <p:blipFill>
          <a:blip r:embed="rId54" cstate="email"/>
          <a:srcRect/>
          <a:stretch>
            <a:fillRect/>
          </a:stretch>
        </p:blipFill>
        <p:spPr bwMode="auto">
          <a:xfrm>
            <a:off x="-124883" y="4101075"/>
            <a:ext cx="12432703" cy="275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6429952bb81b68e92dcde2fe090d89ad.png"/>
          <p:cNvPicPr>
            <a:picLocks noChangeAspect="1" noChangeArrowheads="1"/>
          </p:cNvPicPr>
          <p:nvPr userDrawn="1"/>
        </p:nvPicPr>
        <p:blipFill>
          <a:blip r:embed="rId55" cstate="email">
            <a:extLst>
              <a:ext uri="{BEBA8EAE-BF5A-486C-A8C5-ECC9F3942E4B}">
                <a14:imgProps xmlns:a14="http://schemas.microsoft.com/office/drawing/2010/main">
                  <a14:imgLayer r:embed="rId56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20024" y="5620312"/>
            <a:ext cx="1924289" cy="1237688"/>
          </a:xfrm>
          <a:prstGeom prst="ellipse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图片 1073743875" descr="学科网 zxxk.com"/>
          <p:cNvPicPr>
            <a:picLocks noChangeAspect="1"/>
          </p:cNvPicPr>
          <p:nvPr/>
        </p:nvPicPr>
        <p:blipFill>
          <a:blip r:embed="rId57" r:link="rId5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DB62B189-8826-4D42-935E-9DC4144BF6BD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BE938873-F8A4-46BB-9734-44B7AA20383F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2052" name="图片 1073743875" descr="学科网 zxxk.com"/>
          <p:cNvPicPr>
            <a:picLocks noChangeAspect="1"/>
          </p:cNvPicPr>
          <p:nvPr/>
        </p:nvPicPr>
        <p:blipFill>
          <a:blip r:embed="rId14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7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215680" y="1772816"/>
            <a:ext cx="6036332" cy="1015472"/>
            <a:chOff x="9556" y="2593"/>
            <a:chExt cx="14115" cy="1880"/>
          </a:xfrm>
        </p:grpSpPr>
        <p:sp>
          <p:nvSpPr>
            <p:cNvPr id="21" name="文本框 20"/>
            <p:cNvSpPr txBox="1"/>
            <p:nvPr/>
          </p:nvSpPr>
          <p:spPr>
            <a:xfrm>
              <a:off x="9556" y="2593"/>
              <a:ext cx="14115" cy="188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6000" b="1" strike="noStrike" noProof="1">
                  <a:ln w="127000" cmpd="sng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威尼斯的小艇</a:t>
              </a:r>
              <a:endParaRPr lang="zh-CN" altLang="en-US" sz="6000" b="1" strike="noStrike" noProof="1">
                <a:ln w="127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556" y="2593"/>
              <a:ext cx="14115" cy="188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6000" b="1" strike="noStrike" noProof="1" smtClean="0">
                  <a:ln w="50800" cmpd="sng">
                    <a:noFill/>
                    <a:prstDash val="solid"/>
                  </a:ln>
                  <a:gradFill>
                    <a:gsLst>
                      <a:gs pos="0">
                        <a:srgbClr val="548832">
                          <a:lumMod val="97000"/>
                          <a:lumOff val="3000"/>
                        </a:srgbClr>
                      </a:gs>
                      <a:gs pos="100000">
                        <a:srgbClr val="74AF34"/>
                      </a:gs>
                    </a:gsLst>
                    <a:lin ang="54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威尼斯的小艇</a:t>
              </a:r>
              <a:endParaRPr lang="zh-CN" altLang="en-US" sz="6000" b="1" strike="noStrike" noProof="1">
                <a:ln w="50800" cmpd="sng">
                  <a:noFill/>
                  <a:prstDash val="solid"/>
                </a:ln>
                <a:gradFill>
                  <a:gsLst>
                    <a:gs pos="0">
                      <a:srgbClr val="548832">
                        <a:lumMod val="97000"/>
                        <a:lumOff val="3000"/>
                      </a:srgbClr>
                    </a:gs>
                    <a:gs pos="100000">
                      <a:srgbClr val="74AF34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906780"/>
            <a:ext cx="95777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船夫的驾驶技术特别好。因为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（            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                                                ）。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783840"/>
            <a:ext cx="4362450" cy="3425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04112" y="2924944"/>
            <a:ext cx="4362450" cy="3425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1680" y="346075"/>
            <a:ext cx="100736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①行船的速度极快，来往船只很多，他操纵自如，毫不手忙脚乱。</a:t>
            </a:r>
            <a:endParaRPr lang="zh-CN" sz="4000" b="1" dirty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  <a:p>
            <a:pPr algn="l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②不管怎么拥挤，他总能、左拐右拐地挤过去。</a:t>
            </a:r>
            <a:endParaRPr lang="zh-CN" sz="4000" b="1" dirty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  <a:p>
            <a:pPr algn="l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③遇到极窄的地方，他总能平稳地穿过，而且速度非常快，还能作急转弯。</a:t>
            </a:r>
            <a:endParaRPr lang="zh-CN" sz="4000" b="1" dirty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  <a:p>
            <a:pPr algn="l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④两边的建筑飞一般地往后倒退，我们的眼睛忙极了，不知看哪一处好。</a:t>
            </a:r>
            <a:endParaRPr lang="zh-CN" sz="4000" b="1" dirty="0" smtClean="0">
              <a:solidFill>
                <a:schemeClr val="tx1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6830" y="1789430"/>
            <a:ext cx="9577705" cy="12992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夜晚的威尼斯又是怎样的呢？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783840"/>
            <a:ext cx="4362450" cy="3425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95290" y="3088640"/>
            <a:ext cx="120015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8000" b="1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静</a:t>
            </a:r>
            <a:endParaRPr lang="zh-CN" altLang="en-US" sz="8000" b="1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6830" y="876300"/>
            <a:ext cx="95777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</a:t>
            </a:r>
            <a:r>
              <a:rPr 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读一读</a:t>
            </a:r>
            <a:r>
              <a:rPr sz="4000" b="1" dirty="0" err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朱自清的《威尼斯》和乔治</a:t>
            </a:r>
            <a:r>
              <a:rPr lang="en-US" sz="4000" b="1" dirty="0" err="1" smtClean="0">
                <a:latin typeface="Calibri" panose="020F0502020204030204" charset="0"/>
                <a:ea typeface="汉仪全唐诗简" panose="00020600040101010101" pitchFamily="18" charset="-122"/>
                <a:cs typeface="Calibri" panose="020F0502020204030204" charset="0"/>
              </a:rPr>
              <a:t>·</a:t>
            </a:r>
            <a:r>
              <a:rPr sz="4000" b="1" dirty="0" err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桑的《威尼斯之夜》两篇文章的节选。思考三位作家在描写威尼斯时的表达方法有什么相似之处</a:t>
            </a:r>
            <a:r>
              <a:rPr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。</a:t>
            </a:r>
            <a:endParaRPr sz="4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783840"/>
            <a:ext cx="4362450" cy="3425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07465" y="1241425"/>
            <a:ext cx="9577705" cy="1915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</a:t>
            </a:r>
            <a:r>
              <a:rPr lang="zh-CN" altLang="en-US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运用动态描写和静态描写的方法，写一写宣中校园的夜晚。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783840"/>
            <a:ext cx="4362450" cy="3425190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642600" y="10731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37005" y="896620"/>
            <a:ext cx="9317990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</a:t>
            </a:r>
            <a:r>
              <a:rPr lang="zh-CN" sz="5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读课文，把你最想记录的那个画面划出来 ，读完以后大家一起交流。</a:t>
            </a:r>
            <a:endParaRPr lang="zh-CN" altLang="en-US" sz="5000" b="1" dirty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1705" y="2816225"/>
            <a:ext cx="4362450" cy="3425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6595" y="348615"/>
            <a:ext cx="9317990" cy="991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</a:t>
            </a:r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威尼斯的小艇究竟是怎样的？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5305" y="2136140"/>
            <a:ext cx="4362450" cy="342519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009890" y="2446020"/>
            <a:ext cx="2004695" cy="1245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5000" b="1" kern="0" smtClean="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</a:t>
            </a:r>
            <a:r>
              <a:rPr lang="zh-CN" altLang="en-US" sz="5000" b="1" kern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水蛇</a:t>
            </a:r>
            <a:endParaRPr lang="zh-CN" altLang="en-US" sz="5000" b="1" kern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12" name="Picture 4" descr="http://a2.att.hudong.com/38/74/01300000297717124764749020308_s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48165" y="3476934"/>
            <a:ext cx="2214578" cy="2148381"/>
          </a:xfrm>
          <a:prstGeom prst="rect">
            <a:avLst/>
          </a:prstGeom>
          <a:noFill/>
        </p:spPr>
      </p:pic>
      <p:pic>
        <p:nvPicPr>
          <p:cNvPr id="14" name="Picture 7" descr="C:\Users\Administrator\Desktop\0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482215" y="3610618"/>
            <a:ext cx="2826704" cy="1880372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/>
        </p:nvSpPr>
        <p:spPr>
          <a:xfrm>
            <a:off x="1216025" y="2750185"/>
            <a:ext cx="2403475" cy="860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000" b="1" kern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</a:t>
            </a:r>
            <a:r>
              <a:rPr lang="zh-CN" altLang="en-US" sz="5000" b="1" kern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独木舟</a:t>
            </a:r>
            <a:endParaRPr lang="zh-CN" altLang="en-US" sz="5000" b="1"/>
          </a:p>
        </p:txBody>
      </p:sp>
      <p:sp>
        <p:nvSpPr>
          <p:cNvPr id="16" name="文本框 15"/>
          <p:cNvSpPr txBox="1"/>
          <p:nvPr/>
        </p:nvSpPr>
        <p:spPr>
          <a:xfrm>
            <a:off x="4425315" y="2750185"/>
            <a:ext cx="1767840" cy="860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000" b="1" kern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 </a:t>
            </a:r>
            <a:r>
              <a:rPr lang="zh-CN" altLang="en-US" sz="5000" b="1" kern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新月</a:t>
            </a:r>
            <a:endParaRPr lang="zh-CN" altLang="en-US" sz="5000" b="1"/>
          </a:p>
        </p:txBody>
      </p:sp>
      <p:sp>
        <p:nvSpPr>
          <p:cNvPr id="17" name="文本框 16"/>
          <p:cNvSpPr txBox="1"/>
          <p:nvPr/>
        </p:nvSpPr>
        <p:spPr>
          <a:xfrm>
            <a:off x="1216025" y="1675765"/>
            <a:ext cx="818515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长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72335" y="1675765"/>
            <a:ext cx="818515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窄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91430" y="1675765"/>
            <a:ext cx="818515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翘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 algn="l"/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33005" y="1675765"/>
            <a:ext cx="27254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轻快灵活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77540" y="1675765"/>
            <a:ext cx="818515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深</a:t>
            </a:r>
            <a:endParaRPr lang="zh-CN" altLang="en-US" sz="5000" b="1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/>
      <p:bldP spid="15" grpId="1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14120" y="906780"/>
            <a:ext cx="9317990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</a:t>
            </a:r>
            <a:r>
              <a:rPr lang="zh-CN" altLang="en-US" sz="5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有人说</a:t>
            </a:r>
            <a:r>
              <a:rPr lang="zh-CN" sz="5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文章的最后一段描写夜晚寂静的威尼斯与小艇无关，你同意这样的说法吗？</a:t>
            </a:r>
            <a:endParaRPr lang="zh-CN" sz="5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1705" y="2816225"/>
            <a:ext cx="4362450" cy="34251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14120" y="906780"/>
            <a:ext cx="9317990" cy="991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</a:t>
            </a:r>
            <a:r>
              <a:rPr lang="zh-CN" sz="5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船夫留给你怎样的印象？</a:t>
            </a:r>
            <a:endParaRPr lang="zh-CN" sz="5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91705" y="2816225"/>
            <a:ext cx="4362450" cy="3425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08885" y="2161540"/>
            <a:ext cx="7174865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5000" b="1" dirty="0" smtClean="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船夫的驾驶技术</a:t>
            </a:r>
            <a:r>
              <a:rPr lang="zh-CN" sz="5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特别好</a:t>
            </a:r>
            <a:r>
              <a:rPr lang="zh-CN" sz="5000" b="1" dirty="0" smtClean="0">
                <a:solidFill>
                  <a:schemeClr val="tx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。</a:t>
            </a:r>
            <a:endParaRPr lang="zh-CN" altLang="en-US" sz="5000" b="1" dirty="0" smtClean="0">
              <a:solidFill>
                <a:schemeClr val="tx1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906780"/>
            <a:ext cx="95777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船夫的驾驶技术特别好。因为</a:t>
            </a:r>
            <a:endParaRPr lang="zh-CN" sz="4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（            </a:t>
            </a:r>
            <a:endParaRPr lang="zh-CN" sz="4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                                        ）。</a:t>
            </a:r>
            <a:endParaRPr lang="zh-CN" sz="4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dirty="0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804160"/>
            <a:ext cx="4362450" cy="3425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9050" y="1482090"/>
            <a:ext cx="77920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  </a:t>
            </a:r>
            <a:r>
              <a:rPr lang="zh-CN" sz="4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行船的速度极快，来往船只很多，</a:t>
            </a:r>
            <a:endParaRPr lang="zh-CN" sz="4000" b="1" dirty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dirty="0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他操纵自如，毫不手忙脚乱</a:t>
            </a:r>
            <a:endParaRPr lang="zh-CN" altLang="en-US" sz="4000" b="1" dirty="0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906780"/>
            <a:ext cx="95777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船夫的驾驶技术特别好。因为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（            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       ）。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804160"/>
            <a:ext cx="4362450" cy="3425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9050" y="1482090"/>
            <a:ext cx="77920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  </a:t>
            </a:r>
            <a:r>
              <a:rPr lang="zh-CN" sz="4000" b="1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不管怎么拥挤，他总能左拐右拐地挤过去</a:t>
            </a:r>
            <a:endParaRPr lang="zh-CN" altLang="en-US" sz="4000" b="1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906780"/>
            <a:ext cx="9577705" cy="31464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船夫的驾驶技术特别好。因为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（            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          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）。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804160"/>
            <a:ext cx="4362450" cy="3425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9050" y="1482090"/>
            <a:ext cx="78524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  </a:t>
            </a:r>
            <a:r>
              <a:rPr lang="zh-CN" sz="4000" b="1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遇到极窄的地方，他总能平稳地穿过，而且速度非常快，还能作急转弯</a:t>
            </a:r>
            <a:endParaRPr lang="zh-CN" altLang="en-US" sz="4000" b="1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4405" y="906780"/>
            <a:ext cx="9577705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</a:t>
            </a: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船夫的驾驶技术特别好。因为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（            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</a:rPr>
              <a:t>                                                            ）。</a:t>
            </a: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4000" b="1" smtClean="0"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56780" y="2783840"/>
            <a:ext cx="4362450" cy="3425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9050" y="1482090"/>
            <a:ext cx="77920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   </a:t>
            </a:r>
            <a:r>
              <a:rPr lang="zh-CN" sz="4000" b="1" smtClean="0">
                <a:solidFill>
                  <a:srgbClr val="FF0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汉仪全唐诗简" panose="00020600040101010101" pitchFamily="18" charset="-122"/>
                <a:sym typeface="+mn-ea"/>
              </a:rPr>
              <a:t>两边的建筑飞一般地倒退，我们的眼睛忙极了，不知看哪一处好</a:t>
            </a:r>
            <a:endParaRPr lang="zh-CN" altLang="en-US" sz="4000" b="1" smtClean="0">
              <a:solidFill>
                <a:srgbClr val="FF0000"/>
              </a:solidFill>
              <a:latin typeface="汉仪全唐诗简" panose="00020600040101010101" pitchFamily="18" charset="-122"/>
              <a:ea typeface="汉仪全唐诗简" panose="00020600040101010101" pitchFamily="18" charset="-122"/>
              <a:cs typeface="汉仪全唐诗简" panose="00020600040101010101" pitchFamily="18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30c653e-f15a-424f-8438-678e797a9c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932</Words>
  <Application>WPS 演示</Application>
  <PresentationFormat>自定义</PresentationFormat>
  <Paragraphs>81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汉仪全唐诗简</vt:lpstr>
      <vt:lpstr>Arial</vt:lpstr>
      <vt:lpstr>等线</vt:lpstr>
      <vt:lpstr>Arial Unicode MS</vt:lpstr>
      <vt:lpstr>等线 Light</vt:lpstr>
      <vt:lpstr>第一PPT模板网-WWW.1PPT.COM</vt:lpstr>
      <vt:lpstr>第一PPT模板网-WWW.1PPT.COM 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cp:lastPrinted>2022-10-12T06:43:00Z</cp:lastPrinted>
  <dcterms:created xsi:type="dcterms:W3CDTF">2022-10-12T06:43:00Z</dcterms:created>
  <dcterms:modified xsi:type="dcterms:W3CDTF">2023-01-18T06:01:58Z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898C1F93F07B43318ADE2BD5BD4A7128</vt:lpwstr>
  </property>
  <property fmtid="{D5CDD505-2E9C-101B-9397-08002B2CF9AE}" pid="3" name="KSOProductBuildVer">
    <vt:lpwstr>2052-11.1.0.13703</vt:lpwstr>
  </property>
</Properties>
</file>