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4" r:id="rId4"/>
  </p:sldMasterIdLst>
  <p:notesMasterIdLst>
    <p:notesMasterId r:id="rId18"/>
  </p:notesMasterIdLst>
  <p:handoutMasterIdLst>
    <p:handoutMasterId r:id="rId19"/>
  </p:handoutMasterIdLst>
  <p:sldIdLst>
    <p:sldId id="393" r:id="rId5"/>
    <p:sldId id="302" r:id="rId6"/>
    <p:sldId id="450" r:id="rId7"/>
    <p:sldId id="314" r:id="rId8"/>
    <p:sldId id="303" r:id="rId9"/>
    <p:sldId id="470" r:id="rId10"/>
    <p:sldId id="471" r:id="rId11"/>
    <p:sldId id="441" r:id="rId12"/>
    <p:sldId id="472" r:id="rId13"/>
    <p:sldId id="473" r:id="rId14"/>
    <p:sldId id="474" r:id="rId15"/>
    <p:sldId id="475" r:id="rId16"/>
    <p:sldId id="45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170"/>
        <p:guide pos="376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3" cy="72003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gs" Target="tags/tag27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1AC49D05-6128-4D0D-A32A-06A5E73B386C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0244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fld id="{5849F42C-2DAE-424C-A4B8-3140182C3E9F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381000"/>
          </a:xfrm>
          <a:prstGeom prst="rect">
            <a:avLst/>
          </a:prstGeom>
          <a:pattFill prst="dashHorz">
            <a:fgClr>
              <a:schemeClr val="accent6"/>
            </a:fgClr>
            <a:bgClr>
              <a:schemeClr val="accent6">
                <a:lumMod val="20000"/>
                <a:lumOff val="80000"/>
              </a:schemeClr>
            </a:bgClr>
          </a:patt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1063" y="6350000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3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1063" y="6350000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381000"/>
          </a:xfrm>
          <a:prstGeom prst="rect">
            <a:avLst/>
          </a:prstGeom>
          <a:pattFill prst="dashHorz">
            <a:fgClr>
              <a:schemeClr val="accent6"/>
            </a:fgClr>
            <a:bgClr>
              <a:schemeClr val="accent6">
                <a:lumMod val="20000"/>
                <a:lumOff val="80000"/>
              </a:schemeClr>
            </a:bgClr>
          </a:patt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1063" y="6350000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3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1063" y="6350000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tags" Target="../tags/tag7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3.xml"/><Relationship Id="rId11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8338" y="431800"/>
            <a:ext cx="10855325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5"/>
            </p:custDataLst>
          </p:nvPr>
        </p:nvSpPr>
        <p:spPr>
          <a:xfrm>
            <a:off x="668338" y="1295400"/>
            <a:ext cx="10855325" cy="504031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81063" y="6350000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1028" name="图片 1073743875" descr="学科网 zxxk.com"/>
          <p:cNvPicPr>
            <a:picLocks noChangeAspect="1"/>
          </p:cNvPicPr>
          <p:nvPr/>
        </p:nvPicPr>
        <p:blipFill>
          <a:blip r:embed="rId10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8338" y="431800"/>
            <a:ext cx="10855325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 idx="5"/>
            <p:custDataLst>
              <p:tags r:id="rId5"/>
            </p:custDataLst>
          </p:nvPr>
        </p:nvSpPr>
        <p:spPr>
          <a:xfrm>
            <a:off x="668338" y="1295400"/>
            <a:ext cx="10855325" cy="504031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81063" y="6350000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3076" name="图片 1073743875" descr="学科网 zxxk.com"/>
          <p:cNvPicPr>
            <a:picLocks noChangeAspect="1"/>
          </p:cNvPicPr>
          <p:nvPr/>
        </p:nvPicPr>
        <p:blipFill>
          <a:blip r:embed="rId10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slide" Target="slide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5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5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16.xml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9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标题 1"/>
          <p:cNvSpPr txBox="1"/>
          <p:nvPr/>
        </p:nvSpPr>
        <p:spPr>
          <a:xfrm>
            <a:off x="0" y="2184400"/>
            <a:ext cx="12183762" cy="1786238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7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7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*</a:t>
            </a:r>
            <a:r>
              <a:rPr lang="en-US" altLang="zh-CN" sz="7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7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金字</a:t>
            </a:r>
            <a:r>
              <a:rPr lang="zh-CN" altLang="en-US" sz="7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塔</a:t>
            </a:r>
            <a:r>
              <a:rPr lang="zh-CN" altLang="en-US" sz="54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54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0860" y="287655"/>
            <a:ext cx="4944110" cy="1593215"/>
            <a:chOff x="836" y="453"/>
            <a:chExt cx="5807" cy="2509"/>
          </a:xfrm>
        </p:grpSpPr>
        <p:pic>
          <p:nvPicPr>
            <p:cNvPr id="46082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6" y="453"/>
              <a:ext cx="5807" cy="25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3" name="文本框 2">
              <a:hlinkClick r:id="rId2" action="ppaction://hlinksldjump"/>
            </p:cNvPr>
            <p:cNvSpPr txBox="1"/>
            <p:nvPr/>
          </p:nvSpPr>
          <p:spPr>
            <a:xfrm>
              <a:off x="1274" y="1199"/>
              <a:ext cx="4932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五年级语文下册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1539434" y="1413638"/>
            <a:ext cx="8507392" cy="16619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关于金字塔，你还想了解哪些信息？请你阅读第二篇短文。</a:t>
            </a:r>
            <a:endParaRPr sz="32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39434" y="3712902"/>
            <a:ext cx="881502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交流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阅读所得，这篇短文介绍了胡夫金字塔的哪些内容？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"/>
          <p:cNvSpPr txBox="1"/>
          <p:nvPr/>
        </p:nvSpPr>
        <p:spPr>
          <a:xfrm>
            <a:off x="1400537" y="3722519"/>
            <a:ext cx="9155573" cy="21605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4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建造了金字塔,在天文学、数学、几何学、地理学等方面的成就,精湛的造船技术、采石技术、造屋技术,石窟陵墓、神庙等建筑成就。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250067" y="1010016"/>
            <a:ext cx="9306044" cy="147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建造金字塔时的古埃，第二部分主要讲了古埃及悠久的文明和取得的成就。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227618" y="2862751"/>
            <a:ext cx="280855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有哪些成就?</a:t>
            </a:r>
            <a:endParaRPr lang="zh-CN" altLang="en-US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75090070a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502" y="1932305"/>
            <a:ext cx="9582522" cy="4457065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081554" y="2176247"/>
            <a:ext cx="79254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①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有图又有文字的图文类非连续性文本，让我们一下子就能看明白，直观、简明、概括性强。我们要图文结合着看，同时关注图上的细节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+mj-lt"/>
            </a:endParaRPr>
          </a:p>
          <a:p>
            <a:pPr>
              <a:lnSpc>
                <a:spcPct val="15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②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内容较多的材料，我们可以先浏览，然后针对要解决的问题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“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对号入座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”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，</a:t>
            </a:r>
            <a:r>
              <a:rPr sz="2800" b="1" dirty="0" err="1"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进行定位阅读，提取需要的信息，快速地解决问题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+mj-lt"/>
            </a:endParaRPr>
          </a:p>
        </p:txBody>
      </p:sp>
      <p:sp>
        <p:nvSpPr>
          <p:cNvPr id="6" name="文本框 99"/>
          <p:cNvSpPr txBox="1"/>
          <p:nvPr/>
        </p:nvSpPr>
        <p:spPr>
          <a:xfrm>
            <a:off x="981502" y="967764"/>
            <a:ext cx="10660380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进行非连续性文本的阅读，你掌握了哪些阅读方法？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0" y="219321"/>
            <a:ext cx="3687445" cy="1593215"/>
            <a:chOff x="836" y="453"/>
            <a:chExt cx="5807" cy="2509"/>
          </a:xfrm>
        </p:grpSpPr>
        <p:pic>
          <p:nvPicPr>
            <p:cNvPr id="46082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6" y="453"/>
              <a:ext cx="5807" cy="25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3" name="文本框 2">
              <a:hlinkClick r:id="rId2" action="ppaction://hlinksldjump"/>
            </p:cNvPr>
            <p:cNvSpPr txBox="1"/>
            <p:nvPr/>
          </p:nvSpPr>
          <p:spPr>
            <a:xfrm>
              <a:off x="2150" y="1200"/>
              <a:ext cx="320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343890" y="2330026"/>
            <a:ext cx="9227128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了解世界八大奇迹。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搜集其他古埃及的建筑跟同学们一起讨论</a:t>
            </a:r>
            <a:r>
              <a:rPr lang="zh-CN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8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871200" y="10464800"/>
            <a:ext cx="3175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041962" y="1448909"/>
            <a:ext cx="4097020" cy="262255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0" name="图片 9" descr="931881383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233086" y="1448909"/>
            <a:ext cx="4097020" cy="2574290"/>
          </a:xfrm>
          <a:prstGeom prst="round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87713" y="4945030"/>
            <a:ext cx="10690747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仔细观察图片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这些金字塔给你留下的第一印象是怎样的？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30835" y="138430"/>
            <a:ext cx="3687445" cy="1593215"/>
            <a:chOff x="836" y="453"/>
            <a:chExt cx="5807" cy="2509"/>
          </a:xfrm>
        </p:grpSpPr>
        <p:pic>
          <p:nvPicPr>
            <p:cNvPr id="46082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6" y="453"/>
              <a:ext cx="5807" cy="25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3" name="文本框 2">
              <a:hlinkClick r:id="rId2" action="ppaction://hlinksldjump"/>
            </p:cNvPr>
            <p:cNvSpPr txBox="1"/>
            <p:nvPr/>
          </p:nvSpPr>
          <p:spPr>
            <a:xfrm>
              <a:off x="2150" y="1200"/>
              <a:ext cx="320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1402281" y="2050520"/>
            <a:ext cx="8609330" cy="6047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自由读文，要求：字音读正确，句子读流利。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1402281" y="3183995"/>
            <a:ext cx="9001760" cy="18183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翻译　无愧　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遐想  刀刃   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熠熠发光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埃及　泛滥　淤泥　精湛   </a:t>
            </a:r>
            <a:r>
              <a:rPr lang="zh-CN" altLang="en-US" sz="36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黏着物</a:t>
            </a:r>
            <a:endParaRPr lang="zh-CN" altLang="en-US" sz="36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"/>
          <p:cNvSpPr txBox="1"/>
          <p:nvPr/>
        </p:nvSpPr>
        <p:spPr>
          <a:xfrm>
            <a:off x="1348024" y="1474453"/>
            <a:ext cx="9138639" cy="15327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eaLnBrk="1" hangingPunct="1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说一说这篇课文与其他课文相比有什么不同之处。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1243852" y="3512012"/>
            <a:ext cx="9895433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《金字塔》一课由两篇短文组成，第一篇节选自穆青的《金字塔夕照》，第二篇则是一个非连续性文本《不可思议的金字塔》。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"/>
          <p:cNvSpPr txBox="1"/>
          <p:nvPr/>
        </p:nvSpPr>
        <p:spPr>
          <a:xfrm>
            <a:off x="1193060" y="1033886"/>
            <a:ext cx="9867863" cy="12966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eaLnBrk="1" hangingPunct="1">
              <a:lnSpc>
                <a:spcPct val="140000"/>
              </a:lnSpc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快速浏览课文，简单地概括一下《金字塔夕照》和《不可思议的金字塔》的主要内容。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" name="矩形 9"/>
          <p:cNvSpPr/>
          <p:nvPr/>
        </p:nvSpPr>
        <p:spPr>
          <a:xfrm>
            <a:off x="1142578" y="2463385"/>
            <a:ext cx="1003867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《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金字塔夕照</a:t>
            </a:r>
            <a:r>
              <a:rPr lang="en-US" altLang="zh-CN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主要描写了夕阳下金字塔的雄浑之美以及作者由此引发的万千思绪。</a:t>
            </a:r>
            <a:endParaRPr lang="zh-CN" altLang="en-US" sz="28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矩形 9"/>
          <p:cNvSpPr/>
          <p:nvPr/>
        </p:nvSpPr>
        <p:spPr>
          <a:xfrm>
            <a:off x="1142578" y="4094174"/>
            <a:ext cx="9968828" cy="19020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不可思议的金字塔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主要以胡夫金字塔为例，介绍了金字塔建筑年代的久远、外观的雄伟、精湛的工艺和巧妙的设计，还对古埃及悠久的文明作了简要的补充。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c75090070a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8704" y="1282408"/>
            <a:ext cx="8592599" cy="4964953"/>
          </a:xfrm>
          <a:prstGeom prst="rect">
            <a:avLst/>
          </a:prstGeom>
        </p:spPr>
      </p:pic>
      <p:sp>
        <p:nvSpPr>
          <p:cNvPr id="3" name="文本框 99"/>
          <p:cNvSpPr txBox="1"/>
          <p:nvPr/>
        </p:nvSpPr>
        <p:spPr>
          <a:xfrm>
            <a:off x="2660013" y="2126089"/>
            <a:ext cx="618998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这两篇文章风格迥异，互为印证，又构成了一组非连续性文本，让读者对金字塔这一世界奇迹有了更为全面、丰富的了解。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2132479" y="1207304"/>
            <a:ext cx="3330771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阅读提示</a:t>
            </a:r>
            <a:endParaRPr kumimoji="1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1414847" y="2289175"/>
            <a:ext cx="9083391" cy="3369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60000"/>
              </a:lnSpc>
              <a:spcBef>
                <a:spcPts val="1000"/>
              </a:spcBef>
            </a:pPr>
            <a:r>
              <a:rPr lang="zh-CN" altLang="en-US" sz="32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篇短文采用了不同的方式介绍金字塔，读一读，说说你对金字塔有了哪些了解？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60000"/>
              </a:lnSpc>
              <a:spcBef>
                <a:spcPts val="1000"/>
              </a:spcBef>
            </a:pPr>
            <a:r>
              <a:rPr lang="zh-CN" altLang="en-US" sz="32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</a:t>
            </a: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篇文章介绍金字塔的方式有什么不同，你更喜欢哪种？说说你的理由。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0" y="219321"/>
            <a:ext cx="3687445" cy="1593215"/>
            <a:chOff x="836" y="453"/>
            <a:chExt cx="5807" cy="2509"/>
          </a:xfrm>
        </p:grpSpPr>
        <p:pic>
          <p:nvPicPr>
            <p:cNvPr id="46082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36" y="453"/>
              <a:ext cx="5807" cy="25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3" name="文本框 2">
              <a:hlinkClick r:id="rId2" action="ppaction://hlinksldjump"/>
            </p:cNvPr>
            <p:cNvSpPr txBox="1"/>
            <p:nvPr/>
          </p:nvSpPr>
          <p:spPr>
            <a:xfrm>
              <a:off x="2150" y="1200"/>
              <a:ext cx="320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细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读课文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99"/>
          <p:cNvSpPr txBox="1"/>
          <p:nvPr/>
        </p:nvSpPr>
        <p:spPr>
          <a:xfrm>
            <a:off x="972682" y="2099470"/>
            <a:ext cx="9652877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九月的开罗是金色的”，文章哪些内容充分体现了这句话？请读读课文，找一找。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/>
          <p:nvPr/>
        </p:nvSpPr>
        <p:spPr>
          <a:xfrm>
            <a:off x="999964" y="1026118"/>
            <a:ext cx="9855248" cy="21605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0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在金色的夕阳下，金色的田野，金色的沙漠，连尼罗河的河水也泛着金光，而那古老的金字塔啊，简直像是用纯金铸成的。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99"/>
          <p:cNvSpPr txBox="1"/>
          <p:nvPr/>
        </p:nvSpPr>
        <p:spPr>
          <a:xfrm>
            <a:off x="1112507" y="3343990"/>
            <a:ext cx="10010764" cy="1452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远远望去，它像漂浮在沙海中的三座金山，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……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一幅多么开阔而又雄浑的画卷啊！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8734" y="4939665"/>
            <a:ext cx="11528385" cy="1918335"/>
            <a:chOff x="6939" y="5323"/>
            <a:chExt cx="9456" cy="3021"/>
          </a:xfrm>
        </p:grpSpPr>
        <p:pic>
          <p:nvPicPr>
            <p:cNvPr id="5" name="图片 10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939" y="5323"/>
              <a:ext cx="9456" cy="30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2"/>
            <p:cNvSpPr txBox="1"/>
            <p:nvPr/>
          </p:nvSpPr>
          <p:spPr>
            <a:xfrm>
              <a:off x="7003" y="6088"/>
              <a:ext cx="8644" cy="22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fontAlgn="auto">
                <a:lnSpc>
                  <a:spcPct val="130000"/>
                </a:lnSpc>
              </a:pPr>
              <a:r>
                <a:rPr lang="en-US" altLang="zh-CN" sz="36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sz="36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看到金色夕阳下的金字塔，你产生了哪些遐想？</a:t>
              </a:r>
              <a:endPara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4.xml><?xml version="1.0" encoding="utf-8"?>
<p:tagLst xmlns:p="http://schemas.openxmlformats.org/presentationml/2006/main">
  <p:tag name="KSO_WM_BEAUTIFY_FLAG" val="#wm#"/>
  <p:tag name="KSO_WM_FULL_TEXT_BEAUTIFY_COPY_ID" val="150995277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5.xml><?xml version="1.0" encoding="utf-8"?>
<p:tagLst xmlns:p="http://schemas.openxmlformats.org/presentationml/2006/main">
  <p:tag name="KSO_WM_BEAUTIFY_FLAG" val="#wm#"/>
  <p:tag name="KSO_WM_FULL_TEXT_BEAUTIFY_COPY_ID" val="150995246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6.xml><?xml version="1.0" encoding="utf-8"?>
<p:tagLst xmlns:p="http://schemas.openxmlformats.org/presentationml/2006/main">
  <p:tag name="KSO_WM_BEAUTIFY_FLAG" val="#wm#"/>
  <p:tag name="KSO_WM_FULL_TEXT_BEAUTIFY_COPY_ID" val="150995246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7.xml><?xml version="1.0" encoding="utf-8"?>
<p:tagLst xmlns:p="http://schemas.openxmlformats.org/presentationml/2006/main">
  <p:tag name="KSO_WM_BEAUTIFY_FLAG" val="#wm#"/>
  <p:tag name="KSO_WM_FULL_TEXT_BEAUTIFY_COPY_ID" val="150995258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8.xml><?xml version="1.0" encoding="utf-8"?>
<p:tagLst xmlns:p="http://schemas.openxmlformats.org/presentationml/2006/main">
  <p:tag name="KSO_WM_BEAUTIFY_FLAG" val="#wm#"/>
  <p:tag name="KSO_WM_FULL_TEXT_BEAUTIFY_COPY_ID" val="150995247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19.xml><?xml version="1.0" encoding="utf-8"?>
<p:tagLst xmlns:p="http://schemas.openxmlformats.org/presentationml/2006/main">
  <p:tag name="KSO_WM_BEAUTIFY_FLAG" val="#wm#"/>
  <p:tag name="KSO_WM_FULL_TEXT_BEAUTIFY_COPY_ID" val="150995247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FULL_TEXT_BEAUTIFY_COPY_ID" val="150995247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1.xml><?xml version="1.0" encoding="utf-8"?>
<p:tagLst xmlns:p="http://schemas.openxmlformats.org/presentationml/2006/main">
  <p:tag name="KSO_WM_BEAUTIFY_FLAG" val="#wm#"/>
  <p:tag name="KSO_WM_FULL_TEXT_BEAUTIFY_COPY_ID" val="150995256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2.xml><?xml version="1.0" encoding="utf-8"?>
<p:tagLst xmlns:p="http://schemas.openxmlformats.org/presentationml/2006/main">
  <p:tag name="KSO_WM_BEAUTIFY_FLAG" val="#wm#"/>
  <p:tag name="KSO_WM_FULL_TEXT_BEAUTIFY_COPY_ID" val="150995247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3.xml><?xml version="1.0" encoding="utf-8"?>
<p:tagLst xmlns:p="http://schemas.openxmlformats.org/presentationml/2006/main">
  <p:tag name="KSO_WM_BEAUTIFY_FLAG" val="#wm#"/>
  <p:tag name="KSO_WM_FULL_TEXT_BEAUTIFY_COPY_ID" val="150995247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4.xml><?xml version="1.0" encoding="utf-8"?>
<p:tagLst xmlns:p="http://schemas.openxmlformats.org/presentationml/2006/main">
  <p:tag name="KSO_WM_BEAUTIFY_FLAG" val="#wm#"/>
  <p:tag name="KSO_WM_FULL_TEXT_BEAUTIFY_COPY_ID" val="150995247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5.xml><?xml version="1.0" encoding="utf-8"?>
<p:tagLst xmlns:p="http://schemas.openxmlformats.org/presentationml/2006/main">
  <p:tag name="KSO_WM_BEAUTIFY_FLAG" val="#wm#"/>
  <p:tag name="KSO_WM_FULL_TEXT_BEAUTIFY_COPY_ID" val="150995247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6.xml><?xml version="1.0" encoding="utf-8"?>
<p:tagLst xmlns:p="http://schemas.openxmlformats.org/presentationml/2006/main">
  <p:tag name="KSO_WM_BEAUTIFY_FLAG" val="#wm#"/>
  <p:tag name="KSO_WM_FULL_TEXT_BEAUTIFY_COPY_ID" val="150995256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27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PP_MARK_KEY" val="18999a7d-02c3-421a-ba79-68dd95846e56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994</Words>
  <Application>WPS 演示</Application>
  <PresentationFormat>自定义</PresentationFormat>
  <Paragraphs>60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Wingdings</vt:lpstr>
      <vt:lpstr>Calibri</vt:lpstr>
      <vt:lpstr>楷体</vt:lpstr>
      <vt:lpstr>黑体</vt:lpstr>
      <vt:lpstr>Arial</vt:lpstr>
      <vt:lpstr>Arial Unicode MS</vt:lpstr>
      <vt:lpstr>第一PPT模板网-WWW.1PPT.COM</vt:lpstr>
      <vt:lpstr>第一PPT模板网-WWW.1PPT.COM 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2022-06-21T16:45:00Z</cp:lastPrinted>
  <dcterms:created xsi:type="dcterms:W3CDTF">2022-06-21T16:45:00Z</dcterms:created>
  <dcterms:modified xsi:type="dcterms:W3CDTF">2023-01-18T06:03:16Z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4A112E3745D24DAFAA64437C7DBE90F3</vt:lpwstr>
  </property>
  <property fmtid="{D5CDD505-2E9C-101B-9397-08002B2CF9AE}" pid="3" name="KSOProductBuildVer">
    <vt:lpwstr>2052-11.1.0.13703</vt:lpwstr>
  </property>
</Properties>
</file>