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78" r:id="rId5"/>
    <p:sldId id="661" r:id="rId6"/>
    <p:sldId id="379" r:id="rId7"/>
    <p:sldId id="664" r:id="rId8"/>
    <p:sldId id="665" r:id="rId9"/>
    <p:sldId id="666" r:id="rId10"/>
    <p:sldId id="667" r:id="rId11"/>
    <p:sldId id="669" r:id="rId12"/>
    <p:sldId id="670" r:id="rId13"/>
    <p:sldId id="671" r:id="rId14"/>
    <p:sldId id="674" r:id="rId15"/>
    <p:sldId id="677" r:id="rId16"/>
    <p:sldId id="678" r:id="rId17"/>
    <p:sldId id="681" r:id="rId18"/>
    <p:sldId id="685" r:id="rId19"/>
    <p:sldId id="686" r:id="rId20"/>
    <p:sldId id="687" r:id="rId21"/>
    <p:sldId id="689" r:id="rId22"/>
    <p:sldId id="698" r:id="rId23"/>
    <p:sldId id="699" r:id="rId24"/>
    <p:sldId id="700" r:id="rId25"/>
    <p:sldId id="513" r:id="rId26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30"/>
    </p:embeddedFont>
    <p:embeddedFont>
      <p:font typeface="OPPOSans B" panose="00020600040101010101" pitchFamily="18" charset="-122"/>
      <p:regular r:id="rId31"/>
    </p:embeddedFont>
    <p:embeddedFont>
      <p:font typeface="微软雅黑" panose="020B0503020204020204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DD6AAA"/>
    <a:srgbClr val="B12973"/>
    <a:srgbClr val="862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51" autoAdjust="0"/>
    <p:restoredTop sz="97919" autoAdjust="0"/>
  </p:normalViewPr>
  <p:slideViewPr>
    <p:cSldViewPr snapToGrid="0">
      <p:cViewPr>
        <p:scale>
          <a:sx n="130" d="100"/>
          <a:sy n="130" d="100"/>
        </p:scale>
        <p:origin x="-1074" y="-4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3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259D1CA-E78F-4994-ABFE-01E2B28B230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课前导读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交流平台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词句段运用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日积月累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课堂小结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88595" y="411480"/>
            <a:ext cx="168593" cy="2971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8341042" y="4862645"/>
            <a:ext cx="802958" cy="126382"/>
            <a:chOff x="10209002" y="6289040"/>
            <a:chExt cx="1982998" cy="16850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209002" y="6289040"/>
              <a:ext cx="1982998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625363" y="6373294"/>
              <a:ext cx="1566637" cy="0"/>
            </a:xfrm>
            <a:prstGeom prst="line">
              <a:avLst/>
            </a:prstGeom>
            <a:ln w="158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366339" y="6457549"/>
              <a:ext cx="825661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 userDrawn="1"/>
        </p:nvSpPr>
        <p:spPr>
          <a:xfrm>
            <a:off x="395950" y="411480"/>
            <a:ext cx="136017" cy="2971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598707" y="411480"/>
            <a:ext cx="71312" cy="2971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OPPOSans L" panose="00020600040101010101" pitchFamily="18" charset="-122"/>
          <a:ea typeface="OPPOSans L" panose="00020600040101010101" pitchFamily="18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3999" cy="51435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504825" y="1596172"/>
            <a:ext cx="813435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语</a:t>
            </a:r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文园</a:t>
            </a:r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地七</a:t>
            </a:r>
            <a:endParaRPr lang="zh-CN" altLang="en-US" sz="7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1938" y="842185"/>
            <a:ext cx="2540124" cy="5518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spc="225" dirty="0">
                <a:solidFill>
                  <a:schemeClr val="bg1"/>
                </a:solidFill>
                <a:cs typeface="+mn-ea"/>
                <a:sym typeface="+mn-lt"/>
              </a:rPr>
              <a:t>部编版语文</a:t>
            </a:r>
            <a:endParaRPr lang="zh-CN" altLang="en-US" sz="2100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0360" y="2831523"/>
            <a:ext cx="3383280" cy="421973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spc="225" dirty="0">
                <a:solidFill>
                  <a:schemeClr val="accent2"/>
                </a:solidFill>
                <a:cs typeface="+mn-ea"/>
                <a:sym typeface="+mn-lt"/>
              </a:rPr>
              <a:t>五年级下</a:t>
            </a:r>
            <a:r>
              <a:rPr lang="zh-CN" altLang="en-US" sz="1500" b="1" spc="225" dirty="0">
                <a:solidFill>
                  <a:schemeClr val="accent2"/>
                </a:solidFill>
                <a:cs typeface="+mn-ea"/>
                <a:sym typeface="+mn-lt"/>
              </a:rPr>
              <a:t>册</a:t>
            </a:r>
            <a:endParaRPr lang="zh-CN" altLang="en-US" sz="1500" b="1" spc="2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9602" y="1896341"/>
            <a:ext cx="8009573" cy="2041237"/>
            <a:chOff x="1085196" y="1911869"/>
            <a:chExt cx="8694445" cy="3728034"/>
          </a:xfrm>
        </p:grpSpPr>
        <p:sp>
          <p:nvSpPr>
            <p:cNvPr id="51" name="横卷形 50"/>
            <p:cNvSpPr/>
            <p:nvPr/>
          </p:nvSpPr>
          <p:spPr>
            <a:xfrm>
              <a:off x="1085196" y="1911869"/>
              <a:ext cx="8694445" cy="3728034"/>
            </a:xfrm>
            <a:prstGeom prst="horizontalScroll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432123" y="2844807"/>
              <a:ext cx="8146721" cy="1727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500" dirty="0">
                  <a:cs typeface="+mn-ea"/>
                  <a:sym typeface="+mn-lt"/>
                </a:rPr>
                <a:t>       </a:t>
              </a:r>
              <a:r>
                <a:rPr lang="zh-CN" altLang="zh-CN" sz="1500" dirty="0">
                  <a:cs typeface="+mn-ea"/>
                  <a:sym typeface="+mn-lt"/>
                </a:rPr>
                <a:t>景物描写，是指对自然环境和社会环境中的风景、物体的描写。景物描写主要是为了显示人物活动的环境，使读者身临其境。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663190" y="1286247"/>
            <a:ext cx="2867902" cy="3462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cs typeface="+mn-ea"/>
                <a:sym typeface="+mn-lt"/>
              </a:rPr>
              <a:t>我拓展，我积累</a:t>
            </a:r>
            <a:endParaRPr lang="zh-CN" altLang="en-US" sz="1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2350" y="2420788"/>
            <a:ext cx="7579300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（</a:t>
            </a:r>
            <a:r>
              <a:rPr lang="en-US" altLang="zh-CN" sz="1500" dirty="0">
                <a:cs typeface="+mn-ea"/>
                <a:sym typeface="+mn-lt"/>
              </a:rPr>
              <a:t>1</a:t>
            </a:r>
            <a:r>
              <a:rPr lang="zh-CN" altLang="en-US" sz="1500" dirty="0">
                <a:cs typeface="+mn-ea"/>
                <a:sym typeface="+mn-lt"/>
              </a:rPr>
              <a:t>）文学描写的主要对象是人，包括人的生活情景，人的思想感情。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（</a:t>
            </a:r>
            <a:r>
              <a:rPr lang="en-US" altLang="zh-CN" sz="1500" dirty="0">
                <a:cs typeface="+mn-ea"/>
                <a:sym typeface="+mn-lt"/>
              </a:rPr>
              <a:t>2</a:t>
            </a:r>
            <a:r>
              <a:rPr lang="zh-CN" altLang="en-US" sz="1500" dirty="0">
                <a:cs typeface="+mn-ea"/>
                <a:sym typeface="+mn-lt"/>
              </a:rPr>
              <a:t>）世界上，除了人，就是物</a:t>
            </a:r>
            <a:r>
              <a:rPr lang="en-US" altLang="zh-CN" sz="1500" dirty="0">
                <a:cs typeface="+mn-ea"/>
                <a:sym typeface="+mn-lt"/>
              </a:rPr>
              <a:t>(</a:t>
            </a:r>
            <a:r>
              <a:rPr lang="zh-CN" altLang="en-US" sz="1500" dirty="0">
                <a:cs typeface="+mn-ea"/>
                <a:sym typeface="+mn-lt"/>
              </a:rPr>
              <a:t>人其实也是一种物</a:t>
            </a:r>
            <a:r>
              <a:rPr lang="en-US" altLang="zh-CN" sz="1500" dirty="0">
                <a:cs typeface="+mn-ea"/>
                <a:sym typeface="+mn-lt"/>
              </a:rPr>
              <a:t>)</a:t>
            </a:r>
            <a:r>
              <a:rPr lang="zh-CN" altLang="en-US" sz="1500" dirty="0">
                <a:cs typeface="+mn-ea"/>
                <a:sym typeface="+mn-lt"/>
              </a:rPr>
              <a:t>。物，包括景物、器物、建筑物等等，这些统称为景物。       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（</a:t>
            </a:r>
            <a:r>
              <a:rPr lang="en-US" altLang="zh-CN" sz="1500" dirty="0">
                <a:cs typeface="+mn-ea"/>
                <a:sym typeface="+mn-lt"/>
              </a:rPr>
              <a:t>3</a:t>
            </a:r>
            <a:r>
              <a:rPr lang="zh-CN" altLang="en-US" sz="1500" dirty="0">
                <a:cs typeface="+mn-ea"/>
                <a:sym typeface="+mn-lt"/>
              </a:rPr>
              <a:t>）所以文学描写的对象，其实就是两个方面</a:t>
            </a:r>
            <a:r>
              <a:rPr lang="en-US" altLang="zh-CN" sz="1500" dirty="0">
                <a:cs typeface="+mn-ea"/>
                <a:sym typeface="+mn-lt"/>
              </a:rPr>
              <a:t>:</a:t>
            </a:r>
            <a:r>
              <a:rPr lang="zh-CN" altLang="en-US" sz="1500" dirty="0">
                <a:cs typeface="+mn-ea"/>
                <a:sym typeface="+mn-lt"/>
              </a:rPr>
              <a:t>人物与景物。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88080" y="652948"/>
            <a:ext cx="1767840" cy="1767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0" y="1643588"/>
            <a:ext cx="4670196" cy="191590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这段侧重动态描写，突出了小艇的速度之快。这一段动态描写，在文中有重要的作用，它说明威尼斯整个城市的动和静都是由小艇的动和静来决定的，突出了小艇的作用，紧扣了文题。</a:t>
            </a:r>
            <a:endParaRPr lang="zh-CN" altLang="zh-CN" sz="1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08395" y="1643588"/>
            <a:ext cx="3051810" cy="1856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495300" y="1412755"/>
            <a:ext cx="4487466" cy="2377574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联系生活实际我们可以感受到原来静是由动来衬托的，这就好比经历了课间十分钟的喧嚣，随着上课铃声的响起，更能让人感受到教室里的宁静。在这一段中除了让人感受到了牧场的宁静，还让人感受到荷兰人畜和谐共处的美好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06197" y="1412755"/>
            <a:ext cx="3332978" cy="22219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203308" y="1454974"/>
            <a:ext cx="2636082" cy="3462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cs typeface="+mn-ea"/>
                <a:sym typeface="+mn-lt"/>
              </a:rPr>
              <a:t> 练一练，学运用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017" y="2157189"/>
            <a:ext cx="7845967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>
                <a:cs typeface="+mn-ea"/>
                <a:sym typeface="+mn-lt"/>
              </a:rPr>
              <a:t>    </a:t>
            </a:r>
            <a:r>
              <a:rPr lang="zh-CN" altLang="zh-CN" sz="1500" dirty="0">
                <a:solidFill>
                  <a:srgbClr val="0070C0"/>
                </a:solidFill>
                <a:cs typeface="+mn-ea"/>
                <a:sym typeface="+mn-lt"/>
              </a:rPr>
              <a:t>从“放学后的校园、群鸟飞过湖面、火车进站”中选一种情景，仿照上面的句子写一写。</a:t>
            </a:r>
            <a:endParaRPr lang="zh-CN" altLang="zh-CN" sz="150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0440" y="2686229"/>
            <a:ext cx="2103120" cy="2103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788679" y="2105252"/>
            <a:ext cx="4014769" cy="922560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这段话运用了动态描写的方法，写出了放学后校园的热闹非凡。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65103" y="1606538"/>
            <a:ext cx="3056632" cy="202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2990574" y="1245202"/>
            <a:ext cx="2867902" cy="300083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cs typeface="+mn-ea"/>
                <a:sym typeface="+mn-lt"/>
              </a:rPr>
              <a:t>  读一读，找规律。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309" y="1767051"/>
            <a:ext cx="7050529" cy="720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b="1" dirty="0">
                <a:cs typeface="+mn-ea"/>
                <a:sym typeface="+mn-lt"/>
              </a:rPr>
              <a:t>    在金色的夕阳下，金色的田野，金色的沙漠，连尼罗河的河水也泛着金光；而那古老的金字塔啊，简直像是用纯金铸成的。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9781" y="2677801"/>
            <a:ext cx="2974058" cy="1683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858854" y="3187870"/>
            <a:ext cx="3459719" cy="1173680"/>
            <a:chOff x="639855" y="4707693"/>
            <a:chExt cx="4612959" cy="1564907"/>
          </a:xfrm>
        </p:grpSpPr>
        <p:sp>
          <p:nvSpPr>
            <p:cNvPr id="2" name="矩形 1"/>
            <p:cNvSpPr/>
            <p:nvPr/>
          </p:nvSpPr>
          <p:spPr>
            <a:xfrm>
              <a:off x="913247" y="4976026"/>
              <a:ext cx="394859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500" dirty="0">
                  <a:cs typeface="+mn-ea"/>
                  <a:sym typeface="+mn-lt"/>
                </a:rPr>
                <a:t>   </a:t>
              </a:r>
              <a:r>
                <a:rPr lang="zh-CN" altLang="zh-CN" sz="1500" dirty="0">
                  <a:cs typeface="+mn-ea"/>
                  <a:sym typeface="+mn-lt"/>
                </a:rPr>
                <a:t>语句描写了怎样的情境</a:t>
              </a:r>
              <a:r>
                <a:rPr lang="en-US" altLang="zh-CN" sz="1500" dirty="0">
                  <a:cs typeface="+mn-ea"/>
                  <a:sym typeface="+mn-lt"/>
                </a:rPr>
                <a:t>,</a:t>
              </a:r>
              <a:r>
                <a:rPr lang="zh-CN" altLang="zh-CN" sz="1500" dirty="0">
                  <a:cs typeface="+mn-ea"/>
                  <a:sym typeface="+mn-lt"/>
                </a:rPr>
                <a:t>在表达上有什么特点？</a:t>
              </a:r>
              <a:endParaRPr lang="zh-CN" altLang="zh-CN" sz="1500" dirty="0">
                <a:cs typeface="+mn-ea"/>
                <a:sym typeface="+mn-lt"/>
              </a:endParaRPr>
            </a:p>
          </p:txBody>
        </p:sp>
        <p:sp>
          <p:nvSpPr>
            <p:cNvPr id="46" name="云形标注 45"/>
            <p:cNvSpPr/>
            <p:nvPr/>
          </p:nvSpPr>
          <p:spPr>
            <a:xfrm>
              <a:off x="639855" y="4707693"/>
              <a:ext cx="4612959" cy="1564907"/>
            </a:xfrm>
            <a:prstGeom prst="cloudCallout">
              <a:avLst>
                <a:gd name="adj1" fmla="val 20145"/>
                <a:gd name="adj2" fmla="val -86221"/>
              </a:avLst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504826" y="1947276"/>
            <a:ext cx="4940300" cy="1384225"/>
          </a:xfrm>
          <a:prstGeom prst="rect">
            <a:avLst/>
          </a:prstGeom>
          <a:ln w="28575">
            <a:solidFill>
              <a:srgbClr val="FF000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500" dirty="0">
                <a:cs typeface="+mn-ea"/>
                <a:sym typeface="+mn-lt"/>
              </a:rPr>
              <a:t>       </a:t>
            </a:r>
            <a:r>
              <a:rPr lang="zh-CN" altLang="zh-CN" sz="1500" dirty="0">
                <a:cs typeface="+mn-ea"/>
                <a:sym typeface="+mn-lt"/>
              </a:rPr>
              <a:t>这段文字描写了在金色的夕阳映照下金字塔及其周围景物的色彩。作者描述了金字塔及其周围景物的静态美，叙述真实，描写逼真。</a:t>
            </a:r>
            <a:endParaRPr lang="zh-CN" altLang="zh-CN" sz="1500" dirty="0">
              <a:cs typeface="+mn-ea"/>
              <a:sym typeface="+mn-lt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80711" y="1649213"/>
            <a:ext cx="2767610" cy="18450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532463" y="1294982"/>
            <a:ext cx="5591958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500" b="1" dirty="0">
                <a:cs typeface="+mn-ea"/>
                <a:sym typeface="+mn-lt"/>
              </a:rPr>
              <a:t>   站在白色大理石铺的地上，眼里看到的是纯白的大理石，脚下踩的是纯白的大理石。陵墓是纯白的大理石，栏杆是纯白的大理石，四个高塔也是纯白的大理石。你被裹在一片纯白的光辉中，仿佛给这个白色的奇迹压住了，给这纯白的光辉网牢了。</a:t>
            </a:r>
            <a:endParaRPr lang="zh-CN" altLang="en-US" sz="15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51880" y="3506372"/>
            <a:ext cx="3308827" cy="939519"/>
            <a:chOff x="4172160" y="5172153"/>
            <a:chExt cx="4411769" cy="1252692"/>
          </a:xfrm>
        </p:grpSpPr>
        <p:sp>
          <p:nvSpPr>
            <p:cNvPr id="43" name="矩形 42"/>
            <p:cNvSpPr/>
            <p:nvPr/>
          </p:nvSpPr>
          <p:spPr>
            <a:xfrm>
              <a:off x="4437923" y="5444556"/>
              <a:ext cx="394859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500" dirty="0">
                  <a:cs typeface="+mn-ea"/>
                  <a:sym typeface="+mn-lt"/>
                </a:rPr>
                <a:t>   </a:t>
              </a:r>
              <a:r>
                <a:rPr lang="zh-CN" altLang="zh-CN" sz="1500" dirty="0">
                  <a:cs typeface="+mn-ea"/>
                  <a:sym typeface="+mn-lt"/>
                </a:rPr>
                <a:t>语句描写了怎样的情境</a:t>
              </a:r>
              <a:r>
                <a:rPr lang="en-US" altLang="zh-CN" sz="1500" dirty="0">
                  <a:cs typeface="+mn-ea"/>
                  <a:sym typeface="+mn-lt"/>
                </a:rPr>
                <a:t>,</a:t>
              </a:r>
              <a:r>
                <a:rPr lang="zh-CN" altLang="zh-CN" sz="1500" dirty="0">
                  <a:cs typeface="+mn-ea"/>
                  <a:sym typeface="+mn-lt"/>
                </a:rPr>
                <a:t>在表达上有什么特点？</a:t>
              </a:r>
              <a:endParaRPr lang="zh-CN" altLang="zh-CN" sz="1500" dirty="0">
                <a:cs typeface="+mn-ea"/>
                <a:sym typeface="+mn-lt"/>
              </a:endParaRPr>
            </a:p>
          </p:txBody>
        </p:sp>
        <p:sp>
          <p:nvSpPr>
            <p:cNvPr id="44" name="云形标注 43"/>
            <p:cNvSpPr/>
            <p:nvPr/>
          </p:nvSpPr>
          <p:spPr>
            <a:xfrm>
              <a:off x="4172160" y="5172153"/>
              <a:ext cx="4411769" cy="1252692"/>
            </a:xfrm>
            <a:prstGeom prst="cloudCallout">
              <a:avLst>
                <a:gd name="adj1" fmla="val -47004"/>
                <a:gd name="adj2" fmla="val -67151"/>
              </a:avLst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27961" y="1122796"/>
            <a:ext cx="2383577" cy="23835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460690" y="1317732"/>
            <a:ext cx="2222621" cy="3462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cs typeface="+mn-ea"/>
                <a:sym typeface="+mn-lt"/>
              </a:rPr>
              <a:t>  练一练，学运用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04825" y="1985040"/>
            <a:ext cx="5261853" cy="1915909"/>
          </a:xfrm>
          <a:prstGeom prst="rect">
            <a:avLst/>
          </a:prstGeom>
          <a:ln w="38100">
            <a:solidFill>
              <a:srgbClr val="ED7D31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cs typeface="+mn-ea"/>
                <a:sym typeface="+mn-lt"/>
              </a:rPr>
              <a:t>    面前，是一大片草地。小草已经枯黄，可当中却盛开着五颜六色的野花。树，开始落叶了，可那枯黄的叶子像美丽的彩蝶从空中飞落下来，慢慢地慢慢地铺成了一条路，踩上去软绵绵的，像铺了一条黄色的地毯。哦，秋天本是黄色的！</a:t>
            </a:r>
            <a:endParaRPr lang="zh-CN" altLang="en-US" sz="15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54687" y="1985040"/>
            <a:ext cx="2784488" cy="185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31517" y="0"/>
            <a:ext cx="4497958" cy="5143500"/>
          </a:xfrm>
          <a:prstGeom prst="rect">
            <a:avLst/>
          </a:prstGeom>
        </p:spPr>
      </p:pic>
      <p:sp>
        <p:nvSpPr>
          <p:cNvPr id="6" name="文本框 66"/>
          <p:cNvSpPr txBox="1">
            <a:spLocks noChangeArrowheads="1"/>
          </p:cNvSpPr>
          <p:nvPr/>
        </p:nvSpPr>
        <p:spPr bwMode="auto">
          <a:xfrm>
            <a:off x="5553108" y="86231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0" y="4644390"/>
            <a:ext cx="9144000" cy="20897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0504" y="1010440"/>
            <a:ext cx="2639981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rgbClr val="00B050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zh-CN" altLang="en-US" sz="6600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6600" spc="225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66"/>
          <p:cNvSpPr txBox="1">
            <a:spLocks noChangeArrowheads="1"/>
          </p:cNvSpPr>
          <p:nvPr/>
        </p:nvSpPr>
        <p:spPr bwMode="auto">
          <a:xfrm>
            <a:off x="5553108" y="152500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5553108" y="218768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sz="2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5553108" y="285037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5553108" y="351305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08860" y="1990921"/>
            <a:ext cx="708660" cy="41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04947" y="1376698"/>
            <a:ext cx="3567053" cy="2739348"/>
            <a:chOff x="2484056" y="2003644"/>
            <a:chExt cx="4756071" cy="3652463"/>
          </a:xfrm>
        </p:grpSpPr>
        <p:sp>
          <p:nvSpPr>
            <p:cNvPr id="44" name="圆角矩形 43"/>
            <p:cNvSpPr/>
            <p:nvPr/>
          </p:nvSpPr>
          <p:spPr>
            <a:xfrm>
              <a:off x="2484056" y="2003644"/>
              <a:ext cx="4256528" cy="3593206"/>
            </a:xfrm>
            <a:prstGeom prst="roundRect">
              <a:avLst/>
            </a:prstGeom>
            <a:ln w="508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72037" y="2116677"/>
              <a:ext cx="3768090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solidFill>
                    <a:srgbClr val="FFC000"/>
                  </a:solidFill>
                  <a:cs typeface="+mn-ea"/>
                  <a:sym typeface="+mn-lt"/>
                </a:rPr>
                <a:t>      悯农  </a:t>
              </a:r>
              <a:endParaRPr lang="zh-CN" altLang="en-US" sz="2100" b="1" dirty="0">
                <a:solidFill>
                  <a:srgbClr val="FFC000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    唐</a:t>
              </a:r>
              <a:r>
                <a:rPr lang="en-US" altLang="zh-CN" sz="1800" b="1" dirty="0">
                  <a:cs typeface="+mn-ea"/>
                  <a:sym typeface="+mn-lt"/>
                </a:rPr>
                <a:t>•</a:t>
              </a:r>
              <a:r>
                <a:rPr lang="zh-CN" altLang="en-US" sz="1800" b="1" dirty="0">
                  <a:cs typeface="+mn-ea"/>
                  <a:sym typeface="+mn-lt"/>
                </a:rPr>
                <a:t>李绅</a:t>
              </a:r>
              <a:endParaRPr lang="zh-CN" altLang="en-US" sz="18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   锄禾日当午，</a:t>
              </a:r>
              <a:endParaRPr lang="en-US" altLang="zh-CN" sz="18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   汗滴禾下土。</a:t>
              </a:r>
              <a:endParaRPr lang="zh-CN" altLang="en-US" sz="18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   谁知盘中餐，</a:t>
              </a:r>
              <a:endParaRPr lang="en-US" altLang="zh-CN" sz="18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   粒粒皆辛苦。</a:t>
              </a:r>
              <a:endParaRPr lang="zh-CN" altLang="en-US" sz="1800" b="1" dirty="0">
                <a:cs typeface="+mn-ea"/>
                <a:sym typeface="+mn-lt"/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08012" y="1538428"/>
            <a:ext cx="3431163" cy="22874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97990" y="1477487"/>
            <a:ext cx="3897631" cy="2493327"/>
            <a:chOff x="2230257" y="2075083"/>
            <a:chExt cx="5196841" cy="3324436"/>
          </a:xfrm>
        </p:grpSpPr>
        <p:sp>
          <p:nvSpPr>
            <p:cNvPr id="44" name="圆角矩形 43"/>
            <p:cNvSpPr/>
            <p:nvPr/>
          </p:nvSpPr>
          <p:spPr>
            <a:xfrm>
              <a:off x="2230257" y="2075083"/>
              <a:ext cx="5196841" cy="3324436"/>
            </a:xfrm>
            <a:prstGeom prst="roundRect">
              <a:avLst/>
            </a:prstGeom>
            <a:ln w="50800">
              <a:solidFill>
                <a:srgbClr val="ED7D3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854766" y="2326626"/>
              <a:ext cx="4407505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solidFill>
                    <a:srgbClr val="FF0000"/>
                  </a:solidFill>
                  <a:cs typeface="+mn-ea"/>
                  <a:sym typeface="+mn-lt"/>
                </a:rPr>
                <a:t>                   游山西村  </a:t>
              </a:r>
              <a:endParaRPr lang="zh-CN" altLang="en-US" sz="1500" b="1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                    宋</a:t>
              </a:r>
              <a:r>
                <a:rPr lang="en-US" altLang="zh-CN" sz="1500" b="1" dirty="0">
                  <a:cs typeface="+mn-ea"/>
                  <a:sym typeface="+mn-lt"/>
                </a:rPr>
                <a:t>•</a:t>
              </a:r>
              <a:r>
                <a:rPr lang="zh-CN" altLang="en-US" sz="1500" b="1" dirty="0">
                  <a:cs typeface="+mn-ea"/>
                  <a:sym typeface="+mn-lt"/>
                </a:rPr>
                <a:t>陆游</a:t>
              </a:r>
              <a:endParaRPr lang="zh-CN" altLang="en-US" sz="15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莫笑农家腊酒浑。丰年留客足鸡豚。</a:t>
              </a:r>
              <a:endParaRPr lang="zh-CN" altLang="en-US" sz="15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山重水复疑无路，柳暗花明又一村。</a:t>
              </a:r>
              <a:endParaRPr lang="zh-CN" altLang="en-US" sz="15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箫鼓追随春社近，衣冠简朴古风存。</a:t>
              </a:r>
              <a:endParaRPr lang="zh-CN" altLang="en-US" sz="1500" b="1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cs typeface="+mn-ea"/>
                  <a:sym typeface="+mn-lt"/>
                </a:rPr>
                <a:t>从今若许闲乘月，拄杖无时夜叩门。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91666" y="1534598"/>
            <a:ext cx="2958889" cy="20743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16940" y="2026820"/>
            <a:ext cx="5518784" cy="1384225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本次语文园地学习按照板块依次进行教学，版块内容难度方面从整体上看，本次语文园地学习内容按照课内知识与课外知识相结合，注重举一反三，实践运用。</a:t>
            </a:r>
            <a:endParaRPr lang="zh-CN" altLang="zh-CN" sz="1500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6358" y="1794668"/>
            <a:ext cx="2200582" cy="2079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3999" cy="51435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571750" y="1596172"/>
            <a:ext cx="400050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感谢观看</a:t>
            </a:r>
            <a:endParaRPr lang="zh-CN" altLang="en-US" sz="7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25200" y="2161723"/>
            <a:ext cx="3093600" cy="2062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4" name="矩形 3"/>
          <p:cNvSpPr/>
          <p:nvPr/>
        </p:nvSpPr>
        <p:spPr>
          <a:xfrm>
            <a:off x="2277208" y="1330598"/>
            <a:ext cx="4589585" cy="3462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cs typeface="+mn-ea"/>
                <a:sym typeface="+mn-lt"/>
              </a:rPr>
              <a:t>    足下万里，移步换景，寰宇纷呈万花筒。</a:t>
            </a:r>
            <a:endParaRPr lang="zh-CN" altLang="en-US" sz="1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3138050" y="1248596"/>
            <a:ext cx="2867902" cy="3462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cs typeface="+mn-ea"/>
                <a:sym typeface="+mn-lt"/>
              </a:rPr>
              <a:t>   读一读，找规律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988" y="1779879"/>
            <a:ext cx="7578025" cy="37433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cs typeface="+mn-ea"/>
                <a:sym typeface="+mn-lt"/>
              </a:rPr>
              <a:t>       本单元的课文运用静态描写和动态描写，展示了世界各地丰富多彩的美丽画卷。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61269" y="2627051"/>
            <a:ext cx="2074593" cy="1174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12362" y="2627051"/>
            <a:ext cx="2074593" cy="1174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3457" y="2627051"/>
            <a:ext cx="2074593" cy="1174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0756" y="2083777"/>
            <a:ext cx="5374391" cy="1506246"/>
            <a:chOff x="1613880" y="2995266"/>
            <a:chExt cx="7165854" cy="2008328"/>
          </a:xfrm>
        </p:grpSpPr>
        <p:sp>
          <p:nvSpPr>
            <p:cNvPr id="57" name="圆角矩形 56"/>
            <p:cNvSpPr/>
            <p:nvPr/>
          </p:nvSpPr>
          <p:spPr>
            <a:xfrm>
              <a:off x="1613880" y="2995266"/>
              <a:ext cx="7165854" cy="2008328"/>
            </a:xfrm>
            <a:prstGeom prst="roundRect">
              <a:avLst/>
            </a:prstGeom>
            <a:noFill/>
            <a:ln w="31750">
              <a:solidFill>
                <a:schemeClr val="accent2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966424" y="3307851"/>
              <a:ext cx="6659683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500" dirty="0">
                  <a:cs typeface="+mn-ea"/>
                  <a:sym typeface="+mn-lt"/>
                </a:rPr>
                <a:t>     《</a:t>
              </a:r>
              <a:r>
                <a:rPr lang="zh-CN" altLang="zh-CN" sz="1500" dirty="0">
                  <a:cs typeface="+mn-ea"/>
                  <a:sym typeface="+mn-lt"/>
                </a:rPr>
                <a:t>牧场之国》一文，描写了荷兰牧场风光的宁静和悠闲，也描写了人们给奶牛挤奶、满载牛奶的车船不停地开往城市的繁忙，把荷兰牧场的动、静之美表现得淋漓尽致。</a:t>
              </a:r>
              <a:endParaRPr lang="zh-CN" altLang="zh-CN" sz="1500" dirty="0"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38594" y="1794668"/>
            <a:ext cx="2200582" cy="2079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1007457" y="2466917"/>
            <a:ext cx="5036893" cy="3743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rgbClr val="0070C0"/>
                </a:solidFill>
                <a:cs typeface="+mn-ea"/>
                <a:sym typeface="+mn-lt"/>
              </a:rPr>
              <a:t>     </a:t>
            </a:r>
            <a:r>
              <a:rPr lang="zh-CN" altLang="zh-CN" sz="1500" dirty="0">
                <a:solidFill>
                  <a:srgbClr val="0070C0"/>
                </a:solidFill>
                <a:cs typeface="+mn-ea"/>
                <a:sym typeface="+mn-lt"/>
              </a:rPr>
              <a:t>同学们还知道那些文章运用了静态描写和动态描写吗？</a:t>
            </a:r>
            <a:endParaRPr lang="zh-CN" altLang="en-US" sz="15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015215" y="1388540"/>
            <a:ext cx="2636082" cy="300083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cs typeface="+mn-ea"/>
                <a:sym typeface="+mn-lt"/>
              </a:rPr>
              <a:t> 练一练，学运用。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58272" y="1538581"/>
            <a:ext cx="2200582" cy="2079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9277" y="1957112"/>
            <a:ext cx="4310559" cy="1384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cs typeface="+mn-ea"/>
                <a:sym typeface="+mn-lt"/>
              </a:rPr>
              <a:t>    老舍先生</a:t>
            </a:r>
            <a:r>
              <a:rPr lang="en-US" altLang="zh-CN" sz="1500" b="1" dirty="0">
                <a:cs typeface="+mn-ea"/>
                <a:sym typeface="+mn-lt"/>
              </a:rPr>
              <a:t>《</a:t>
            </a:r>
            <a:r>
              <a:rPr lang="zh-CN" altLang="en-US" sz="1500" b="1" dirty="0">
                <a:cs typeface="+mn-ea"/>
                <a:sym typeface="+mn-lt"/>
              </a:rPr>
              <a:t>草原</a:t>
            </a:r>
            <a:r>
              <a:rPr lang="en-US" altLang="zh-CN" sz="1500" b="1" dirty="0">
                <a:cs typeface="+mn-ea"/>
                <a:sym typeface="+mn-lt"/>
              </a:rPr>
              <a:t>》</a:t>
            </a:r>
            <a:r>
              <a:rPr lang="zh-CN" altLang="en-US" sz="1500" b="1" dirty="0">
                <a:cs typeface="+mn-ea"/>
                <a:sym typeface="+mn-lt"/>
              </a:rPr>
              <a:t>一文，描写了草原风光的宁静和悠闲，蒙汉同胞的欢乐相聚的热闹情景，把草原的动、静之美也表现得淋漓把尽致。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22772" y="1966791"/>
            <a:ext cx="2698611" cy="15137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55051" y="1375849"/>
            <a:ext cx="5303416" cy="2492990"/>
          </a:xfrm>
          <a:prstGeom prst="rect">
            <a:avLst/>
          </a:prstGeom>
          <a:ln w="38100">
            <a:solidFill>
              <a:srgbClr val="E58C0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b="1" dirty="0">
                <a:cs typeface="+mn-ea"/>
                <a:sym typeface="+mn-lt"/>
              </a:rPr>
              <a:t>    </a:t>
            </a:r>
            <a:r>
              <a:rPr lang="zh-CN" altLang="zh-CN" sz="1500" b="1" dirty="0">
                <a:cs typeface="+mn-ea"/>
                <a:sym typeface="+mn-lt"/>
              </a:rPr>
              <a:t>《翠鸟》一文对翠鸟静态和动态的描写特别传神。文章的笫一自然段描绘了翠鸟色彩鲜艳的的静态之美</a:t>
            </a:r>
            <a:r>
              <a:rPr lang="en-US" altLang="zh-CN" sz="1500" b="1" dirty="0">
                <a:cs typeface="+mn-ea"/>
                <a:sym typeface="+mn-lt"/>
              </a:rPr>
              <a:t>,</a:t>
            </a:r>
            <a:r>
              <a:rPr lang="zh-CN" altLang="zh-CN" sz="1500" b="1" dirty="0">
                <a:cs typeface="+mn-ea"/>
                <a:sym typeface="+mn-lt"/>
              </a:rPr>
              <a:t>把小巧玲珑、美丽可爱的翠鸟写得活灵活现。翠鸟的静态十分美丽</a:t>
            </a:r>
            <a:r>
              <a:rPr lang="en-US" altLang="zh-CN" sz="1500" b="1" dirty="0">
                <a:cs typeface="+mn-ea"/>
                <a:sym typeface="+mn-lt"/>
              </a:rPr>
              <a:t>,</a:t>
            </a:r>
            <a:r>
              <a:rPr lang="zh-CN" altLang="zh-CN" sz="1500" b="1" dirty="0">
                <a:cs typeface="+mn-ea"/>
                <a:sym typeface="+mn-lt"/>
              </a:rPr>
              <a:t>动态更加令人叫绝。文章的第三自然段集中写翠鸟捕鱼的动作</a:t>
            </a:r>
            <a:r>
              <a:rPr lang="en-US" altLang="zh-CN" sz="1500" b="1" dirty="0">
                <a:cs typeface="+mn-ea"/>
                <a:sym typeface="+mn-lt"/>
              </a:rPr>
              <a:t>:</a:t>
            </a:r>
            <a:r>
              <a:rPr lang="zh-CN" altLang="zh-CN" sz="1500" b="1" dirty="0">
                <a:cs typeface="+mn-ea"/>
                <a:sym typeface="+mn-lt"/>
              </a:rPr>
              <a:t>一个“蹬”字</a:t>
            </a:r>
            <a:r>
              <a:rPr lang="en-US" altLang="zh-CN" sz="1500" b="1" dirty="0">
                <a:cs typeface="+mn-ea"/>
                <a:sym typeface="+mn-lt"/>
              </a:rPr>
              <a:t>,</a:t>
            </a:r>
            <a:r>
              <a:rPr lang="zh-CN" altLang="zh-CN" sz="1500" b="1" dirty="0">
                <a:cs typeface="+mn-ea"/>
                <a:sym typeface="+mn-lt"/>
              </a:rPr>
              <a:t>写出了翠鸟一瞬间的爆发力</a:t>
            </a:r>
            <a:r>
              <a:rPr lang="en-US" altLang="zh-CN" sz="1500" b="1" dirty="0">
                <a:cs typeface="+mn-ea"/>
                <a:sym typeface="+mn-lt"/>
              </a:rPr>
              <a:t>,</a:t>
            </a:r>
            <a:r>
              <a:rPr lang="zh-CN" altLang="zh-CN" sz="1500" b="1" dirty="0">
                <a:cs typeface="+mn-ea"/>
                <a:sym typeface="+mn-lt"/>
              </a:rPr>
              <a:t>从剑拔弩张一下子变成了箭已离弦。作者表现翠鸟动作的机灵准确</a:t>
            </a:r>
            <a:r>
              <a:rPr lang="en-US" altLang="zh-CN" sz="1500" b="1" dirty="0">
                <a:cs typeface="+mn-ea"/>
                <a:sym typeface="+mn-lt"/>
              </a:rPr>
              <a:t>,</a:t>
            </a:r>
            <a:r>
              <a:rPr lang="zh-CN" altLang="zh-CN" sz="1500" b="1" dirty="0">
                <a:cs typeface="+mn-ea"/>
                <a:sym typeface="+mn-lt"/>
              </a:rPr>
              <a:t>其实就在这一静一动之间。</a:t>
            </a:r>
            <a:endParaRPr lang="zh-CN" altLang="en-US" sz="1500" b="1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5534" y="1794668"/>
            <a:ext cx="2200582" cy="2079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288409" y="2018882"/>
            <a:ext cx="5380976" cy="1093248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800" b="1" dirty="0">
                <a:cs typeface="+mn-ea"/>
                <a:sym typeface="+mn-lt"/>
              </a:rPr>
              <a:t>      </a:t>
            </a:r>
            <a:r>
              <a:rPr lang="zh-CN" altLang="zh-CN" sz="1800" b="1" dirty="0">
                <a:cs typeface="+mn-ea"/>
                <a:sym typeface="+mn-lt"/>
              </a:rPr>
              <a:t>恰当地运用静态描写和动态描写，能够呈现景物独特的魅力</a:t>
            </a:r>
            <a:endParaRPr lang="zh-CN" altLang="zh-CN" sz="1800" b="1" dirty="0"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83700" y="0"/>
            <a:ext cx="7385685" cy="37273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dirty="0">
                <a:cs typeface="+mn-ea"/>
                <a:sym typeface="+mn-lt"/>
              </a:rPr>
              <a:t>    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9640" y="1794668"/>
            <a:ext cx="2200582" cy="2079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KSO_WPP_MARK_KEY" val="3a9302c8-0207-45ee-9776-c6f69320535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12is4y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WPS 演示</Application>
  <PresentationFormat>全屏显示(16:9)</PresentationFormat>
  <Paragraphs>90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OPPOSans R</vt:lpstr>
      <vt:lpstr>OPPOSans L</vt:lpstr>
      <vt:lpstr>Calibri</vt:lpstr>
      <vt:lpstr>OPPOSans B</vt:lpstr>
      <vt:lpstr>包图小白体</vt:lpstr>
      <vt:lpstr>微软雅黑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小树</cp:lastModifiedBy>
  <cp:revision>2</cp:revision>
  <dcterms:created xsi:type="dcterms:W3CDTF">2020-08-10T06:32:00Z</dcterms:created>
  <dcterms:modified xsi:type="dcterms:W3CDTF">2023-01-18T06:06:40Z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281CA139CB41407E900BE65B7CDE9AAF</vt:lpwstr>
  </property>
</Properties>
</file>