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  <p:sldMasterId id="2147483671" r:id="rId4"/>
  </p:sldMasterIdLst>
  <p:notesMasterIdLst>
    <p:notesMasterId r:id="rId20"/>
  </p:notesMasterIdLst>
  <p:handoutMasterIdLst>
    <p:handoutMasterId r:id="rId21"/>
  </p:handoutMasterIdLst>
  <p:sldIdLst>
    <p:sldId id="257" r:id="rId5"/>
    <p:sldId id="3400" r:id="rId6"/>
    <p:sldId id="3557" r:id="rId7"/>
    <p:sldId id="3402" r:id="rId8"/>
    <p:sldId id="3403" r:id="rId9"/>
    <p:sldId id="3404" r:id="rId10"/>
    <p:sldId id="3554" r:id="rId11"/>
    <p:sldId id="3407" r:id="rId12"/>
    <p:sldId id="3556" r:id="rId13"/>
    <p:sldId id="3408" r:id="rId14"/>
    <p:sldId id="3410" r:id="rId15"/>
    <p:sldId id="3570" r:id="rId16"/>
    <p:sldId id="3571" r:id="rId17"/>
    <p:sldId id="3412" r:id="rId18"/>
    <p:sldId id="3411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936" y="-432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231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AD00B9-F7D9-442C-8FC8-F23564A298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008F02-2778-4206-AAC9-12828DAACB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664197-AB6D-4303-AFFA-EFF8918053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014908-262B-4D52-87B3-1B611C2610A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96D1A-FF6D-4F83-A4DF-F0C907D4FB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40538-B50A-44DE-98C5-9C1EDA31C3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96D1A-FF6D-4F83-A4DF-F0C907D4FB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40538-B50A-44DE-98C5-9C1EDA31C3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96D1A-FF6D-4F83-A4DF-F0C907D4FB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40538-B50A-44DE-98C5-9C1EDA31C3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96D1A-FF6D-4F83-A4DF-F0C907D4FB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40538-B50A-44DE-98C5-9C1EDA31C3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96D1A-FF6D-4F83-A4DF-F0C907D4FB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40538-B50A-44DE-98C5-9C1EDA31C3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96D1A-FF6D-4F83-A4DF-F0C907D4FB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40538-B50A-44DE-98C5-9C1EDA31C3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96D1A-FF6D-4F83-A4DF-F0C907D4FB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40538-B50A-44DE-98C5-9C1EDA31C3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96D1A-FF6D-4F83-A4DF-F0C907D4FB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40538-B50A-44DE-98C5-9C1EDA31C3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96D1A-FF6D-4F83-A4DF-F0C907D4FB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40538-B50A-44DE-98C5-9C1EDA31C3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96D1A-FF6D-4F83-A4DF-F0C907D4FB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40538-B50A-44DE-98C5-9C1EDA31C3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96D1A-FF6D-4F83-A4DF-F0C907D4FB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40538-B50A-44DE-98C5-9C1EDA31C3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BA18-C712-41A3-BE0B-3A0422472D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C21CC-E04C-4FBC-81B3-F722FD4B5A7F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237369" y="230188"/>
            <a:ext cx="1474691" cy="415974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BA18-C712-41A3-BE0B-3A0422472D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C21CC-E04C-4FBC-81B3-F722FD4B5A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BA18-C712-41A3-BE0B-3A0422472D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C21CC-E04C-4FBC-81B3-F722FD4B5A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BA18-C712-41A3-BE0B-3A0422472D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C21CC-E04C-4FBC-81B3-F722FD4B5A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BA18-C712-41A3-BE0B-3A0422472D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C21CC-E04C-4FBC-81B3-F722FD4B5A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BA18-C712-41A3-BE0B-3A0422472D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C21CC-E04C-4FBC-81B3-F722FD4B5A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BA18-C712-41A3-BE0B-3A0422472D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C21CC-E04C-4FBC-81B3-F722FD4B5A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BA18-C712-41A3-BE0B-3A0422472D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C21CC-E04C-4FBC-81B3-F722FD4B5A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BA18-C712-41A3-BE0B-3A0422472D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C21CC-E04C-4FBC-81B3-F722FD4B5A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BA18-C712-41A3-BE0B-3A0422472D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C21CC-E04C-4FBC-81B3-F722FD4B5A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BA18-C712-41A3-BE0B-3A0422472D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C21CC-E04C-4FBC-81B3-F722FD4B5A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file:///D:\qq&#25991;&#20214;\712321467\Image\C2C\Image2\%7b75232B38-A165-1FB7-499C-2E1C792CACB5%7d.png" TargetMode="Externa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6" Type="http://schemas.openxmlformats.org/officeDocument/2006/relationships/theme" Target="../theme/theme2.xml"/><Relationship Id="rId15" Type="http://schemas.openxmlformats.org/officeDocument/2006/relationships/image" Target="file:///D:\qq&#25991;&#20214;\712321467\Image\C2C\Image2\%7b75232B38-A165-1FB7-499C-2E1C792CACB5%7d.png" TargetMode="External"/><Relationship Id="rId14" Type="http://schemas.openxmlformats.org/officeDocument/2006/relationships/image" Target="../media/image1.png"/><Relationship Id="rId13" Type="http://schemas.microsoft.com/office/2007/relationships/hdphoto" Target="../media/image3.wdp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0.xml"/><Relationship Id="rId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4" Type="http://schemas.openxmlformats.org/officeDocument/2006/relationships/theme" Target="../theme/theme3.xml"/><Relationship Id="rId13" Type="http://schemas.openxmlformats.org/officeDocument/2006/relationships/image" Target="file:///D:\qq&#25991;&#20214;\712321467\Image\C2C\Image2\%7b75232B38-A165-1FB7-499C-2E1C792CACB5%7d.png" TargetMode="Externa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6D47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字魂95号-手刻宋" panose="00000500000000000000" pitchFamily="2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字魂95号-手刻宋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字魂95号-手刻宋" panose="00000500000000000000" pitchFamily="2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7" name="任意多边形: 形状 3"/>
          <p:cNvSpPr/>
          <p:nvPr userDrawn="1"/>
        </p:nvSpPr>
        <p:spPr>
          <a:xfrm>
            <a:off x="1848673" y="1825625"/>
            <a:ext cx="8238289" cy="3730428"/>
          </a:xfrm>
          <a:custGeom>
            <a:avLst/>
            <a:gdLst>
              <a:gd name="connsiteX0" fmla="*/ 6732573 w 6756849"/>
              <a:gd name="connsiteY0" fmla="*/ 3730428 h 3730428"/>
              <a:gd name="connsiteX1" fmla="*/ 0 w 6756849"/>
              <a:gd name="connsiteY1" fmla="*/ 3730428 h 3730428"/>
              <a:gd name="connsiteX2" fmla="*/ 0 w 6756849"/>
              <a:gd name="connsiteY2" fmla="*/ 0 h 3730428"/>
              <a:gd name="connsiteX3" fmla="*/ 6756849 w 6756849"/>
              <a:gd name="connsiteY3" fmla="*/ 0 h 3730428"/>
              <a:gd name="connsiteX4" fmla="*/ 6756849 w 6756849"/>
              <a:gd name="connsiteY4" fmla="*/ 534074 h 373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56849" h="3730428">
                <a:moveTo>
                  <a:pt x="6732573" y="3730428"/>
                </a:moveTo>
                <a:lnTo>
                  <a:pt x="0" y="3730428"/>
                </a:lnTo>
                <a:lnTo>
                  <a:pt x="0" y="0"/>
                </a:lnTo>
                <a:lnTo>
                  <a:pt x="6756849" y="0"/>
                </a:lnTo>
                <a:lnTo>
                  <a:pt x="6756849" y="534074"/>
                </a:lnTo>
              </a:path>
            </a:pathLst>
          </a:custGeom>
          <a:solidFill>
            <a:schemeClr val="bg1"/>
          </a:solidFill>
          <a:ln w="38100">
            <a:solidFill>
              <a:srgbClr val="4B6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95号-手刻宋" panose="00000500000000000000" pitchFamily="2" charset="-122"/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11" r:link="rId12"/>
          <a:stretch>
            <a:fillRect/>
          </a:stretch>
        </p:blipFill>
        <p:spPr>
          <a:xfrm>
            <a:off x="838200" y="365127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字魂95号-手刻宋" panose="00000500000000000000" pitchFamily="2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字魂95号-手刻宋" panose="00000500000000000000" pitchFamily="2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字魂95号-手刻宋" panose="00000500000000000000" pitchFamily="2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字魂95号-手刻宋" panose="00000500000000000000" pitchFamily="2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魂95号-手刻宋" panose="00000500000000000000" pitchFamily="2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魂95号-手刻宋" panose="00000500000000000000" pitchFamily="2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796D1A-FF6D-4F83-A4DF-F0C907D4FB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E40538-B50A-44DE-98C5-9C1EDA31C3C1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39727" y="781099"/>
            <a:ext cx="11512549" cy="5765750"/>
          </a:xfrm>
          <a:prstGeom prst="rect">
            <a:avLst/>
          </a:prstGeom>
          <a:solidFill>
            <a:schemeClr val="bg1">
              <a:alpha val="80000"/>
            </a:schemeClr>
          </a:solidFill>
          <a:ln w="38100">
            <a:solidFill>
              <a:srgbClr val="4B6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B6D47"/>
              </a:solidFill>
              <a:latin typeface="字魂95号-手刻宋" panose="00000500000000000000" pitchFamily="2" charset="-122"/>
              <a:ea typeface="字魂95号-手刻宋" panose="00000500000000000000" pitchFamily="2" charset="-122"/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0" y="-30183"/>
            <a:ext cx="12192000" cy="6887934"/>
            <a:chOff x="0" y="-27008"/>
            <a:chExt cx="12192000" cy="6887934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colorTemperature colorTemp="4700"/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451101" y="-27008"/>
              <a:ext cx="7264400" cy="6887934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0" y="2927"/>
              <a:ext cx="12192000" cy="6857999"/>
            </a:xfrm>
            <a:prstGeom prst="rect">
              <a:avLst/>
            </a:prstGeom>
            <a:solidFill>
              <a:srgbClr val="4B6D47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6D47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9726" y="791948"/>
              <a:ext cx="11512549" cy="5754901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38100">
              <a:solidFill>
                <a:srgbClr val="4B6D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6D47"/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</a:endParaRPr>
            </a:p>
          </p:txBody>
        </p:sp>
      </p:grpSp>
      <p:pic>
        <p:nvPicPr>
          <p:cNvPr id="12" name="图片 1073743875" descr="学科网 zxxk.com"/>
          <p:cNvPicPr>
            <a:picLocks noChangeAspect="1"/>
          </p:cNvPicPr>
          <p:nvPr/>
        </p:nvPicPr>
        <p:blipFill>
          <a:blip r:embed="rId14" r:link="rId15"/>
          <a:stretch>
            <a:fillRect/>
          </a:stretch>
        </p:blipFill>
        <p:spPr>
          <a:xfrm>
            <a:off x="838200" y="365127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72BA18-C712-41A3-BE0B-3A0422472D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1C21CC-E04C-4FBC-81B3-F722FD4B5A7F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2" r:link="rId13"/>
          <a:stretch>
            <a:fillRect/>
          </a:stretch>
        </p:blipFill>
        <p:spPr>
          <a:xfrm>
            <a:off x="838200" y="365127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microsoft.com/office/2007/relationships/hdphoto" Target="../media/image8.wdp"/><Relationship Id="rId3" Type="http://schemas.openxmlformats.org/officeDocument/2006/relationships/image" Target="../media/image7.png"/><Relationship Id="rId2" Type="http://schemas.microsoft.com/office/2007/relationships/hdphoto" Target="../media/image6.wdp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3.png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55079" y="1254426"/>
            <a:ext cx="1085132" cy="1028897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49175" y="4186953"/>
            <a:ext cx="1616715" cy="153293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11" name="文本框 10"/>
          <p:cNvSpPr txBox="1"/>
          <p:nvPr/>
        </p:nvSpPr>
        <p:spPr>
          <a:xfrm>
            <a:off x="3499908" y="2052490"/>
            <a:ext cx="4982454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五年级下册 第八单元  精读引领课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77215" y="2791460"/>
            <a:ext cx="8227839" cy="1412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6600" b="1" dirty="0">
                <a:solidFill>
                  <a:schemeClr val="accent6">
                    <a:lumMod val="75000"/>
                  </a:schemeClr>
                </a:solidFill>
                <a:uFillTx/>
                <a:latin typeface="+mn-ea"/>
              </a:rPr>
              <a:t>《</a:t>
            </a:r>
            <a:r>
              <a:rPr lang="zh-CN" altLang="en-US" sz="6600" b="1" dirty="0">
                <a:solidFill>
                  <a:schemeClr val="accent6">
                    <a:lumMod val="75000"/>
                  </a:schemeClr>
                </a:solidFill>
                <a:uFillTx/>
                <a:latin typeface="+mn-ea"/>
              </a:rPr>
              <a:t>杨氏之子</a:t>
            </a:r>
            <a:r>
              <a:rPr lang="en-US" altLang="zh-CN" sz="6600" b="1" dirty="0" smtClean="0">
                <a:solidFill>
                  <a:schemeClr val="accent6">
                    <a:lumMod val="75000"/>
                  </a:schemeClr>
                </a:solidFill>
                <a:uFillTx/>
                <a:latin typeface="+mn-ea"/>
              </a:rPr>
              <a:t>》</a:t>
            </a:r>
            <a:endParaRPr lang="en-US" altLang="zh-CN" sz="6600" b="1" dirty="0">
              <a:solidFill>
                <a:schemeClr val="accent6">
                  <a:lumMod val="75000"/>
                </a:schemeClr>
              </a:solidFill>
              <a:uFillTx/>
              <a:latin typeface="+mn-ea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未命名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7923819" y="2312976"/>
            <a:ext cx="3881779" cy="42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241555" y="50282"/>
            <a:ext cx="6670416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/>
              <a:t>研读重点语句，体会语言的机智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25751" y="2428252"/>
            <a:ext cx="7298068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3200">
                <a:latin typeface="楷体" panose="02010609060101010101" pitchFamily="49" charset="-122"/>
                <a:ea typeface="楷体" panose="02010609060101010101" pitchFamily="49" charset="-122"/>
                <a:cs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smtClean="0"/>
              <a:t>——</a:t>
            </a:r>
            <a:r>
              <a:rPr lang="zh-CN" altLang="en-US" sz="3600"/>
              <a:t>杨氏子马上回答说：“我没有听说孔雀是您家的鸟啊。”</a:t>
            </a:r>
            <a:endParaRPr lang="zh-CN" altLang="en-US" sz="3600"/>
          </a:p>
          <a:p>
            <a:r>
              <a:rPr lang="zh-CN" altLang="en-US" sz="3600"/>
              <a:t>“应声”，不假思索地回答。体会杨氏子反应敏捷</a:t>
            </a:r>
            <a:r>
              <a:rPr lang="zh-CN" altLang="en-US" sz="3600" smtClean="0"/>
              <a:t>。都在姓氏上做文章。</a:t>
            </a:r>
            <a:endParaRPr lang="zh-CN" altLang="en-US" sz="3600"/>
          </a:p>
        </p:txBody>
      </p:sp>
      <p:grpSp>
        <p:nvGrpSpPr>
          <p:cNvPr id="9" name="组合 16"/>
          <p:cNvGrpSpPr/>
          <p:nvPr/>
        </p:nvGrpSpPr>
        <p:grpSpPr>
          <a:xfrm>
            <a:off x="376736" y="1194418"/>
            <a:ext cx="10945689" cy="1118558"/>
            <a:chOff x="2818073" y="894127"/>
            <a:chExt cx="7193904" cy="381651"/>
          </a:xfrm>
        </p:grpSpPr>
        <p:pic>
          <p:nvPicPr>
            <p:cNvPr id="10" name="Picture 16" descr="C:\Users\Administrator\Desktop\对话框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2818073" y="894127"/>
              <a:ext cx="6613415" cy="381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矩形 12"/>
            <p:cNvSpPr>
              <a:spLocks noChangeArrowheads="1"/>
            </p:cNvSpPr>
            <p:nvPr/>
          </p:nvSpPr>
          <p:spPr bwMode="auto">
            <a:xfrm>
              <a:off x="3524517" y="956922"/>
              <a:ext cx="6487460" cy="183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9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625752" y="1378461"/>
            <a:ext cx="888132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/>
              <a:t>儿应声答曰：“未闻孔雀是夫子家禽。”</a:t>
            </a:r>
            <a:endParaRPr lang="zh-CN" altLang="en-US" sz="40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25064" y="1027238"/>
            <a:ext cx="11241112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latin typeface="楷体" panose="02010609060101010101" pitchFamily="49" charset="-122"/>
                <a:ea typeface="楷体" panose="02010609060101010101" pitchFamily="49" charset="-122"/>
                <a:cs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 smtClean="0">
                <a:solidFill>
                  <a:srgbClr val="36A4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讨 论 交 流：</a:t>
            </a:r>
            <a:endParaRPr lang="en-US" altLang="zh-CN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孩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子的回答妙在哪里？由此可见他是个怎样的孩子？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b="1" dirty="0" smtClean="0">
                <a:solidFill>
                  <a:srgbClr val="C00000"/>
                </a:solidFill>
                <a:latin typeface="+mj-ea"/>
                <a:cs typeface="宋体" panose="02010600030101010101" pitchFamily="2" charset="-122"/>
              </a:rPr>
              <a:t>    妙</a:t>
            </a:r>
            <a:r>
              <a:rPr lang="zh-CN" altLang="en-US" b="1" dirty="0">
                <a:solidFill>
                  <a:srgbClr val="C00000"/>
                </a:solidFill>
                <a:latin typeface="+mj-ea"/>
                <a:cs typeface="宋体" panose="02010600030101010101" pitchFamily="2" charset="-122"/>
              </a:rPr>
              <a:t>在：第一，孔君平在姓氏上做文章，孩子也在姓氏上做文章</a:t>
            </a:r>
            <a:r>
              <a:rPr lang="zh-CN" altLang="en-US" b="1" dirty="0" smtClean="0">
                <a:solidFill>
                  <a:srgbClr val="C00000"/>
                </a:solidFill>
                <a:latin typeface="+mj-ea"/>
                <a:cs typeface="宋体" panose="02010600030101010101" pitchFamily="2" charset="-122"/>
              </a:rPr>
              <a:t>。</a:t>
            </a:r>
            <a:endParaRPr lang="en-US" altLang="zh-CN" b="1" dirty="0">
              <a:solidFill>
                <a:srgbClr val="C00000"/>
              </a:solidFill>
              <a:latin typeface="+mj-ea"/>
              <a:cs typeface="宋体" panose="02010600030101010101" pitchFamily="2" charset="-122"/>
            </a:endParaRPr>
          </a:p>
          <a:p>
            <a:r>
              <a:rPr lang="en-US" altLang="zh-CN" b="1" dirty="0" smtClean="0">
                <a:solidFill>
                  <a:srgbClr val="C00000"/>
                </a:solidFill>
                <a:latin typeface="+mj-ea"/>
                <a:cs typeface="宋体" panose="02010600030101010101" pitchFamily="2" charset="-122"/>
              </a:rPr>
              <a:t>    </a:t>
            </a:r>
            <a:r>
              <a:rPr lang="zh-CN" altLang="en-US" b="1" dirty="0" smtClean="0">
                <a:solidFill>
                  <a:srgbClr val="C00000"/>
                </a:solidFill>
                <a:latin typeface="+mj-ea"/>
                <a:cs typeface="宋体" panose="02010600030101010101" pitchFamily="2" charset="-122"/>
              </a:rPr>
              <a:t>第</a:t>
            </a:r>
            <a:r>
              <a:rPr lang="zh-CN" altLang="en-US" b="1" dirty="0">
                <a:solidFill>
                  <a:srgbClr val="C00000"/>
                </a:solidFill>
                <a:latin typeface="+mj-ea"/>
                <a:cs typeface="宋体" panose="02010600030101010101" pitchFamily="2" charset="-122"/>
              </a:rPr>
              <a:t>二，采用否定的方式，婉转对答，表现了礼貌，又使对方无言以对。由此可见杨氏子是一个聪</a:t>
            </a:r>
            <a:r>
              <a:rPr lang="zh-CN" altLang="en-US" b="1" dirty="0" smtClean="0">
                <a:solidFill>
                  <a:srgbClr val="C00000"/>
                </a:solidFill>
                <a:latin typeface="+mj-ea"/>
                <a:cs typeface="宋体" panose="02010600030101010101" pitchFamily="2" charset="-122"/>
              </a:rPr>
              <a:t>明机</a:t>
            </a:r>
            <a:r>
              <a:rPr lang="zh-CN" altLang="en-US" b="1" dirty="0">
                <a:solidFill>
                  <a:srgbClr val="C00000"/>
                </a:solidFill>
                <a:latin typeface="+mj-ea"/>
                <a:cs typeface="宋体" panose="02010600030101010101" pitchFamily="2" charset="-122"/>
              </a:rPr>
              <a:t>智、懂礼貌、幽</a:t>
            </a:r>
            <a:r>
              <a:rPr lang="zh-CN" altLang="en-US" b="1" dirty="0" smtClean="0">
                <a:solidFill>
                  <a:srgbClr val="C00000"/>
                </a:solidFill>
                <a:latin typeface="+mj-ea"/>
                <a:cs typeface="宋体" panose="02010600030101010101" pitchFamily="2" charset="-122"/>
              </a:rPr>
              <a:t>默风</a:t>
            </a:r>
            <a:r>
              <a:rPr lang="zh-CN" altLang="en-US" b="1" dirty="0">
                <a:solidFill>
                  <a:srgbClr val="C00000"/>
                </a:solidFill>
                <a:latin typeface="+mj-ea"/>
                <a:cs typeface="宋体" panose="02010600030101010101" pitchFamily="2" charset="-122"/>
              </a:rPr>
              <a:t>趣的孩子。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241555" y="50282"/>
            <a:ext cx="6670416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/>
              <a:t>研读重点语句，体会语言的机智</a:t>
            </a:r>
            <a:endParaRPr lang="zh-CN" altLang="en-US"/>
          </a:p>
        </p:txBody>
      </p:sp>
      <p:pic>
        <p:nvPicPr>
          <p:cNvPr id="8" name="图片 24" descr="花盆.png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343843" y="1161708"/>
            <a:ext cx="738959" cy="671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812215" y="5010102"/>
            <a:ext cx="1877956" cy="146588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558166" y="1445262"/>
            <a:ext cx="1061339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</a:t>
            </a:r>
            <a:r>
              <a:rPr lang="zh-CN" altLang="zh-CN" sz="4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梁国</a:t>
            </a:r>
            <a:r>
              <a:rPr lang="en-US" altLang="zh-CN" sz="4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_______</a:t>
            </a:r>
            <a:r>
              <a:rPr lang="zh-CN" altLang="zh-CN" sz="4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，甚聪惠。</a:t>
            </a:r>
            <a:r>
              <a:rPr lang="en-US" altLang="zh-CN" sz="4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__________</a:t>
            </a:r>
            <a:r>
              <a:rPr lang="zh-CN" altLang="zh-CN" sz="4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，父不在，</a:t>
            </a:r>
            <a:r>
              <a:rPr lang="en-US" altLang="zh-CN" sz="4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________</a:t>
            </a:r>
            <a:r>
              <a:rPr lang="zh-CN" altLang="zh-CN" sz="4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。为设果，</a:t>
            </a:r>
            <a:r>
              <a:rPr lang="en-US" altLang="zh-CN" sz="4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________</a:t>
            </a:r>
            <a:r>
              <a:rPr lang="zh-CN" altLang="zh-CN" sz="4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。孔指以示</a:t>
            </a:r>
            <a:r>
              <a:rPr lang="zh-CN" altLang="zh-CN" sz="48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儿曰</a:t>
            </a:r>
            <a:r>
              <a:rPr lang="zh-CN" altLang="zh-CN" sz="4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：“</a:t>
            </a:r>
            <a:r>
              <a:rPr lang="en-US" altLang="zh-CN" sz="4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__________</a:t>
            </a:r>
            <a:r>
              <a:rPr lang="zh-CN" altLang="zh-CN" sz="4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。”儿应声答曰：“</a:t>
            </a:r>
            <a:r>
              <a:rPr lang="en-US" altLang="zh-CN" sz="4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____________</a:t>
            </a:r>
            <a:r>
              <a:rPr lang="zh-CN" altLang="zh-CN" sz="4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。” </a:t>
            </a:r>
            <a:endParaRPr lang="en-US" altLang="zh-CN" sz="480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812215" y="5010102"/>
            <a:ext cx="1877956" cy="146588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401955" y="974092"/>
            <a:ext cx="1165987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____________________________</a:t>
            </a:r>
            <a:r>
              <a:rPr lang="zh-CN" altLang="zh-CN" sz="4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九岁</a:t>
            </a:r>
            <a:r>
              <a:rPr lang="en-US" altLang="zh-CN" sz="4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,________</a:t>
            </a:r>
            <a:r>
              <a:rPr lang="zh-CN" altLang="zh-CN" sz="4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。孔君平诣其父，</a:t>
            </a:r>
            <a:r>
              <a:rPr lang="en-US" altLang="zh-CN" sz="4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_______</a:t>
            </a:r>
            <a:r>
              <a:rPr lang="zh-CN" altLang="zh-CN" sz="4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4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___________</a:t>
            </a:r>
            <a:r>
              <a:rPr lang="zh-CN" altLang="zh-CN" sz="4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en-US" altLang="zh-CN" sz="4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________</a:t>
            </a:r>
            <a:r>
              <a:rPr lang="zh-CN" altLang="zh-CN" sz="4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，果有杨梅。</a:t>
            </a:r>
            <a:r>
              <a:rPr lang="en-US" altLang="zh-CN" sz="4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_____________</a:t>
            </a:r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  <a:r>
              <a:rPr lang="zh-CN" altLang="zh-CN" sz="4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en-US" altLang="zh-CN" sz="4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________</a:t>
            </a:r>
            <a:r>
              <a:rPr lang="zh-CN" altLang="zh-CN" sz="4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。”儿应声答曰：“</a:t>
            </a:r>
            <a:r>
              <a:rPr lang="en-US" altLang="zh-CN" sz="4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_______________</a:t>
            </a:r>
            <a:r>
              <a:rPr lang="zh-CN" altLang="zh-CN" sz="4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。” </a:t>
            </a:r>
            <a:endParaRPr lang="zh-CN" altLang="en-US" sz="4800" dirty="0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71441" y="1066753"/>
            <a:ext cx="779355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拓展阅读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《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小时了了，大未必佳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》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。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71439" y="1934633"/>
            <a:ext cx="878746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1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．自由朗读文章，读准字音。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2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．结合注释、译文理解文章的意思。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812215" y="5010102"/>
            <a:ext cx="1877956" cy="146588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1555" y="50281"/>
            <a:ext cx="2037737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algn="l"/>
            <a:r>
              <a:rPr lang="zh-CN" altLang="en-US"/>
              <a:t>拓展阅读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66416" y="798913"/>
            <a:ext cx="1134794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latin typeface="楷体" panose="02010609060101010101" pitchFamily="49" charset="-122"/>
                <a:ea typeface="楷体" panose="02010609060101010101" pitchFamily="49" charset="-122"/>
                <a:cs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/>
              <a:t>3</a:t>
            </a:r>
            <a:r>
              <a:rPr lang="zh-CN" altLang="en-US"/>
              <a:t>．说说从哪些地方可以看出孔融的机智幽默</a:t>
            </a:r>
            <a:r>
              <a:rPr lang="zh-CN" altLang="en-US" smtClean="0"/>
              <a:t>。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66415" y="1828862"/>
            <a:ext cx="10949595" cy="304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3200">
                <a:latin typeface="楷体" panose="02010609060101010101" pitchFamily="49" charset="-122"/>
                <a:ea typeface="楷体" panose="02010609060101010101" pitchFamily="49" charset="-122"/>
                <a:cs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/>
              <a:t>——</a:t>
            </a:r>
            <a:r>
              <a:rPr lang="zh-CN" altLang="en-US" dirty="0"/>
              <a:t>想君小时，必当了了。</a:t>
            </a:r>
            <a:endParaRPr lang="zh-CN" altLang="en-US" dirty="0"/>
          </a:p>
          <a:p>
            <a:r>
              <a:rPr lang="zh-CN" altLang="en-US" dirty="0"/>
              <a:t>    这句话表面上虽是赞扬，骨子里却</a:t>
            </a:r>
            <a:r>
              <a:rPr lang="zh-CN" altLang="en-US" dirty="0" smtClean="0"/>
              <a:t>是轻</a:t>
            </a:r>
            <a:r>
              <a:rPr lang="zh-CN" altLang="en-US" dirty="0"/>
              <a:t>蔑。孔融巧妙地利用批评他的话来逆推，使陈韪陷入窘困的境地，显示了他的机智。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241555" y="50281"/>
            <a:ext cx="2037737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algn="l"/>
            <a:r>
              <a:rPr lang="zh-CN" altLang="en-US"/>
              <a:t>拓展阅读</a:t>
            </a:r>
            <a:endParaRPr lang="zh-CN" altLang="en-US"/>
          </a:p>
        </p:txBody>
      </p:sp>
      <p:pic>
        <p:nvPicPr>
          <p:cNvPr id="8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1734801" y="121285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33719" y="2312977"/>
            <a:ext cx="6266328" cy="3139321"/>
          </a:xfrm>
          <a:prstGeom prst="rect">
            <a:avLst/>
          </a:prstGeom>
          <a:noFill/>
          <a:ln w="19050">
            <a:solidFill>
              <a:srgbClr val="4B6D47"/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320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zh-CN" sz="4400" b="1"/>
              <a:t>梁国</a:t>
            </a:r>
            <a:r>
              <a:rPr lang="en-US" altLang="zh-CN" sz="4400" b="1"/>
              <a:t>       </a:t>
            </a:r>
            <a:r>
              <a:rPr lang="zh-CN" altLang="en-US" sz="4400" b="1"/>
              <a:t>甚</a:t>
            </a:r>
            <a:r>
              <a:rPr lang="zh-CN" altLang="zh-CN" sz="4400" b="1"/>
              <a:t>聪惠</a:t>
            </a:r>
            <a:r>
              <a:rPr lang="en-US" altLang="zh-CN" sz="4400" b="1"/>
              <a:t>  </a:t>
            </a:r>
            <a:endParaRPr lang="en-US" altLang="zh-CN" sz="4400" b="1"/>
          </a:p>
          <a:p>
            <a:r>
              <a:rPr lang="zh-CN" altLang="zh-CN" sz="4400" b="1"/>
              <a:t>孔君平</a:t>
            </a:r>
            <a:r>
              <a:rPr lang="en-US" altLang="zh-CN" sz="4400" b="1"/>
              <a:t>     </a:t>
            </a:r>
            <a:r>
              <a:rPr lang="zh-CN" altLang="zh-CN" sz="4400" b="1"/>
              <a:t>诣其父</a:t>
            </a:r>
            <a:r>
              <a:rPr lang="en-US" altLang="zh-CN" sz="4400" b="1"/>
              <a:t>  </a:t>
            </a:r>
            <a:endParaRPr lang="en-US" altLang="zh-CN" sz="4400" b="1"/>
          </a:p>
          <a:p>
            <a:r>
              <a:rPr lang="zh-CN" altLang="en-US" sz="4400" b="1"/>
              <a:t>应声答曰   </a:t>
            </a:r>
            <a:r>
              <a:rPr lang="zh-CN" altLang="zh-CN" sz="4400" b="1"/>
              <a:t>家禽</a:t>
            </a:r>
            <a:endParaRPr lang="zh-CN" altLang="zh-CN" sz="4400" b="1"/>
          </a:p>
        </p:txBody>
      </p:sp>
      <p:pic>
        <p:nvPicPr>
          <p:cNvPr id="6" name="Picture 2" descr="未命名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7923819" y="2312976"/>
            <a:ext cx="3881779" cy="42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426287" y="696612"/>
            <a:ext cx="6264227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latin typeface="楷体" panose="02010609060101010101" pitchFamily="49" charset="-122"/>
                <a:ea typeface="楷体" panose="02010609060101010101" pitchFamily="49" charset="-122"/>
                <a:cs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/>
              <a:t>巩固生字新</a:t>
            </a:r>
            <a:r>
              <a:rPr lang="zh-CN" altLang="en-US" sz="4800" b="1" smtClean="0"/>
              <a:t>词</a:t>
            </a:r>
            <a:r>
              <a:rPr lang="en-US" altLang="zh-CN" sz="4800" b="1" smtClean="0"/>
              <a:t>:</a:t>
            </a:r>
            <a:endParaRPr lang="en-US" altLang="zh-CN" sz="4800" b="1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58905" y="1210237"/>
            <a:ext cx="3509683" cy="968189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753037" y="1210235"/>
            <a:ext cx="33079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/>
              <a:t>学习目标</a:t>
            </a:r>
            <a:endParaRPr lang="zh-CN" altLang="en-US" sz="5400" b="1" dirty="0"/>
          </a:p>
        </p:txBody>
      </p:sp>
      <p:sp>
        <p:nvSpPr>
          <p:cNvPr id="10" name="矩形 9"/>
          <p:cNvSpPr/>
          <p:nvPr/>
        </p:nvSpPr>
        <p:spPr>
          <a:xfrm>
            <a:off x="1021977" y="2810435"/>
            <a:ext cx="984324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>
              <a:lnSpc>
                <a:spcPct val="150000"/>
              </a:lnSpc>
              <a:defRPr/>
            </a:pP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正确、流利地朗读课文，背诵课文</a:t>
            </a:r>
            <a:r>
              <a:rPr lang="zh-CN" alt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indent="-355600">
              <a:lnSpc>
                <a:spcPct val="150000"/>
              </a:lnSpc>
              <a:defRPr/>
            </a:pP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能借助注释，了解课文内容，体会故事中孩子应对语言的巧妙。</a:t>
            </a:r>
            <a:endParaRPr lang="zh-CN" altLang="en-US" sz="3600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568171" y="1500043"/>
            <a:ext cx="7199703" cy="3785652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梁国</a:t>
            </a:r>
            <a:r>
              <a:rPr lang="zh-CN" altLang="zh-CN" sz="32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杨氏子</a:t>
            </a:r>
            <a:r>
              <a:rPr lang="zh-CN" altLang="zh-CN" sz="32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九岁，甚</a:t>
            </a:r>
            <a:r>
              <a:rPr lang="zh-CN" altLang="zh-CN" sz="32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聪惠。孔君平</a:t>
            </a:r>
            <a:r>
              <a:rPr lang="zh-CN" altLang="zh-CN" sz="32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诣其父，父</a:t>
            </a:r>
            <a:r>
              <a:rPr lang="zh-CN" altLang="zh-CN" sz="32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不在，乃</a:t>
            </a:r>
            <a:r>
              <a:rPr lang="zh-CN" altLang="zh-CN" sz="32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呼儿出。为</a:t>
            </a:r>
            <a:r>
              <a:rPr lang="zh-CN" altLang="zh-CN" sz="32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设果，果有杨梅。孔</a:t>
            </a:r>
            <a:r>
              <a:rPr lang="zh-CN" altLang="zh-CN" sz="32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指以示</a:t>
            </a:r>
            <a:r>
              <a:rPr lang="zh-CN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儿</a:t>
            </a:r>
            <a:r>
              <a:rPr lang="zh-CN" altLang="zh-CN" sz="32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曰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：“</a:t>
            </a:r>
            <a:r>
              <a:rPr lang="zh-CN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此</a:t>
            </a:r>
            <a:r>
              <a:rPr lang="zh-CN" altLang="zh-CN" sz="32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zh-CN" sz="32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君家</a:t>
            </a:r>
            <a:r>
              <a:rPr lang="zh-CN" altLang="zh-CN" sz="32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果。”儿</a:t>
            </a:r>
            <a:r>
              <a:rPr lang="zh-CN" altLang="zh-CN" sz="32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应声答曰：“未</a:t>
            </a:r>
            <a:r>
              <a:rPr lang="zh-CN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闻孔雀</a:t>
            </a:r>
            <a:r>
              <a:rPr lang="zh-CN" altLang="zh-CN" sz="32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zh-CN" sz="32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夫子家</a:t>
            </a:r>
            <a:r>
              <a:rPr lang="zh-CN" altLang="zh-CN" sz="32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禽。” 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2" descr="未命名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7923819" y="2312976"/>
            <a:ext cx="3881779" cy="42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241557" y="50281"/>
            <a:ext cx="5280613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algn="l"/>
            <a:r>
              <a:rPr lang="zh-CN" altLang="en-US" dirty="0"/>
              <a:t>自由朗读课文，读好停顿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未命名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7923819" y="2312976"/>
            <a:ext cx="3881779" cy="42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403413" y="954741"/>
            <a:ext cx="7732059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latin typeface="楷体" panose="02010609060101010101" pitchFamily="49" charset="-122"/>
                <a:ea typeface="楷体" panose="02010609060101010101" pitchFamily="49" charset="-122"/>
                <a:cs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400" b="1"/>
              <a:t>2</a:t>
            </a:r>
            <a:r>
              <a:rPr lang="en-US" altLang="zh-CN" sz="4400" b="1" smtClean="0"/>
              <a:t>.</a:t>
            </a:r>
            <a:r>
              <a:rPr lang="zh-CN" altLang="en-US" sz="4400" b="1"/>
              <a:t>用自己的话说说课文的意思</a:t>
            </a:r>
            <a:r>
              <a:rPr lang="zh-CN" altLang="en-US" sz="4400" b="1" smtClean="0"/>
              <a:t>。</a:t>
            </a:r>
            <a:endParaRPr lang="en-US" altLang="zh-CN" sz="4400" b="1"/>
          </a:p>
        </p:txBody>
      </p:sp>
      <p:sp>
        <p:nvSpPr>
          <p:cNvPr id="7" name="文本框 6"/>
          <p:cNvSpPr txBox="1"/>
          <p:nvPr/>
        </p:nvSpPr>
        <p:spPr>
          <a:xfrm>
            <a:off x="524435" y="2312978"/>
            <a:ext cx="6830295" cy="3508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latin typeface="楷体" panose="02010609060101010101" pitchFamily="49" charset="-122"/>
                <a:ea typeface="楷体" panose="02010609060101010101" pitchFamily="49" charset="-122"/>
                <a:cs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4000" b="1" dirty="0" smtClean="0">
                <a:solidFill>
                  <a:srgbClr val="FF0000"/>
                </a:solidFill>
              </a:rPr>
              <a:t>提示</a:t>
            </a:r>
            <a:r>
              <a:rPr lang="zh-CN" altLang="zh-CN" sz="4000" b="1" dirty="0">
                <a:solidFill>
                  <a:srgbClr val="FF0000"/>
                </a:solidFill>
              </a:rPr>
              <a:t>：</a:t>
            </a:r>
            <a:endParaRPr lang="zh-CN" altLang="zh-CN" sz="4000" b="1" dirty="0">
              <a:solidFill>
                <a:srgbClr val="FF0000"/>
              </a:solidFill>
            </a:endParaRPr>
          </a:p>
          <a:p>
            <a:r>
              <a:rPr lang="zh-CN" altLang="zh-CN" sz="3600" b="1" dirty="0"/>
              <a:t>（</a:t>
            </a:r>
            <a:r>
              <a:rPr lang="en-US" altLang="zh-CN" sz="3600" b="1" dirty="0"/>
              <a:t>1</a:t>
            </a:r>
            <a:r>
              <a:rPr lang="zh-CN" altLang="zh-CN" sz="3600" b="1" dirty="0"/>
              <a:t>）结合课后注释。</a:t>
            </a:r>
            <a:endParaRPr lang="zh-CN" altLang="zh-CN" sz="3600" b="1" dirty="0"/>
          </a:p>
          <a:p>
            <a:r>
              <a:rPr lang="zh-CN" altLang="zh-CN" sz="3600" b="1" dirty="0"/>
              <a:t>（</a:t>
            </a:r>
            <a:r>
              <a:rPr lang="en-US" altLang="zh-CN" sz="3600" b="1" dirty="0"/>
              <a:t>2</a:t>
            </a:r>
            <a:r>
              <a:rPr lang="zh-CN" altLang="zh-CN" sz="3600" b="1" dirty="0"/>
              <a:t>）联系上下文。</a:t>
            </a:r>
            <a:endParaRPr lang="zh-CN" altLang="zh-CN" sz="3600" b="1" dirty="0"/>
          </a:p>
          <a:p>
            <a:r>
              <a:rPr lang="zh-CN" altLang="zh-CN" sz="3600" b="1" dirty="0"/>
              <a:t>（</a:t>
            </a:r>
            <a:r>
              <a:rPr lang="en-US" altLang="zh-CN" sz="3600" b="1" dirty="0"/>
              <a:t>3</a:t>
            </a:r>
            <a:r>
              <a:rPr lang="zh-CN" altLang="zh-CN" sz="3600" b="1" dirty="0"/>
              <a:t>）联系课文插图。</a:t>
            </a:r>
            <a:endParaRPr lang="zh-CN" altLang="zh-CN" sz="36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241557" y="50281"/>
            <a:ext cx="5280613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algn="l"/>
            <a:r>
              <a:rPr lang="zh-CN" altLang="en-US"/>
              <a:t>了解词句意思，理解文意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未命名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8890505" y="1125995"/>
            <a:ext cx="2734025" cy="2639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830025" y="1037552"/>
            <a:ext cx="83194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latin typeface="楷体" panose="02010609060101010101" pitchFamily="49" charset="-122"/>
                <a:ea typeface="楷体" panose="02010609060101010101" pitchFamily="49" charset="-122"/>
                <a:cs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/>
              <a:t>1</a:t>
            </a:r>
            <a:r>
              <a:rPr lang="en-US" altLang="zh-CN" dirty="0" smtClean="0"/>
              <a:t>.</a:t>
            </a:r>
            <a:r>
              <a:rPr lang="zh-CN" altLang="en-US" dirty="0"/>
              <a:t>理解重点词语</a:t>
            </a:r>
            <a:r>
              <a:rPr lang="zh-CN" altLang="en-US" dirty="0" smtClean="0"/>
              <a:t>。</a:t>
            </a:r>
            <a:endParaRPr lang="en-US" altLang="zh-CN" dirty="0"/>
          </a:p>
        </p:txBody>
      </p:sp>
      <p:sp>
        <p:nvSpPr>
          <p:cNvPr id="8" name="文本框 7"/>
          <p:cNvSpPr txBox="1"/>
          <p:nvPr/>
        </p:nvSpPr>
        <p:spPr>
          <a:xfrm>
            <a:off x="830023" y="2085018"/>
            <a:ext cx="8618212" cy="3785652"/>
          </a:xfrm>
          <a:prstGeom prst="rect">
            <a:avLst/>
          </a:prstGeom>
          <a:noFill/>
          <a:ln w="19050">
            <a:solidFill>
              <a:srgbClr val="4B6D47"/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320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 smtClean="0"/>
              <a:t>）惠：同“</a:t>
            </a:r>
            <a:r>
              <a:rPr lang="zh-CN" altLang="en-US" dirty="0"/>
              <a:t>慧</a:t>
            </a:r>
            <a:r>
              <a:rPr lang="zh-CN" altLang="en-US" dirty="0" smtClean="0"/>
              <a:t>”。</a:t>
            </a:r>
            <a:endParaRPr lang="zh-CN" altLang="en-US" dirty="0"/>
          </a:p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 smtClean="0"/>
              <a:t>）</a:t>
            </a:r>
            <a:r>
              <a:rPr lang="zh-CN" altLang="en-US" dirty="0"/>
              <a:t>应</a:t>
            </a:r>
            <a:r>
              <a:rPr lang="zh-CN" altLang="en-US" dirty="0" smtClean="0"/>
              <a:t>声：随着声音；立刻，马上。</a:t>
            </a:r>
            <a:endParaRPr lang="zh-CN" altLang="en-US" dirty="0"/>
          </a:p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 smtClean="0"/>
              <a:t>）甚：很。</a:t>
            </a:r>
            <a:endParaRPr lang="zh-CN" altLang="en-US" dirty="0"/>
          </a:p>
          <a:p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 smtClean="0"/>
              <a:t>）设：摆放。</a:t>
            </a:r>
            <a:endParaRPr lang="zh-CN" altLang="en-US" dirty="0"/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5</a:t>
            </a:r>
            <a:r>
              <a:rPr lang="zh-CN" altLang="en-US" dirty="0" smtClean="0"/>
              <a:t>）禽：驯养的鸟类。</a:t>
            </a:r>
            <a:endParaRPr lang="en-US" altLang="zh-CN" dirty="0"/>
          </a:p>
        </p:txBody>
      </p:sp>
      <p:sp>
        <p:nvSpPr>
          <p:cNvPr id="2" name="文本框 1"/>
          <p:cNvSpPr txBox="1"/>
          <p:nvPr/>
        </p:nvSpPr>
        <p:spPr>
          <a:xfrm>
            <a:off x="241557" y="50281"/>
            <a:ext cx="5280613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algn="l"/>
            <a:r>
              <a:rPr lang="zh-CN" altLang="en-US" dirty="0"/>
              <a:t>了解词句意思，理解文意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1"/>
          <p:cNvSpPr>
            <a:spLocks noChangeArrowheads="1"/>
          </p:cNvSpPr>
          <p:nvPr/>
        </p:nvSpPr>
        <p:spPr bwMode="auto">
          <a:xfrm>
            <a:off x="990602" y="2514601"/>
            <a:ext cx="9802284" cy="2108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4300" b="1" dirty="0">
                <a:latin typeface="黑体" panose="02010609060101010101" pitchFamily="49" charset="-122"/>
                <a:ea typeface="黑体" panose="02010609060101010101" pitchFamily="49" charset="-122"/>
              </a:rPr>
              <a:t>    杨氏子一开始是怎样待客的</a:t>
            </a:r>
            <a:r>
              <a:rPr lang="zh-CN" altLang="en-US" sz="43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r>
              <a:rPr lang="zh-CN" altLang="en-US" sz="4300" b="1" dirty="0">
                <a:latin typeface="黑体" panose="02010609060101010101" pitchFamily="49" charset="-122"/>
                <a:ea typeface="黑体" panose="02010609060101010101" pitchFamily="49" charset="-122"/>
              </a:rPr>
              <a:t>能看</a:t>
            </a:r>
            <a:r>
              <a:rPr lang="zh-CN" altLang="en-US" sz="43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出他是一个怎样的孩子</a:t>
            </a:r>
            <a:r>
              <a:rPr lang="en-US" altLang="zh-CN" sz="4300" b="1" dirty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zh-CN" altLang="en-US" sz="43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87" name="矩形 2"/>
          <p:cNvSpPr>
            <a:spLocks noChangeArrowheads="1"/>
          </p:cNvSpPr>
          <p:nvPr/>
        </p:nvSpPr>
        <p:spPr bwMode="auto">
          <a:xfrm>
            <a:off x="1098379" y="1479553"/>
            <a:ext cx="2618660" cy="692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700" b="1">
                <a:solidFill>
                  <a:srgbClr val="36A4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讨论交流：</a:t>
            </a:r>
            <a:endParaRPr lang="zh-CN" altLang="en-US" sz="3700" b="1">
              <a:solidFill>
                <a:srgbClr val="36A4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388" name="图片 24" descr="花盆.png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651933" y="1536700"/>
            <a:ext cx="518584" cy="594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未命名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8382000" y="2914650"/>
            <a:ext cx="3423597" cy="3602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/>
          <p:cNvSpPr txBox="1"/>
          <p:nvPr/>
        </p:nvSpPr>
        <p:spPr>
          <a:xfrm>
            <a:off x="241555" y="50282"/>
            <a:ext cx="6670416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研读重点语句，体会语言的机智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622798" y="2120868"/>
            <a:ext cx="8077583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latin typeface="楷体" panose="02010609060101010101" pitchFamily="49" charset="-122"/>
                <a:ea typeface="楷体" panose="02010609060101010101" pitchFamily="49" charset="-122"/>
                <a:cs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 dirty="0" smtClean="0"/>
              <a:t>——</a:t>
            </a:r>
            <a:r>
              <a:rPr lang="zh-CN" altLang="en-US" sz="4000" dirty="0"/>
              <a:t>杨氏子为他摆设了水果，水果中有杨梅。看出</a:t>
            </a:r>
            <a:r>
              <a:rPr lang="zh-CN" altLang="en-US" sz="4000" dirty="0" smtClean="0"/>
              <a:t>他热</a:t>
            </a:r>
            <a:r>
              <a:rPr lang="zh-CN" altLang="en-US" sz="4000" dirty="0"/>
              <a:t>情招待客人，很懂礼</a:t>
            </a:r>
            <a:r>
              <a:rPr lang="zh-CN" altLang="en-US" sz="4000" dirty="0" smtClean="0"/>
              <a:t>貌。</a:t>
            </a:r>
            <a:endParaRPr lang="zh-CN" altLang="en-US" sz="4000" dirty="0"/>
          </a:p>
        </p:txBody>
      </p:sp>
      <p:grpSp>
        <p:nvGrpSpPr>
          <p:cNvPr id="7" name="组合 16"/>
          <p:cNvGrpSpPr/>
          <p:nvPr/>
        </p:nvGrpSpPr>
        <p:grpSpPr>
          <a:xfrm>
            <a:off x="244846" y="815901"/>
            <a:ext cx="6667127" cy="1102659"/>
            <a:chOff x="2788701" y="853643"/>
            <a:chExt cx="7223276" cy="381651"/>
          </a:xfrm>
        </p:grpSpPr>
        <p:pic>
          <p:nvPicPr>
            <p:cNvPr id="8" name="Picture 16" descr="C:\Users\Administrator\Desktop\对话框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2788701" y="853643"/>
              <a:ext cx="6613415" cy="381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矩形 12"/>
            <p:cNvSpPr>
              <a:spLocks noChangeArrowheads="1"/>
            </p:cNvSpPr>
            <p:nvPr/>
          </p:nvSpPr>
          <p:spPr bwMode="auto">
            <a:xfrm>
              <a:off x="3524517" y="956922"/>
              <a:ext cx="6487460" cy="186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9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49624" y="887507"/>
            <a:ext cx="622598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/>
              <a:t>    为</a:t>
            </a:r>
            <a:r>
              <a:rPr lang="zh-CN" altLang="en-US" sz="4400" b="1" dirty="0"/>
              <a:t>设果，果有杨</a:t>
            </a:r>
            <a:r>
              <a:rPr lang="zh-CN" altLang="en-US" sz="4400" b="1" dirty="0" smtClean="0"/>
              <a:t>梅。</a:t>
            </a:r>
            <a:endParaRPr lang="zh-CN" altLang="en-US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6"/>
          <p:cNvGrpSpPr/>
          <p:nvPr/>
        </p:nvGrpSpPr>
        <p:grpSpPr>
          <a:xfrm>
            <a:off x="349626" y="1075766"/>
            <a:ext cx="6667127" cy="1118558"/>
            <a:chOff x="2788701" y="853643"/>
            <a:chExt cx="7223276" cy="381651"/>
          </a:xfrm>
        </p:grpSpPr>
        <p:pic>
          <p:nvPicPr>
            <p:cNvPr id="18437" name="Picture 16" descr="C:\Users\Administrator\Desktop\对话框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 bwMode="auto">
            <a:xfrm>
              <a:off x="2788701" y="853643"/>
              <a:ext cx="6613415" cy="381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38" name="矩形 12"/>
            <p:cNvSpPr>
              <a:spLocks noChangeArrowheads="1"/>
            </p:cNvSpPr>
            <p:nvPr/>
          </p:nvSpPr>
          <p:spPr bwMode="auto">
            <a:xfrm>
              <a:off x="3524517" y="956922"/>
              <a:ext cx="6487460" cy="183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900" b="1">
                  <a:latin typeface="黑体" panose="02010609060101010101" pitchFamily="49" charset="-122"/>
                  <a:ea typeface="黑体" panose="02010609060101010101" pitchFamily="49" charset="-122"/>
                </a:rPr>
                <a:t>孔君平是怎样逗孩子的？</a:t>
              </a:r>
              <a:endParaRPr lang="zh-CN" altLang="en-US" sz="29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935569" y="3619501"/>
            <a:ext cx="10471151" cy="2339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</a:rPr>
              <a:t>         孔君平看到杨梅，联想到孩子的姓，就故意逗孩子，说“这是你家的水果”。意思是，你姓杨，它叫杨梅，你们是一</a:t>
            </a:r>
            <a:r>
              <a:rPr lang="zh-CN" altLang="en-US" sz="3200" b="1" dirty="0" smtClean="0">
                <a:solidFill>
                  <a:srgbClr val="C00000"/>
                </a:solidFill>
              </a:rPr>
              <a:t>家，</a:t>
            </a:r>
            <a:r>
              <a:rPr lang="zh-CN" altLang="en-US" sz="3200" b="1" dirty="0">
                <a:solidFill>
                  <a:srgbClr val="C00000"/>
                </a:solidFill>
              </a:rPr>
              <a:t>以此</a:t>
            </a:r>
            <a:r>
              <a:rPr lang="zh-CN" altLang="en-US" sz="3200" b="1" dirty="0" smtClean="0">
                <a:solidFill>
                  <a:srgbClr val="C00000"/>
                </a:solidFill>
              </a:rPr>
              <a:t>开</a:t>
            </a:r>
            <a:r>
              <a:rPr lang="zh-CN" altLang="en-US" sz="3200" b="1" dirty="0">
                <a:solidFill>
                  <a:srgbClr val="C00000"/>
                </a:solidFill>
              </a:rPr>
              <a:t>玩</a:t>
            </a:r>
            <a:r>
              <a:rPr lang="zh-CN" altLang="en-US" sz="3200" b="1" dirty="0" smtClean="0">
                <a:solidFill>
                  <a:srgbClr val="C00000"/>
                </a:solidFill>
              </a:rPr>
              <a:t>笑。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0990" y="2395169"/>
            <a:ext cx="79068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“此是君家果。”</a:t>
            </a:r>
            <a:endParaRPr lang="zh-CN" altLang="en-US" sz="4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8fcacc1a-8968-49b2-94e9-8906471dda3c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1156</Words>
  <Application>WPS 演示</Application>
  <PresentationFormat>自定义</PresentationFormat>
  <Paragraphs>86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Arial</vt:lpstr>
      <vt:lpstr>宋体</vt:lpstr>
      <vt:lpstr>Wingdings</vt:lpstr>
      <vt:lpstr>字魂95号-手刻宋</vt:lpstr>
      <vt:lpstr>黑体</vt:lpstr>
      <vt:lpstr>微软雅黑</vt:lpstr>
      <vt:lpstr>楷体</vt:lpstr>
      <vt:lpstr>Calibri</vt:lpstr>
      <vt:lpstr>Times New Roman</vt:lpstr>
      <vt:lpstr>Arial</vt:lpstr>
      <vt:lpstr>Arial Unicode MS</vt:lpstr>
      <vt:lpstr>等线</vt:lpstr>
      <vt:lpstr>Calibri Light</vt:lpstr>
      <vt:lpstr>第一PPT模板网-WWW.1PPT.COM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</cp:revision>
  <cp:lastPrinted>2022-06-08T09:34:00Z</cp:lastPrinted>
  <dcterms:created xsi:type="dcterms:W3CDTF">2022-06-08T09:34:00Z</dcterms:created>
  <dcterms:modified xsi:type="dcterms:W3CDTF">2023-01-18T06:07:38Z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E29D6F2BEE284F9DA56AED518CBE9C2C</vt:lpwstr>
  </property>
  <property fmtid="{D5CDD505-2E9C-101B-9397-08002B2CF9AE}" pid="3" name="KSOProductBuildVer">
    <vt:lpwstr>2052-11.1.0.13703</vt:lpwstr>
  </property>
</Properties>
</file>