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handoutMasterIdLst>
    <p:handoutMasterId r:id="rId12"/>
  </p:handoutMasterIdLst>
  <p:sldIdLst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charset="0"/>
      <p:regular r:id="rId23"/>
      <p: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>
      <p:cViewPr>
        <p:scale>
          <a:sx n="140" d="100"/>
          <a:sy n="140" d="100"/>
        </p:scale>
        <p:origin x="-900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7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D9B3B05-E248-4F00-BD0E-D553412A43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47C291F-5289-43FB-83D4-84CE8F411D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03860" y="807318"/>
            <a:ext cx="8328660" cy="3223662"/>
            <a:chOff x="28965" y="645401"/>
            <a:chExt cx="9015458" cy="3447179"/>
          </a:xfrm>
        </p:grpSpPr>
        <p:grpSp>
          <p:nvGrpSpPr>
            <p:cNvPr id="19" name="组合 18"/>
            <p:cNvGrpSpPr/>
            <p:nvPr/>
          </p:nvGrpSpPr>
          <p:grpSpPr>
            <a:xfrm>
              <a:off x="646333" y="1147763"/>
              <a:ext cx="7880448" cy="2584955"/>
              <a:chOff x="654315" y="1499057"/>
              <a:chExt cx="8027508" cy="2584955"/>
            </a:xfrm>
          </p:grpSpPr>
          <p:sp>
            <p:nvSpPr>
              <p:cNvPr id="22" name="圆角矩形 13"/>
              <p:cNvSpPr/>
              <p:nvPr/>
            </p:nvSpPr>
            <p:spPr>
              <a:xfrm>
                <a:off x="654315" y="1499057"/>
                <a:ext cx="8027508" cy="2584955"/>
              </a:xfrm>
              <a:prstGeom prst="roundRect">
                <a:avLst>
                  <a:gd name="adj" fmla="val 7559"/>
                </a:avLst>
              </a:prstGeom>
              <a:noFill/>
              <a:ln w="19050">
                <a:solidFill>
                  <a:srgbClr val="92CEA8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13"/>
              <p:cNvSpPr/>
              <p:nvPr/>
            </p:nvSpPr>
            <p:spPr>
              <a:xfrm>
                <a:off x="667898" y="1507957"/>
                <a:ext cx="8007133" cy="2572783"/>
              </a:xfrm>
              <a:prstGeom prst="roundRect">
                <a:avLst>
                  <a:gd name="adj" fmla="val 7559"/>
                </a:avLst>
              </a:prstGeom>
              <a:solidFill>
                <a:schemeClr val="bg1"/>
              </a:solidFill>
              <a:ln w="190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28965" y="2340853"/>
              <a:ext cx="1735997" cy="1751727"/>
            </a:xfrm>
            <a:custGeom>
              <a:avLst/>
              <a:gdLst>
                <a:gd name="connsiteX0" fmla="*/ 0 w 1800200"/>
                <a:gd name="connsiteY0" fmla="*/ 0 h 1857807"/>
                <a:gd name="connsiteX1" fmla="*/ 1800200 w 1800200"/>
                <a:gd name="connsiteY1" fmla="*/ 0 h 1857807"/>
                <a:gd name="connsiteX2" fmla="*/ 1800200 w 1800200"/>
                <a:gd name="connsiteY2" fmla="*/ 23141 h 1857807"/>
                <a:gd name="connsiteX3" fmla="*/ 1461314 w 1800200"/>
                <a:gd name="connsiteY3" fmla="*/ 23141 h 1857807"/>
                <a:gd name="connsiteX4" fmla="*/ 1461314 w 1800200"/>
                <a:gd name="connsiteY4" fmla="*/ 671213 h 1857807"/>
                <a:gd name="connsiteX5" fmla="*/ 1800200 w 1800200"/>
                <a:gd name="connsiteY5" fmla="*/ 671213 h 1857807"/>
                <a:gd name="connsiteX6" fmla="*/ 1800200 w 1800200"/>
                <a:gd name="connsiteY6" fmla="*/ 1857807 h 1857807"/>
                <a:gd name="connsiteX7" fmla="*/ 0 w 1800200"/>
                <a:gd name="connsiteY7" fmla="*/ 1857807 h 185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00" h="1857807">
                  <a:moveTo>
                    <a:pt x="0" y="0"/>
                  </a:moveTo>
                  <a:lnTo>
                    <a:pt x="1800200" y="0"/>
                  </a:lnTo>
                  <a:lnTo>
                    <a:pt x="1800200" y="23141"/>
                  </a:lnTo>
                  <a:lnTo>
                    <a:pt x="1461314" y="23141"/>
                  </a:lnTo>
                  <a:lnTo>
                    <a:pt x="1461314" y="671213"/>
                  </a:lnTo>
                  <a:lnTo>
                    <a:pt x="1800200" y="671213"/>
                  </a:lnTo>
                  <a:lnTo>
                    <a:pt x="1800200" y="1857807"/>
                  </a:lnTo>
                  <a:lnTo>
                    <a:pt x="0" y="1857807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450836" y="645401"/>
              <a:ext cx="1593587" cy="1751727"/>
            </a:xfrm>
            <a:custGeom>
              <a:avLst/>
              <a:gdLst>
                <a:gd name="connsiteX0" fmla="*/ 0 w 1663609"/>
                <a:gd name="connsiteY0" fmla="*/ 0 h 1857807"/>
                <a:gd name="connsiteX1" fmla="*/ 1663609 w 1663609"/>
                <a:gd name="connsiteY1" fmla="*/ 0 h 1857807"/>
                <a:gd name="connsiteX2" fmla="*/ 1663609 w 1663609"/>
                <a:gd name="connsiteY2" fmla="*/ 1857807 h 1857807"/>
                <a:gd name="connsiteX3" fmla="*/ 576065 w 1663609"/>
                <a:gd name="connsiteY3" fmla="*/ 1857807 h 1857807"/>
                <a:gd name="connsiteX4" fmla="*/ 576065 w 1663609"/>
                <a:gd name="connsiteY4" fmla="*/ 1252585 h 1857807"/>
                <a:gd name="connsiteX5" fmla="*/ 0 w 1663609"/>
                <a:gd name="connsiteY5" fmla="*/ 1252585 h 185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3609" h="1857807">
                  <a:moveTo>
                    <a:pt x="0" y="0"/>
                  </a:moveTo>
                  <a:lnTo>
                    <a:pt x="1663609" y="0"/>
                  </a:lnTo>
                  <a:lnTo>
                    <a:pt x="1663609" y="1857807"/>
                  </a:lnTo>
                  <a:lnTo>
                    <a:pt x="576065" y="1857807"/>
                  </a:lnTo>
                  <a:lnTo>
                    <a:pt x="576065" y="1252585"/>
                  </a:lnTo>
                  <a:lnTo>
                    <a:pt x="0" y="1252585"/>
                  </a:lnTo>
                  <a:close/>
                </a:path>
              </a:pathLst>
            </a:cu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15241" y="2900459"/>
            <a:ext cx="4742433" cy="22430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38264" y="2919654"/>
            <a:ext cx="6805736" cy="2223846"/>
          </a:xfrm>
          <a:prstGeom prst="rect">
            <a:avLst/>
          </a:prstGeom>
        </p:spPr>
      </p:pic>
      <p:grpSp>
        <p:nvGrpSpPr>
          <p:cNvPr id="42" name="组合 41"/>
          <p:cNvGrpSpPr/>
          <p:nvPr userDrawn="1"/>
        </p:nvGrpSpPr>
        <p:grpSpPr>
          <a:xfrm>
            <a:off x="4067343" y="585498"/>
            <a:ext cx="637699" cy="682461"/>
            <a:chOff x="4312426" y="962812"/>
            <a:chExt cx="896190" cy="104856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435418" y="1018324"/>
              <a:ext cx="620049" cy="993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678372" y="585432"/>
            <a:ext cx="646271" cy="682586"/>
            <a:chOff x="5339818" y="914030"/>
            <a:chExt cx="969348" cy="109682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496388" y="972287"/>
              <a:ext cx="678967" cy="103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</a:t>
              </a:r>
              <a:endParaRPr lang="en-US" altLang="zh-CN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321309" y="544952"/>
            <a:ext cx="531495" cy="669014"/>
            <a:chOff x="6480295" y="929559"/>
            <a:chExt cx="768163" cy="99576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483681" y="929559"/>
              <a:ext cx="678389" cy="962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5927707" y="585433"/>
            <a:ext cx="522315" cy="646331"/>
            <a:chOff x="7542534" y="914079"/>
            <a:chExt cx="768163" cy="103886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554948" y="914079"/>
              <a:ext cx="632655" cy="103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</a:t>
              </a:r>
              <a:endParaRPr 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占位符 5"/>
          <p:cNvSpPr txBox="1"/>
          <p:nvPr/>
        </p:nvSpPr>
        <p:spPr>
          <a:xfrm>
            <a:off x="791580" y="1277107"/>
            <a:ext cx="7560840" cy="86402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人教部编版语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年级下册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0" y="1946032"/>
            <a:ext cx="9144000" cy="11671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30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口语交际：我们都来讲笑话</a:t>
            </a:r>
            <a:endParaRPr sz="3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512" y="423376"/>
            <a:ext cx="1465056" cy="624955"/>
            <a:chOff x="779572" y="628120"/>
            <a:chExt cx="1571587" cy="67039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交际内容</a:t>
              </a:r>
              <a:endParaRPr lang="en-US" altLang="zh-CN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03860" y="807318"/>
            <a:ext cx="8328660" cy="3223662"/>
            <a:chOff x="403860" y="807318"/>
            <a:chExt cx="8328660" cy="3223662"/>
          </a:xfrm>
        </p:grpSpPr>
        <p:grpSp>
          <p:nvGrpSpPr>
            <p:cNvPr id="12" name="组合 11"/>
            <p:cNvGrpSpPr/>
            <p:nvPr/>
          </p:nvGrpSpPr>
          <p:grpSpPr>
            <a:xfrm>
              <a:off x="403860" y="807318"/>
              <a:ext cx="8328660" cy="3223662"/>
              <a:chOff x="28965" y="645401"/>
              <a:chExt cx="9015458" cy="3447179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46333" y="1147763"/>
                <a:ext cx="7880448" cy="2584955"/>
                <a:chOff x="654315" y="1499057"/>
                <a:chExt cx="8027508" cy="2584955"/>
              </a:xfrm>
            </p:grpSpPr>
            <p:sp>
              <p:nvSpPr>
                <p:cNvPr id="16" name="圆角矩形 13"/>
                <p:cNvSpPr/>
                <p:nvPr/>
              </p:nvSpPr>
              <p:spPr>
                <a:xfrm>
                  <a:off x="654315" y="1499057"/>
                  <a:ext cx="8027508" cy="2584955"/>
                </a:xfrm>
                <a:prstGeom prst="roundRect">
                  <a:avLst>
                    <a:gd name="adj" fmla="val 7559"/>
                  </a:avLst>
                </a:prstGeom>
                <a:noFill/>
                <a:ln w="19050">
                  <a:solidFill>
                    <a:srgbClr val="92CEA8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3"/>
                <p:cNvSpPr/>
                <p:nvPr/>
              </p:nvSpPr>
              <p:spPr>
                <a:xfrm>
                  <a:off x="667898" y="1507957"/>
                  <a:ext cx="8007133" cy="2572783"/>
                </a:xfrm>
                <a:prstGeom prst="roundRect">
                  <a:avLst>
                    <a:gd name="adj" fmla="val 7559"/>
                  </a:avLst>
                </a:prstGeom>
                <a:solidFill>
                  <a:schemeClr val="bg1"/>
                </a:solidFill>
                <a:ln w="19050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>
              <a:xfrm>
                <a:off x="28965" y="2340853"/>
                <a:ext cx="1735997" cy="1751727"/>
              </a:xfrm>
              <a:custGeom>
                <a:avLst/>
                <a:gdLst>
                  <a:gd name="connsiteX0" fmla="*/ 0 w 1800200"/>
                  <a:gd name="connsiteY0" fmla="*/ 0 h 1857807"/>
                  <a:gd name="connsiteX1" fmla="*/ 1800200 w 1800200"/>
                  <a:gd name="connsiteY1" fmla="*/ 0 h 1857807"/>
                  <a:gd name="connsiteX2" fmla="*/ 1800200 w 1800200"/>
                  <a:gd name="connsiteY2" fmla="*/ 23141 h 1857807"/>
                  <a:gd name="connsiteX3" fmla="*/ 1461314 w 1800200"/>
                  <a:gd name="connsiteY3" fmla="*/ 23141 h 1857807"/>
                  <a:gd name="connsiteX4" fmla="*/ 1461314 w 1800200"/>
                  <a:gd name="connsiteY4" fmla="*/ 671213 h 1857807"/>
                  <a:gd name="connsiteX5" fmla="*/ 1800200 w 1800200"/>
                  <a:gd name="connsiteY5" fmla="*/ 671213 h 1857807"/>
                  <a:gd name="connsiteX6" fmla="*/ 1800200 w 1800200"/>
                  <a:gd name="connsiteY6" fmla="*/ 1857807 h 1857807"/>
                  <a:gd name="connsiteX7" fmla="*/ 0 w 1800200"/>
                  <a:gd name="connsiteY7" fmla="*/ 1857807 h 185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1857807">
                    <a:moveTo>
                      <a:pt x="0" y="0"/>
                    </a:moveTo>
                    <a:lnTo>
                      <a:pt x="1800200" y="0"/>
                    </a:lnTo>
                    <a:lnTo>
                      <a:pt x="1800200" y="23141"/>
                    </a:lnTo>
                    <a:lnTo>
                      <a:pt x="1461314" y="23141"/>
                    </a:lnTo>
                    <a:lnTo>
                      <a:pt x="1461314" y="671213"/>
                    </a:lnTo>
                    <a:lnTo>
                      <a:pt x="1800200" y="671213"/>
                    </a:lnTo>
                    <a:lnTo>
                      <a:pt x="1800200" y="1857807"/>
                    </a:lnTo>
                    <a:lnTo>
                      <a:pt x="0" y="1857807"/>
                    </a:lnTo>
                    <a:close/>
                  </a:path>
                </a:pathLst>
              </a:cu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>
              <a:xfrm>
                <a:off x="7450836" y="645401"/>
                <a:ext cx="1593587" cy="1751727"/>
              </a:xfrm>
              <a:custGeom>
                <a:avLst/>
                <a:gdLst>
                  <a:gd name="connsiteX0" fmla="*/ 0 w 1663609"/>
                  <a:gd name="connsiteY0" fmla="*/ 0 h 1857807"/>
                  <a:gd name="connsiteX1" fmla="*/ 1663609 w 1663609"/>
                  <a:gd name="connsiteY1" fmla="*/ 0 h 1857807"/>
                  <a:gd name="connsiteX2" fmla="*/ 1663609 w 1663609"/>
                  <a:gd name="connsiteY2" fmla="*/ 1857807 h 1857807"/>
                  <a:gd name="connsiteX3" fmla="*/ 576065 w 1663609"/>
                  <a:gd name="connsiteY3" fmla="*/ 1857807 h 1857807"/>
                  <a:gd name="connsiteX4" fmla="*/ 576065 w 1663609"/>
                  <a:gd name="connsiteY4" fmla="*/ 1252585 h 1857807"/>
                  <a:gd name="connsiteX5" fmla="*/ 0 w 1663609"/>
                  <a:gd name="connsiteY5" fmla="*/ 1252585 h 185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3609" h="1857807">
                    <a:moveTo>
                      <a:pt x="0" y="0"/>
                    </a:moveTo>
                    <a:lnTo>
                      <a:pt x="1663609" y="0"/>
                    </a:lnTo>
                    <a:lnTo>
                      <a:pt x="1663609" y="1857807"/>
                    </a:lnTo>
                    <a:lnTo>
                      <a:pt x="576065" y="1857807"/>
                    </a:lnTo>
                    <a:lnTo>
                      <a:pt x="576065" y="1252585"/>
                    </a:lnTo>
                    <a:lnTo>
                      <a:pt x="0" y="1252585"/>
                    </a:lnTo>
                    <a:close/>
                  </a:path>
                </a:pathLst>
              </a:cu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1165768" y="1330598"/>
              <a:ext cx="706549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笑话能给我们带来快乐，本次口语交际的话题就是“我们都来讲笑话”。我们可以讲从报纸、杂志上看到的笑话，也可以讲从别人那里听到的笑话。准备的笑话内容要健康、积极向上。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-15241" y="2990029"/>
            <a:ext cx="4742433" cy="224304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339752" y="3009224"/>
            <a:ext cx="6805736" cy="222384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660232" y="3753769"/>
            <a:ext cx="1268019" cy="1188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692803" y="88594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搜集笑话。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0996" y="744557"/>
            <a:ext cx="8329476" cy="3189738"/>
            <a:chOff x="490996" y="744557"/>
            <a:chExt cx="8329476" cy="3189738"/>
          </a:xfrm>
        </p:grpSpPr>
        <p:grpSp>
          <p:nvGrpSpPr>
            <p:cNvPr id="15" name="组合 14"/>
            <p:cNvGrpSpPr/>
            <p:nvPr/>
          </p:nvGrpSpPr>
          <p:grpSpPr>
            <a:xfrm>
              <a:off x="490996" y="981967"/>
              <a:ext cx="8329476" cy="2952328"/>
              <a:chOff x="467544" y="1208922"/>
              <a:chExt cx="8002636" cy="2808363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467544" y="1208922"/>
                <a:ext cx="8002636" cy="2808363"/>
              </a:xfrm>
              <a:prstGeom prst="rect">
                <a:avLst/>
              </a:prstGeom>
            </p:spPr>
          </p:pic>
          <p:sp>
            <p:nvSpPr>
              <p:cNvPr id="16" name="矩形 15"/>
              <p:cNvSpPr/>
              <p:nvPr/>
            </p:nvSpPr>
            <p:spPr>
              <a:xfrm>
                <a:off x="666750" y="1585912"/>
                <a:ext cx="7606050" cy="21724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928676" y="1591051"/>
              <a:ext cx="7627006" cy="166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我们可以从网络、书籍、报纸和生活中搜集一些笑话素材，再根据自己的需要进行整理。注意搜集的笑话要新颖，内容要积极向上，最好贴近我们的生活实际。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025201" y="744557"/>
              <a:ext cx="631161" cy="774879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15241" y="2990029"/>
            <a:ext cx="4742433" cy="22430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39752" y="3009224"/>
            <a:ext cx="6805736" cy="222384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37143" y="423423"/>
            <a:ext cx="1465056" cy="624955"/>
            <a:chOff x="779572" y="628120"/>
            <a:chExt cx="1571587" cy="67039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9546" y="1392560"/>
            <a:ext cx="7850460" cy="2202180"/>
            <a:chOff x="639546" y="1392560"/>
            <a:chExt cx="7850460" cy="2202180"/>
          </a:xfrm>
        </p:grpSpPr>
        <p:sp>
          <p:nvSpPr>
            <p:cNvPr id="17" name="矩形: 圆角 6"/>
            <p:cNvSpPr/>
            <p:nvPr/>
          </p:nvSpPr>
          <p:spPr bwMode="auto">
            <a:xfrm>
              <a:off x="639546" y="1392560"/>
              <a:ext cx="7850460" cy="2202180"/>
            </a:xfrm>
            <a:prstGeom prst="roundRect">
              <a:avLst>
                <a:gd name="adj" fmla="val 10742"/>
              </a:avLst>
            </a:prstGeom>
            <a:solidFill>
              <a:srgbClr val="FEFEF2"/>
            </a:solidFill>
            <a:ln>
              <a:solidFill>
                <a:srgbClr val="62BA7D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6" name="图片 30"/>
            <p:cNvPicPr>
              <a:picLocks noChangeAspect="1"/>
            </p:cNvPicPr>
            <p:nvPr/>
          </p:nvPicPr>
          <p:blipFill>
            <a:blip r:embed="rId1" cstate="email"/>
            <a:srcRect l="63445" b="8884"/>
            <a:stretch>
              <a:fillRect/>
            </a:stretch>
          </p:blipFill>
          <p:spPr bwMode="auto">
            <a:xfrm>
              <a:off x="3887336" y="3147814"/>
              <a:ext cx="3301385" cy="436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10"/>
            <p:cNvSpPr txBox="1"/>
            <p:nvPr/>
          </p:nvSpPr>
          <p:spPr>
            <a:xfrm>
              <a:off x="863000" y="1557966"/>
              <a:ext cx="7627006" cy="1667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讲笑话的内容决定好后，可以反复试讲几次，看看哪里不太满意，试讲时要虚心听取别人的建议，适当地进行调整、改进。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84203" y="8435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反复试讲。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15241" y="2990029"/>
            <a:ext cx="4742433" cy="224304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39752" y="3009224"/>
            <a:ext cx="6805736" cy="22238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28184" y="3635137"/>
            <a:ext cx="1429891" cy="1429891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712547" y="49200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积极评价。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1148" y="437798"/>
            <a:ext cx="8542660" cy="3684146"/>
            <a:chOff x="331148" y="437798"/>
            <a:chExt cx="8542660" cy="3684146"/>
          </a:xfrm>
        </p:grpSpPr>
        <p:grpSp>
          <p:nvGrpSpPr>
            <p:cNvPr id="42" name="组合 41"/>
            <p:cNvGrpSpPr/>
            <p:nvPr/>
          </p:nvGrpSpPr>
          <p:grpSpPr>
            <a:xfrm>
              <a:off x="331148" y="437798"/>
              <a:ext cx="8542660" cy="3684146"/>
              <a:chOff x="28965" y="645401"/>
              <a:chExt cx="9015458" cy="3447179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46333" y="1147763"/>
                <a:ext cx="7880448" cy="2584955"/>
                <a:chOff x="654315" y="1499057"/>
                <a:chExt cx="8027508" cy="2584955"/>
              </a:xfrm>
            </p:grpSpPr>
            <p:sp>
              <p:nvSpPr>
                <p:cNvPr id="46" name="圆角矩形 13"/>
                <p:cNvSpPr/>
                <p:nvPr/>
              </p:nvSpPr>
              <p:spPr>
                <a:xfrm>
                  <a:off x="654315" y="1499057"/>
                  <a:ext cx="8027508" cy="2584955"/>
                </a:xfrm>
                <a:prstGeom prst="roundRect">
                  <a:avLst>
                    <a:gd name="adj" fmla="val 7559"/>
                  </a:avLst>
                </a:prstGeom>
                <a:noFill/>
                <a:ln w="19050">
                  <a:solidFill>
                    <a:srgbClr val="92CEA8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圆角矩形 13"/>
                <p:cNvSpPr/>
                <p:nvPr/>
              </p:nvSpPr>
              <p:spPr>
                <a:xfrm>
                  <a:off x="667898" y="1507957"/>
                  <a:ext cx="8007133" cy="2572783"/>
                </a:xfrm>
                <a:prstGeom prst="roundRect">
                  <a:avLst>
                    <a:gd name="adj" fmla="val 7559"/>
                  </a:avLst>
                </a:prstGeom>
                <a:solidFill>
                  <a:schemeClr val="bg1"/>
                </a:solidFill>
                <a:ln w="19050"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28965" y="2340853"/>
                <a:ext cx="1735997" cy="1751727"/>
              </a:xfrm>
              <a:custGeom>
                <a:avLst/>
                <a:gdLst>
                  <a:gd name="connsiteX0" fmla="*/ 0 w 1800200"/>
                  <a:gd name="connsiteY0" fmla="*/ 0 h 1857807"/>
                  <a:gd name="connsiteX1" fmla="*/ 1800200 w 1800200"/>
                  <a:gd name="connsiteY1" fmla="*/ 0 h 1857807"/>
                  <a:gd name="connsiteX2" fmla="*/ 1800200 w 1800200"/>
                  <a:gd name="connsiteY2" fmla="*/ 23141 h 1857807"/>
                  <a:gd name="connsiteX3" fmla="*/ 1461314 w 1800200"/>
                  <a:gd name="connsiteY3" fmla="*/ 23141 h 1857807"/>
                  <a:gd name="connsiteX4" fmla="*/ 1461314 w 1800200"/>
                  <a:gd name="connsiteY4" fmla="*/ 671213 h 1857807"/>
                  <a:gd name="connsiteX5" fmla="*/ 1800200 w 1800200"/>
                  <a:gd name="connsiteY5" fmla="*/ 671213 h 1857807"/>
                  <a:gd name="connsiteX6" fmla="*/ 1800200 w 1800200"/>
                  <a:gd name="connsiteY6" fmla="*/ 1857807 h 1857807"/>
                  <a:gd name="connsiteX7" fmla="*/ 0 w 1800200"/>
                  <a:gd name="connsiteY7" fmla="*/ 1857807 h 185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1857807">
                    <a:moveTo>
                      <a:pt x="0" y="0"/>
                    </a:moveTo>
                    <a:lnTo>
                      <a:pt x="1800200" y="0"/>
                    </a:lnTo>
                    <a:lnTo>
                      <a:pt x="1800200" y="23141"/>
                    </a:lnTo>
                    <a:lnTo>
                      <a:pt x="1461314" y="23141"/>
                    </a:lnTo>
                    <a:lnTo>
                      <a:pt x="1461314" y="671213"/>
                    </a:lnTo>
                    <a:lnTo>
                      <a:pt x="1800200" y="671213"/>
                    </a:lnTo>
                    <a:lnTo>
                      <a:pt x="1800200" y="1857807"/>
                    </a:lnTo>
                    <a:lnTo>
                      <a:pt x="0" y="1857807"/>
                    </a:lnTo>
                    <a:close/>
                  </a:path>
                </a:pathLst>
              </a:cu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>
                <a:off x="7450836" y="645401"/>
                <a:ext cx="1593587" cy="1751727"/>
              </a:xfrm>
              <a:custGeom>
                <a:avLst/>
                <a:gdLst>
                  <a:gd name="connsiteX0" fmla="*/ 0 w 1663609"/>
                  <a:gd name="connsiteY0" fmla="*/ 0 h 1857807"/>
                  <a:gd name="connsiteX1" fmla="*/ 1663609 w 1663609"/>
                  <a:gd name="connsiteY1" fmla="*/ 0 h 1857807"/>
                  <a:gd name="connsiteX2" fmla="*/ 1663609 w 1663609"/>
                  <a:gd name="connsiteY2" fmla="*/ 1857807 h 1857807"/>
                  <a:gd name="connsiteX3" fmla="*/ 576065 w 1663609"/>
                  <a:gd name="connsiteY3" fmla="*/ 1857807 h 1857807"/>
                  <a:gd name="connsiteX4" fmla="*/ 576065 w 1663609"/>
                  <a:gd name="connsiteY4" fmla="*/ 1252585 h 1857807"/>
                  <a:gd name="connsiteX5" fmla="*/ 0 w 1663609"/>
                  <a:gd name="connsiteY5" fmla="*/ 1252585 h 185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3609" h="1857807">
                    <a:moveTo>
                      <a:pt x="0" y="0"/>
                    </a:moveTo>
                    <a:lnTo>
                      <a:pt x="1663609" y="0"/>
                    </a:lnTo>
                    <a:lnTo>
                      <a:pt x="1663609" y="1857807"/>
                    </a:lnTo>
                    <a:lnTo>
                      <a:pt x="576065" y="1857807"/>
                    </a:lnTo>
                    <a:lnTo>
                      <a:pt x="576065" y="1252585"/>
                    </a:lnTo>
                    <a:lnTo>
                      <a:pt x="0" y="1252585"/>
                    </a:lnTo>
                    <a:close/>
                  </a:path>
                </a:pathLst>
              </a:cu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1191036" y="933564"/>
              <a:ext cx="6944182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别人讲笑话时要认真倾听，一是要发现同学的优点，看看他哪里做得比自己好；二是看看他哪里还要改进。要围绕笑话是否幽默，讲笑话的同学的表现是否得当，表达时是否有不良的口语习惯等几个方面进行评价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15241" y="2990029"/>
            <a:ext cx="4742433" cy="22430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39752" y="3009224"/>
            <a:ext cx="6805736" cy="22238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12160" y="3816375"/>
            <a:ext cx="1019075" cy="101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53244" y="1379249"/>
            <a:ext cx="8496944" cy="2695035"/>
          </a:xfrm>
          <a:prstGeom prst="roundRect">
            <a:avLst>
              <a:gd name="adj" fmla="val 995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5B09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13284" y="1034307"/>
            <a:ext cx="4844408" cy="535531"/>
            <a:chOff x="713284" y="1034307"/>
            <a:chExt cx="4844408" cy="535531"/>
          </a:xfrm>
        </p:grpSpPr>
        <p:grpSp>
          <p:nvGrpSpPr>
            <p:cNvPr id="14" name="组合 13"/>
            <p:cNvGrpSpPr/>
            <p:nvPr/>
          </p:nvGrpSpPr>
          <p:grpSpPr>
            <a:xfrm>
              <a:off x="713284" y="1044943"/>
              <a:ext cx="4559755" cy="516056"/>
              <a:chOff x="2435410" y="3169722"/>
              <a:chExt cx="4559755" cy="51605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圆角矩形 15"/>
              <p:cNvSpPr/>
              <p:nvPr/>
            </p:nvSpPr>
            <p:spPr>
              <a:xfrm>
                <a:off x="2627784" y="3171612"/>
                <a:ext cx="4367381" cy="49588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435410" y="3169722"/>
                <a:ext cx="516056" cy="516056"/>
              </a:xfrm>
              <a:prstGeom prst="ellipse">
                <a:avLst/>
              </a:prstGeom>
              <a:solidFill>
                <a:srgbClr val="F2DCDB"/>
              </a:solidFill>
              <a:ln>
                <a:solidFill>
                  <a:srgbClr val="F3FB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1269322" y="1034307"/>
              <a:ext cx="4288370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小贴士：讲笑话是有技巧的。</a:t>
              </a:r>
              <a:endPara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93120" y="1632554"/>
            <a:ext cx="8640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熟记笑话的内容，这样才能驾驭自如。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加上表演，尽量表现出笑话中人物的神态、语气、动作等。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克服口头禅、重复等不良的口语习惯。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latin typeface="+mj-ea"/>
                <a:ea typeface="+mj-ea"/>
              </a:rPr>
              <a:t>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一定要沉住气，自己不要笑场。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30824" y="3243484"/>
            <a:ext cx="1537600" cy="984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8250" y="450901"/>
            <a:ext cx="1465056" cy="624955"/>
            <a:chOff x="779572" y="628120"/>
            <a:chExt cx="1571587" cy="6703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97026" y="1055074"/>
            <a:ext cx="7846822" cy="1727126"/>
            <a:chOff x="697026" y="1055074"/>
            <a:chExt cx="7846822" cy="1727126"/>
          </a:xfrm>
        </p:grpSpPr>
        <p:sp>
          <p:nvSpPr>
            <p:cNvPr id="14" name="圆角矩形标注 13"/>
            <p:cNvSpPr/>
            <p:nvPr/>
          </p:nvSpPr>
          <p:spPr>
            <a:xfrm>
              <a:off x="1787206" y="1055074"/>
              <a:ext cx="6736748" cy="1647838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bg2"/>
            </a:solidFill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47104" y="1097946"/>
              <a:ext cx="6696744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同学们，你们一定喜欢听笑话吧！笑话在让我们乐开怀的同时，还能让我们感受到幽默也是一种语言艺术。有的同学已经迫不及待地想给大家讲笑话了。下面，“班级笑话大赛”正式开始，首先请</a:t>
              </a:r>
              <a:r>
                <a: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号同学上台，掌声欢迎！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697026" y="1171592"/>
              <a:ext cx="839415" cy="1610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7" name="组合 16"/>
          <p:cNvGrpSpPr/>
          <p:nvPr/>
        </p:nvGrpSpPr>
        <p:grpSpPr>
          <a:xfrm>
            <a:off x="422028" y="2817655"/>
            <a:ext cx="8314429" cy="1933391"/>
            <a:chOff x="422028" y="2817655"/>
            <a:chExt cx="8314429" cy="1933391"/>
          </a:xfrm>
        </p:grpSpPr>
        <p:sp>
          <p:nvSpPr>
            <p:cNvPr id="16" name="圆角矩形标注 15"/>
            <p:cNvSpPr/>
            <p:nvPr/>
          </p:nvSpPr>
          <p:spPr>
            <a:xfrm flipH="1">
              <a:off x="422028" y="2817655"/>
              <a:ext cx="7511822" cy="1933391"/>
            </a:xfrm>
            <a:prstGeom prst="wedgeRoundRectCallout">
              <a:avLst>
                <a:gd name="adj1" fmla="val -53293"/>
                <a:gd name="adj2" fmla="val 11378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17022" y="2839164"/>
              <a:ext cx="7272808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给大家讲一个笑话。一年级刚开学，一群一年级新生上课时无精打采，有的学生搞小动作，有的学生昏昏欲睡。老师敲了敲桌子，提醒大家说：“赶快坐好，请大家拿出精神来！”话音刚落，只见一名学生开始在书包里翻起来，左翻右翻，急得满头大汗，最后这名学生举起手问：“老师，请问精神长啥样？我没找到啊！”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221883" y="3598918"/>
              <a:ext cx="514574" cy="1152128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21376" y="2081779"/>
            <a:ext cx="6787461" cy="758133"/>
            <a:chOff x="1475656" y="2066539"/>
            <a:chExt cx="6787461" cy="758133"/>
          </a:xfrm>
        </p:grpSpPr>
        <p:sp>
          <p:nvSpPr>
            <p:cNvPr id="9" name="圆角矩形标注 8"/>
            <p:cNvSpPr/>
            <p:nvPr/>
          </p:nvSpPr>
          <p:spPr>
            <a:xfrm flipH="1">
              <a:off x="1475656" y="2128195"/>
              <a:ext cx="5884998" cy="653105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>
              <a:solidFill>
                <a:srgbClr val="F5B09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94365" y="2122941"/>
              <a:ext cx="590465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你讲的笑话中有两个人物，你在讲的时候，要用不同的语气和语调讲，再加上不同的表情，会更好一些。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543037" y="2066539"/>
              <a:ext cx="720080" cy="72008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076589" y="2862580"/>
            <a:ext cx="7691049" cy="2088067"/>
            <a:chOff x="1296299" y="2903220"/>
            <a:chExt cx="7691049" cy="2088067"/>
          </a:xfrm>
        </p:grpSpPr>
        <p:sp>
          <p:nvSpPr>
            <p:cNvPr id="10" name="圆角矩形标注 9"/>
            <p:cNvSpPr/>
            <p:nvPr/>
          </p:nvSpPr>
          <p:spPr>
            <a:xfrm>
              <a:off x="1296299" y="2903220"/>
              <a:ext cx="7680062" cy="2034540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accent3">
                <a:lumMod val="20000"/>
                <a:lumOff val="80000"/>
                <a:alpha val="52000"/>
              </a:schemeClr>
            </a:solidFill>
            <a:ln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54500" y="2904562"/>
              <a:ext cx="7632848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终于轮到我给大家讲笑话了，同学们给点儿掌声鼓励鼓励我，谢谢！一只黄鼠狼先后两次窜入一户人家的鸡窝里偷鸡，都得手了。谁知大年初一凌晨，黄鼠狼第三次偷鸡时被那家主人捉住了，主人气愤地对黄鼠狼说：“该死的黄鼠狼，让你偷鸡，我打死你！”黄鼠狼辩解道：“我真是冤枉啊，我来鸡窝不是偷鸡的。”主人不解地问：“那你来我家鸡窝干什么？难道是与鸡约会？”黄鼠狼一本正经地说：“不，我是来给鸡拜年的。”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81058" y="532666"/>
            <a:ext cx="7337353" cy="1532727"/>
            <a:chOff x="1296298" y="532666"/>
            <a:chExt cx="7337353" cy="1532727"/>
          </a:xfrm>
        </p:grpSpPr>
        <p:sp>
          <p:nvSpPr>
            <p:cNvPr id="8" name="圆角矩形标注 7"/>
            <p:cNvSpPr/>
            <p:nvPr/>
          </p:nvSpPr>
          <p:spPr>
            <a:xfrm>
              <a:off x="1296298" y="556315"/>
              <a:ext cx="7337353" cy="1470605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accent1">
                <a:lumMod val="20000"/>
                <a:lumOff val="80000"/>
                <a:alpha val="52000"/>
              </a:schemeClr>
            </a:solidFill>
            <a:ln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7540" y="532666"/>
              <a:ext cx="720080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刚才这名同学讲的笑话可真逗。下面我给大家讲一个笑话。一个小朋友做数学题，实在不会做，就对他的同桌说：“我可以跟你换一下座位吗？”“为啥？”同桌不解地问。“你笨啊！你没听老师说吗？遇到不会的题要学会换位思考！”谢谢大家，我的笑话讲完了。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1356" y="2372876"/>
            <a:ext cx="6787461" cy="752078"/>
            <a:chOff x="1475656" y="2034541"/>
            <a:chExt cx="6787461" cy="752078"/>
          </a:xfrm>
        </p:grpSpPr>
        <p:sp>
          <p:nvSpPr>
            <p:cNvPr id="9" name="圆角矩形标注 8"/>
            <p:cNvSpPr/>
            <p:nvPr/>
          </p:nvSpPr>
          <p:spPr>
            <a:xfrm flipH="1">
              <a:off x="1475656" y="2034541"/>
              <a:ext cx="5884998" cy="746760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>
              <a:solidFill>
                <a:srgbClr val="F5B09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94365" y="2084841"/>
              <a:ext cx="5904656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哈哈哈</a:t>
              </a:r>
              <a:r>
                <a:rPr lang="en-US" altLang="zh-CN" sz="180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原来是小明写错别字了，把“雪”写成了“雷”。看来，马虎会弄出笑话啊！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543037" y="2066539"/>
              <a:ext cx="720080" cy="72008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-1990" y="3102936"/>
            <a:ext cx="8644538" cy="1773070"/>
            <a:chOff x="-137622" y="3110556"/>
            <a:chExt cx="8644538" cy="1773070"/>
          </a:xfrm>
        </p:grpSpPr>
        <p:sp>
          <p:nvSpPr>
            <p:cNvPr id="10" name="圆角矩形标注 9"/>
            <p:cNvSpPr/>
            <p:nvPr/>
          </p:nvSpPr>
          <p:spPr>
            <a:xfrm>
              <a:off x="1728347" y="3323702"/>
              <a:ext cx="6778569" cy="1110002"/>
            </a:xfrm>
            <a:prstGeom prst="wedgeRoundRectCallout">
              <a:avLst>
                <a:gd name="adj1" fmla="val -53452"/>
                <a:gd name="adj2" fmla="val -7474"/>
                <a:gd name="adj3" fmla="val 16667"/>
              </a:avLst>
            </a:prstGeom>
            <a:solidFill>
              <a:schemeClr val="accent3">
                <a:lumMod val="20000"/>
                <a:lumOff val="80000"/>
                <a:alpha val="52000"/>
              </a:schemeClr>
            </a:solidFill>
            <a:ln>
              <a:solidFill>
                <a:schemeClr val="accent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86548" y="3354429"/>
              <a:ext cx="672036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同学们，你们讲的笑话太搞笑了，你们个个都是讲笑话的高手！讲笑话的同学语言幽默，听笑话的同学认真专注。本次口语交际“我们都来讲笑话”开展得十分成功！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-137622" y="3110556"/>
              <a:ext cx="1664253" cy="1773070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34399" y="678983"/>
            <a:ext cx="8222875" cy="1532727"/>
            <a:chOff x="410776" y="532666"/>
            <a:chExt cx="8222875" cy="15327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10776" y="771550"/>
              <a:ext cx="685907" cy="685907"/>
            </a:xfrm>
            <a:prstGeom prst="rect">
              <a:avLst/>
            </a:prstGeo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8" name="圆角矩形标注 7"/>
            <p:cNvSpPr/>
            <p:nvPr/>
          </p:nvSpPr>
          <p:spPr>
            <a:xfrm>
              <a:off x="1296298" y="556315"/>
              <a:ext cx="7337353" cy="1470605"/>
            </a:xfrm>
            <a:prstGeom prst="wedgeRoundRectCallout">
              <a:avLst>
                <a:gd name="adj1" fmla="val -52621"/>
                <a:gd name="adj2" fmla="val -11619"/>
                <a:gd name="adj3" fmla="val 16667"/>
              </a:avLst>
            </a:prstGeom>
            <a:solidFill>
              <a:schemeClr val="accent1">
                <a:lumMod val="20000"/>
                <a:lumOff val="80000"/>
                <a:alpha val="52000"/>
              </a:schemeClr>
            </a:solidFill>
            <a:ln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7540" y="532666"/>
              <a:ext cx="720080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　　我讲一个关于日记的笑话。有一天下雪了，小明写了一篇日记：昨天早晨下了一场雷，我吃完早饭到学校一看，我的天啊！学校里全是雷，校长正在组织我们四、五、六年级的同学扫雷。老师看了小明的这篇日记，写了四个字的评语：你命真大！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22000" y="114173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a9ec9341-3461-484e-83fa-b9c526ab5f1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WPS 演示</Application>
  <PresentationFormat>全屏显示(16:9)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楷体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《我们都来讲笑话》PPT优质课件下载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2022-06-08T07:38:00Z</cp:lastPrinted>
  <dcterms:created xsi:type="dcterms:W3CDTF">2022-06-08T07:38:00Z</dcterms:created>
  <dcterms:modified xsi:type="dcterms:W3CDTF">2023-01-18T06:11:06Z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F4872AB5B89E43149F04EDA467EB1D41</vt:lpwstr>
  </property>
  <property fmtid="{D5CDD505-2E9C-101B-9397-08002B2CF9AE}" pid="3" name="KSOProductBuildVer">
    <vt:lpwstr>2052-11.1.0.13703</vt:lpwstr>
  </property>
</Properties>
</file>