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17"/>
  </p:handoutMasterIdLst>
  <p:sldIdLst>
    <p:sldId id="361" r:id="rId3"/>
    <p:sldId id="538" r:id="rId5"/>
    <p:sldId id="547" r:id="rId6"/>
    <p:sldId id="493" r:id="rId7"/>
    <p:sldId id="549" r:id="rId8"/>
    <p:sldId id="362" r:id="rId9"/>
    <p:sldId id="552" r:id="rId10"/>
    <p:sldId id="551" r:id="rId11"/>
    <p:sldId id="553" r:id="rId12"/>
    <p:sldId id="554" r:id="rId13"/>
    <p:sldId id="558" r:id="rId14"/>
    <p:sldId id="559" r:id="rId15"/>
    <p:sldId id="560" r:id="rId16"/>
  </p:sldIdLst>
  <p:sldSz cx="9144000" cy="5143500" type="screen16x9"/>
  <p:notesSz cx="6858000" cy="9144000"/>
  <p:custDataLst>
    <p:tags r:id="rId21"/>
  </p:custDataLst>
  <p:defaultTextStyle>
    <a:defPPr>
      <a:defRPr lang="zh-CN"/>
    </a:defPPr>
    <a:lvl1pPr marL="0" lvl="0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342900" lvl="1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685800" lvl="2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028700" lvl="3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371600" lvl="4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1714500" lvl="5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057400" lvl="6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2400300" lvl="7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2743200" lvl="8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7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00FF"/>
    <a:srgbClr val="AEFF0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howGuides="1">
      <p:cViewPr>
        <p:scale>
          <a:sx n="110" d="100"/>
          <a:sy n="110" d="100"/>
        </p:scale>
        <p:origin x="-1644" y="-804"/>
      </p:cViewPr>
      <p:guideLst>
        <p:guide orient="horz" pos="1620"/>
        <p:guide pos="287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buFontTx/>
              <a:buNone/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buFontTx/>
              <a:buNone/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buFontTx/>
              <a:buNone/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5122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5123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/>
          <a:lstStyle/>
          <a:p>
            <a:pPr lvl="0" algn="r"/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/>
        </p:nvSpPr>
        <p:spPr>
          <a:xfrm>
            <a:off x="611188" y="1600200"/>
            <a:ext cx="2665412" cy="4857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fontAlgn="auto"/>
            <a:endParaRPr lang="zh-CN" altLang="en-US" sz="100" strike="noStrike" noProof="1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9B106E5E-93E4-4E00-A6B4-288AF17FBD93}" type="datetimeFigureOut">
              <a:rPr lang="zh-CN" altLang="en-US" sz="1100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756689A2-8639-4030-8423-EB1B3D95EDE0}" type="slidenum">
              <a:rPr lang="zh-CN" altLang="en-US" sz="1100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5" descr="C:\Users\Administrator\Desktop\未标题-22.png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>
            <a:off x="0" y="3332164"/>
            <a:ext cx="9145588" cy="19208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矩形 7"/>
          <p:cNvSpPr/>
          <p:nvPr userDrawn="1"/>
        </p:nvSpPr>
        <p:spPr>
          <a:xfrm>
            <a:off x="0" y="3460750"/>
            <a:ext cx="9144000" cy="1701800"/>
          </a:xfrm>
          <a:prstGeom prst="rect">
            <a:avLst/>
          </a:prstGeom>
          <a:solidFill>
            <a:schemeClr val="bg1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fontAlgn="auto"/>
            <a:endParaRPr lang="zh-CN" altLang="en-US" sz="100" strike="noStrike" noProof="1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9B106E5E-93E4-4E00-A6B4-288AF17FBD93}" type="datetimeFigureOut">
              <a:rPr lang="zh-CN" altLang="en-US" sz="1100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756689A2-8639-4030-8423-EB1B3D95EDE0}" type="slidenum">
              <a:rPr lang="zh-CN" altLang="en-US" sz="1100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/>
        </p:nvSpPr>
        <p:spPr>
          <a:xfrm>
            <a:off x="611188" y="1600200"/>
            <a:ext cx="2665412" cy="4857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fontAlgn="auto"/>
            <a:endParaRPr lang="zh-CN" altLang="en-US" sz="100" strike="noStrike" noProof="1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9B106E5E-93E4-4E00-A6B4-288AF17FBD93}" type="datetimeFigureOut">
              <a:rPr lang="zh-CN" altLang="en-US" sz="1100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756689A2-8639-4030-8423-EB1B3D95EDE0}" type="slidenum">
              <a:rPr lang="zh-CN" altLang="en-US" sz="1100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3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400"/>
            </a:lvl1pPr>
            <a:lvl2pPr marL="257175" indent="0" algn="ctr">
              <a:buNone/>
              <a:defRPr sz="1100"/>
            </a:lvl2pPr>
            <a:lvl3pPr marL="514350" indent="0" algn="ctr">
              <a:buNone/>
              <a:defRPr sz="1000"/>
            </a:lvl3pPr>
            <a:lvl4pPr marL="771525" indent="0" algn="ctr">
              <a:buNone/>
              <a:defRPr sz="900"/>
            </a:lvl4pPr>
            <a:lvl5pPr marL="1028700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050" indent="0" algn="ctr">
              <a:buNone/>
              <a:defRPr sz="900"/>
            </a:lvl7pPr>
            <a:lvl8pPr marL="1800225" indent="0" algn="ctr">
              <a:buNone/>
              <a:defRPr sz="900"/>
            </a:lvl8pPr>
            <a:lvl9pPr marL="2057400" indent="0" algn="ctr">
              <a:buNone/>
              <a:defRPr sz="9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image" Target="../media/image2.jpe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5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  <a:noFill/>
          <a:ln w="9525">
            <a:noFill/>
          </a:ln>
        </p:spPr>
        <p:txBody>
          <a:bodyPr vert="horz" lIns="68580" tIns="34290" rIns="68580" bIns="34290" anchor="ctr"/>
          <a:lstStyle/>
          <a:p>
            <a:pPr lvl="0"/>
            <a:r>
              <a:rPr lang="zh-CN" altLang="en-US"/>
              <a:t>单击此处编辑母版标题样式</a:t>
            </a:r>
            <a:endParaRPr lang="en-US" altLang="zh-CN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70012"/>
            <a:ext cx="7886700" cy="3262313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000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000" strike="noStrike" noProof="1" smtClean="0"/>
              <a:t>第五级</a:t>
            </a:r>
            <a:endParaRPr lang="en-US" strike="noStrike" noProof="1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/>
            <a:fld id="{9B106E5E-93E4-4E00-A6B4-288AF17FBD93}" type="datetimeFigureOut">
              <a:rPr lang="zh-CN" altLang="en-US" sz="1100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/>
            <a:fld id="{756689A2-8639-4030-8423-EB1B3D95EDE0}" type="slidenum">
              <a:rPr lang="zh-CN" altLang="en-US" sz="1100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hf sldNum="0"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副标题 2"/>
          <p:cNvSpPr txBox="1"/>
          <p:nvPr/>
        </p:nvSpPr>
        <p:spPr>
          <a:xfrm>
            <a:off x="1881188" y="2859782"/>
            <a:ext cx="5381625" cy="43815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/>
          <a:lstStyle/>
          <a:p>
            <a:pPr algn="ctr"/>
            <a:r>
              <a:rPr lang="zh-CN" altLang="en-US" sz="2000" noProof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部编 </a:t>
            </a:r>
            <a:r>
              <a:rPr lang="en-US" altLang="zh-CN" sz="2000" noProof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RJ·</a:t>
            </a:r>
            <a:r>
              <a:rPr lang="zh-CN" altLang="en-US" sz="2000" noProof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五年级下册</a:t>
            </a:r>
            <a:endParaRPr lang="zh-CN" altLang="en-US" sz="2000" noProof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98" name="标题 1"/>
          <p:cNvSpPr txBox="1"/>
          <p:nvPr/>
        </p:nvSpPr>
        <p:spPr>
          <a:xfrm>
            <a:off x="1881188" y="1707654"/>
            <a:ext cx="5381625" cy="777479"/>
          </a:xfrm>
          <a:prstGeom prst="rect">
            <a:avLst/>
          </a:prstGeom>
          <a:noFill/>
          <a:ln w="12700">
            <a:noFill/>
          </a:ln>
        </p:spPr>
        <p:txBody>
          <a:bodyPr lIns="68580" tIns="34290" rIns="68580" bIns="34290" anchor="t"/>
          <a:lstStyle/>
          <a:p>
            <a:pPr algn="ctr"/>
            <a:r>
              <a:rPr lang="zh-CN" altLang="en-US" sz="4800" noProof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漫画的启示</a:t>
            </a:r>
            <a:endParaRPr lang="zh-CN" altLang="en-US" sz="4800" noProof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2553891" y="2571750"/>
            <a:ext cx="4033838" cy="0"/>
          </a:xfrm>
          <a:prstGeom prst="line">
            <a:avLst/>
          </a:prstGeom>
          <a:ln w="381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/>
      <p:bldP spid="4098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16" name="组合 11"/>
          <p:cNvGrpSpPr/>
          <p:nvPr/>
        </p:nvGrpSpPr>
        <p:grpSpPr>
          <a:xfrm>
            <a:off x="258366" y="167878"/>
            <a:ext cx="2034265" cy="507611"/>
            <a:chOff x="541" y="351"/>
            <a:chExt cx="4274" cy="1069"/>
          </a:xfrm>
        </p:grpSpPr>
        <p:sp>
          <p:nvSpPr>
            <p:cNvPr id="7170" name="文本框 1"/>
            <p:cNvSpPr txBox="1"/>
            <p:nvPr/>
          </p:nvSpPr>
          <p:spPr>
            <a:xfrm>
              <a:off x="1517" y="351"/>
              <a:ext cx="3298" cy="106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2700" noProof="1">
                  <a:gradFill>
                    <a:gsLst>
                      <a:gs pos="0">
                        <a:schemeClr val="accent5">
                          <a:lumMod val="50000"/>
                        </a:schemeClr>
                      </a:gs>
                      <a:gs pos="50000">
                        <a:schemeClr val="accent5"/>
                      </a:gs>
                      <a:gs pos="100000">
                        <a:schemeClr val="accent5">
                          <a:lumMod val="60000"/>
                          <a:lumOff val="40000"/>
                        </a:schemeClr>
                      </a:gs>
                    </a:gsLst>
                    <a:lin ang="5400000"/>
                  </a:gradFill>
                  <a:effectLst>
                    <a:reflection blurRad="6350" stA="53000" endA="300" endPos="35500" dir="5400000" sy="-90000" algn="bl" rotWithShape="0"/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素材积累</a:t>
              </a:r>
              <a:endParaRPr lang="zh-CN" altLang="en-US" sz="2700" noProof="1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五边形 4"/>
            <p:cNvSpPr/>
            <p:nvPr/>
          </p:nvSpPr>
          <p:spPr>
            <a:xfrm>
              <a:off x="541" y="519"/>
              <a:ext cx="820" cy="684"/>
            </a:xfrm>
            <a:prstGeom prst="homePlate">
              <a:avLst/>
            </a:prstGeom>
            <a:solidFill>
              <a:schemeClr val="accent6"/>
            </a:solidFill>
            <a:ln w="28575" cmpd="sng">
              <a:solidFill>
                <a:srgbClr val="7030A0"/>
              </a:solidFill>
              <a:prstDash val="solid"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</p:grpSp>
      <p:sp>
        <p:nvSpPr>
          <p:cNvPr id="2" name="流程图: 可选过程 1"/>
          <p:cNvSpPr/>
          <p:nvPr/>
        </p:nvSpPr>
        <p:spPr>
          <a:xfrm>
            <a:off x="535782" y="1463040"/>
            <a:ext cx="8109109" cy="1071563"/>
          </a:xfrm>
          <a:prstGeom prst="flowChartAlternateProcess">
            <a:avLst/>
          </a:prstGeom>
          <a:ln w="28575">
            <a:solidFill>
              <a:schemeClr val="accent5"/>
            </a:solidFill>
            <a:prstDash val="sys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>
              <a:lnSpc>
                <a:spcPct val="150000"/>
              </a:lnSpc>
            </a:pPr>
            <a:r>
              <a:rPr lang="zh-CN" altLang="en-US" sz="2100" b="1" dirty="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  <a:cs typeface="黑体" panose="02010609060101010101" pitchFamily="49" charset="-122"/>
                <a:sym typeface="+mn-ea"/>
              </a:rPr>
              <a:t>    </a:t>
            </a:r>
            <a:r>
              <a:rPr lang="zh-CN" altLang="en-US" sz="21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每人口中的“文明”在哪里？当我看到这组漫画时，总会想起“文明”。</a:t>
            </a:r>
            <a:endParaRPr lang="zh-CN" altLang="en-US" sz="2100" noProof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4" name="文本框 4"/>
          <p:cNvSpPr txBox="1"/>
          <p:nvPr/>
        </p:nvSpPr>
        <p:spPr>
          <a:xfrm>
            <a:off x="649129" y="756167"/>
            <a:ext cx="1747361" cy="43767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buClr>
                <a:srgbClr val="000000"/>
              </a:buClr>
              <a:buFont typeface="Wingdings" panose="05000000000000000000" charset="0"/>
              <a:buChar char="u"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好开头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6" name="流程图: 可选过程 5"/>
          <p:cNvSpPr/>
          <p:nvPr/>
        </p:nvSpPr>
        <p:spPr>
          <a:xfrm>
            <a:off x="535781" y="2936082"/>
            <a:ext cx="8108633" cy="964406"/>
          </a:xfrm>
          <a:prstGeom prst="flowChartAlternateProcess">
            <a:avLst/>
          </a:prstGeom>
          <a:ln w="28575">
            <a:solidFill>
              <a:schemeClr val="accent5"/>
            </a:solidFill>
            <a:prstDash val="sys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>
              <a:lnSpc>
                <a:spcPct val="150000"/>
              </a:lnSpc>
            </a:pPr>
            <a:r>
              <a:rPr lang="zh-CN" altLang="en-US" sz="2100" b="1" noProof="1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  <a:sym typeface="+mn-ea"/>
              </a:rPr>
              <a:t>    </a:t>
            </a:r>
            <a:r>
              <a:rPr lang="zh-CN" altLang="en-US" sz="2100" noProof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偶尔的一次，这张漫画映入了我的眼帘。它似乎具有强大的引力，吸引着我的眼光。</a:t>
            </a:r>
            <a:endParaRPr lang="zh-CN" altLang="en-US" sz="2100" noProof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16" name="组合 11"/>
          <p:cNvGrpSpPr/>
          <p:nvPr/>
        </p:nvGrpSpPr>
        <p:grpSpPr>
          <a:xfrm>
            <a:off x="258366" y="167878"/>
            <a:ext cx="2034265" cy="507611"/>
            <a:chOff x="541" y="351"/>
            <a:chExt cx="4274" cy="1069"/>
          </a:xfrm>
        </p:grpSpPr>
        <p:sp>
          <p:nvSpPr>
            <p:cNvPr id="7170" name="文本框 1"/>
            <p:cNvSpPr txBox="1"/>
            <p:nvPr/>
          </p:nvSpPr>
          <p:spPr>
            <a:xfrm>
              <a:off x="1517" y="351"/>
              <a:ext cx="3298" cy="106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2700" noProof="1">
                  <a:gradFill>
                    <a:gsLst>
                      <a:gs pos="0">
                        <a:schemeClr val="accent5">
                          <a:lumMod val="50000"/>
                        </a:schemeClr>
                      </a:gs>
                      <a:gs pos="50000">
                        <a:schemeClr val="accent5"/>
                      </a:gs>
                      <a:gs pos="100000">
                        <a:schemeClr val="accent5">
                          <a:lumMod val="60000"/>
                          <a:lumOff val="40000"/>
                        </a:schemeClr>
                      </a:gs>
                    </a:gsLst>
                    <a:lin ang="5400000"/>
                  </a:gradFill>
                  <a:effectLst>
                    <a:reflection blurRad="6350" stA="53000" endA="300" endPos="35500" dir="5400000" sy="-90000" algn="bl" rotWithShape="0"/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素材积累</a:t>
              </a:r>
              <a:endParaRPr lang="zh-CN" altLang="en-US" sz="2700" noProof="1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五边形 4"/>
            <p:cNvSpPr/>
            <p:nvPr/>
          </p:nvSpPr>
          <p:spPr>
            <a:xfrm>
              <a:off x="541" y="519"/>
              <a:ext cx="820" cy="684"/>
            </a:xfrm>
            <a:prstGeom prst="homePlate">
              <a:avLst/>
            </a:prstGeom>
            <a:solidFill>
              <a:schemeClr val="accent6"/>
            </a:solidFill>
            <a:ln w="28575" cmpd="sng">
              <a:solidFill>
                <a:srgbClr val="7030A0"/>
              </a:solidFill>
              <a:prstDash val="solid"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</p:grpSp>
      <p:sp>
        <p:nvSpPr>
          <p:cNvPr id="2" name="流程图: 可选过程 1"/>
          <p:cNvSpPr/>
          <p:nvPr/>
        </p:nvSpPr>
        <p:spPr>
          <a:xfrm>
            <a:off x="535782" y="1463040"/>
            <a:ext cx="8109109" cy="1071563"/>
          </a:xfrm>
          <a:prstGeom prst="flowChartAlternateProcess">
            <a:avLst/>
          </a:prstGeom>
          <a:ln w="28575">
            <a:solidFill>
              <a:schemeClr val="accent5"/>
            </a:solidFill>
            <a:prstDash val="sys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>
              <a:lnSpc>
                <a:spcPct val="150000"/>
              </a:lnSpc>
            </a:pPr>
            <a:r>
              <a:rPr lang="zh-CN" altLang="en-US" sz="2100" b="1" dirty="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  <a:cs typeface="黑体" panose="02010609060101010101" pitchFamily="49" charset="-122"/>
                <a:sym typeface="+mn-ea"/>
              </a:rPr>
              <a:t>    </a:t>
            </a:r>
            <a:r>
              <a:rPr lang="zh-CN" altLang="en-US" sz="21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只要人人都从我做起，从生活中做起，那我们的生活环境将会越来越好！</a:t>
            </a:r>
            <a:endParaRPr lang="zh-CN" altLang="en-US" sz="21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4" name="文本框 4"/>
          <p:cNvSpPr txBox="1"/>
          <p:nvPr/>
        </p:nvSpPr>
        <p:spPr>
          <a:xfrm>
            <a:off x="649129" y="756167"/>
            <a:ext cx="1747361" cy="43767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buClr>
                <a:srgbClr val="000000"/>
              </a:buClr>
              <a:buFont typeface="Wingdings" panose="05000000000000000000" charset="0"/>
              <a:buChar char="u"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好结尾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6" name="流程图: 可选过程 5"/>
          <p:cNvSpPr/>
          <p:nvPr/>
        </p:nvSpPr>
        <p:spPr>
          <a:xfrm>
            <a:off x="535781" y="2936082"/>
            <a:ext cx="8108633" cy="964406"/>
          </a:xfrm>
          <a:prstGeom prst="flowChartAlternateProcess">
            <a:avLst/>
          </a:prstGeom>
          <a:ln w="28575">
            <a:solidFill>
              <a:schemeClr val="accent5"/>
            </a:solidFill>
            <a:prstDash val="sys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>
              <a:lnSpc>
                <a:spcPct val="150000"/>
              </a:lnSpc>
            </a:pPr>
            <a:r>
              <a:rPr lang="zh-CN" altLang="en-US" sz="2100" b="1" noProof="1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  <a:sym typeface="+mn-ea"/>
              </a:rPr>
              <a:t>    </a:t>
            </a:r>
            <a:r>
              <a:rPr lang="zh-CN" altLang="en-US" sz="2100" noProof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虽然这是一张简单的漫画，可是它却含有非常深的意义，深刻地刻在我的心里。</a:t>
            </a:r>
            <a:endParaRPr lang="zh-CN" altLang="en-US" sz="2100" noProof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16" name="组合 11"/>
          <p:cNvGrpSpPr/>
          <p:nvPr/>
        </p:nvGrpSpPr>
        <p:grpSpPr>
          <a:xfrm>
            <a:off x="258366" y="167878"/>
            <a:ext cx="2034265" cy="507611"/>
            <a:chOff x="541" y="351"/>
            <a:chExt cx="4274" cy="1069"/>
          </a:xfrm>
        </p:grpSpPr>
        <p:sp>
          <p:nvSpPr>
            <p:cNvPr id="7170" name="文本框 1"/>
            <p:cNvSpPr txBox="1"/>
            <p:nvPr/>
          </p:nvSpPr>
          <p:spPr>
            <a:xfrm>
              <a:off x="1517" y="351"/>
              <a:ext cx="3298" cy="106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2700" noProof="1">
                  <a:gradFill>
                    <a:gsLst>
                      <a:gs pos="0">
                        <a:schemeClr val="accent5">
                          <a:lumMod val="50000"/>
                        </a:schemeClr>
                      </a:gs>
                      <a:gs pos="50000">
                        <a:schemeClr val="accent5"/>
                      </a:gs>
                      <a:gs pos="100000">
                        <a:schemeClr val="accent5">
                          <a:lumMod val="60000"/>
                          <a:lumOff val="40000"/>
                        </a:schemeClr>
                      </a:gs>
                    </a:gsLst>
                    <a:lin ang="5400000"/>
                  </a:gradFill>
                  <a:effectLst>
                    <a:reflection blurRad="6350" stA="53000" endA="300" endPos="35500" dir="5400000" sy="-90000" algn="bl" rotWithShape="0"/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拓展延伸</a:t>
              </a:r>
              <a:endParaRPr lang="zh-CN" altLang="en-US" sz="2700" noProof="1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五边形 4"/>
            <p:cNvSpPr/>
            <p:nvPr/>
          </p:nvSpPr>
          <p:spPr>
            <a:xfrm>
              <a:off x="541" y="519"/>
              <a:ext cx="820" cy="684"/>
            </a:xfrm>
            <a:prstGeom prst="homePlate">
              <a:avLst/>
            </a:prstGeom>
            <a:solidFill>
              <a:schemeClr val="accent6"/>
            </a:solidFill>
            <a:ln w="28575" cmpd="sng">
              <a:solidFill>
                <a:srgbClr val="7030A0"/>
              </a:solidFill>
              <a:prstDash val="solid"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</p:grpSp>
      <p:sp>
        <p:nvSpPr>
          <p:cNvPr id="3" name="圆角矩形 2"/>
          <p:cNvSpPr/>
          <p:nvPr/>
        </p:nvSpPr>
        <p:spPr>
          <a:xfrm>
            <a:off x="2111693" y="605790"/>
            <a:ext cx="2569845" cy="452914"/>
          </a:xfrm>
          <a:prstGeom prst="roundRect">
            <a:avLst>
              <a:gd name="adj" fmla="val 50000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1435" tIns="25718" rIns="51435" bIns="25718" anchor="ctr"/>
          <a:lstStyle/>
          <a:p>
            <a:pPr algn="ctr"/>
            <a:r>
              <a:rPr lang="zh-CN" altLang="en-US" sz="2400" b="1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好书推荐</a:t>
            </a:r>
            <a:endParaRPr lang="zh-CN" altLang="en-US" sz="2400" b="1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27650" name="图片 7" descr="A000220150821A35PPIC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570215" y="788313"/>
            <a:ext cx="669727" cy="3786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1" name="文本框 1"/>
          <p:cNvSpPr txBox="1">
            <a:spLocks noChangeArrowheads="1"/>
          </p:cNvSpPr>
          <p:nvPr/>
        </p:nvSpPr>
        <p:spPr bwMode="auto">
          <a:xfrm>
            <a:off x="722889" y="1359754"/>
            <a:ext cx="4613969" cy="3444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1435" tIns="25718" rIns="51435" bIns="25718">
            <a:spAutoFit/>
          </a:bodyPr>
          <a:lstStyle>
            <a:lvl1pPr indent="457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《小王子》是法国作家安托万·德·圣·埃克苏佩里于1942年写成的著名儿童文学短篇小说。本书的主人公是来自外星球的小王子。书中以一位飞行员作为故事叙述者，讲述了小王子从自己星球出发前往地球经历了各种风险。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6034564" y="879158"/>
            <a:ext cx="2249329" cy="3385185"/>
          </a:xfrm>
          <a:prstGeom prst="round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16" name="组合 11"/>
          <p:cNvGrpSpPr/>
          <p:nvPr/>
        </p:nvGrpSpPr>
        <p:grpSpPr>
          <a:xfrm>
            <a:off x="258366" y="167878"/>
            <a:ext cx="2034265" cy="507611"/>
            <a:chOff x="541" y="351"/>
            <a:chExt cx="4274" cy="1069"/>
          </a:xfrm>
        </p:grpSpPr>
        <p:sp>
          <p:nvSpPr>
            <p:cNvPr id="7170" name="文本框 1"/>
            <p:cNvSpPr txBox="1"/>
            <p:nvPr/>
          </p:nvSpPr>
          <p:spPr>
            <a:xfrm>
              <a:off x="1517" y="351"/>
              <a:ext cx="3298" cy="106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2700" noProof="1">
                  <a:gradFill>
                    <a:gsLst>
                      <a:gs pos="0">
                        <a:schemeClr val="accent5">
                          <a:lumMod val="50000"/>
                        </a:schemeClr>
                      </a:gs>
                      <a:gs pos="50000">
                        <a:schemeClr val="accent5"/>
                      </a:gs>
                      <a:gs pos="100000">
                        <a:schemeClr val="accent5">
                          <a:lumMod val="60000"/>
                          <a:lumOff val="40000"/>
                        </a:schemeClr>
                      </a:gs>
                    </a:gsLst>
                    <a:lin ang="5400000"/>
                  </a:gradFill>
                  <a:effectLst>
                    <a:reflection blurRad="6350" stA="53000" endA="300" endPos="35500" dir="5400000" sy="-90000" algn="bl" rotWithShape="0"/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拓展延伸</a:t>
              </a:r>
              <a:endParaRPr lang="zh-CN" altLang="en-US" sz="2700" noProof="1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五边形 4"/>
            <p:cNvSpPr/>
            <p:nvPr/>
          </p:nvSpPr>
          <p:spPr>
            <a:xfrm>
              <a:off x="541" y="519"/>
              <a:ext cx="820" cy="684"/>
            </a:xfrm>
            <a:prstGeom prst="homePlate">
              <a:avLst/>
            </a:prstGeom>
            <a:solidFill>
              <a:schemeClr val="accent6"/>
            </a:solidFill>
            <a:ln w="28575" cmpd="sng">
              <a:solidFill>
                <a:srgbClr val="7030A0"/>
              </a:solidFill>
              <a:prstDash val="solid"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</p:grpSp>
      <p:sp>
        <p:nvSpPr>
          <p:cNvPr id="3" name="圆角矩形 2"/>
          <p:cNvSpPr/>
          <p:nvPr/>
        </p:nvSpPr>
        <p:spPr>
          <a:xfrm>
            <a:off x="2111693" y="605790"/>
            <a:ext cx="2569845" cy="452914"/>
          </a:xfrm>
          <a:prstGeom prst="roundRect">
            <a:avLst>
              <a:gd name="adj" fmla="val 50000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1435" tIns="25718" rIns="51435" bIns="25718" anchor="ctr"/>
          <a:lstStyle/>
          <a:p>
            <a:pPr algn="ctr"/>
            <a:r>
              <a:rPr lang="zh-CN" altLang="en-US" sz="2400" b="1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好书推荐</a:t>
            </a:r>
            <a:endParaRPr lang="zh-CN" altLang="en-US" sz="2400" b="1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27650" name="图片 7" descr="A000220150821A35PPIC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570215" y="788313"/>
            <a:ext cx="669727" cy="3786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1" name="文本框 1"/>
          <p:cNvSpPr txBox="1">
            <a:spLocks noChangeArrowheads="1"/>
          </p:cNvSpPr>
          <p:nvPr/>
        </p:nvSpPr>
        <p:spPr bwMode="auto">
          <a:xfrm>
            <a:off x="722889" y="1359754"/>
            <a:ext cx="4613969" cy="29598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1435" tIns="25718" rIns="51435" bIns="25718">
            <a:spAutoFit/>
          </a:bodyPr>
          <a:lstStyle>
            <a:lvl1pPr indent="457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en-US" sz="2100">
                <a:latin typeface="微软雅黑" panose="020B0503020204020204" pitchFamily="34" charset="-122"/>
                <a:ea typeface="微软雅黑" panose="020B0503020204020204" pitchFamily="34" charset="-122"/>
              </a:rPr>
              <a:t>作者以小王子的孩子式的眼光，透视出成人的空虚、盲目，愚妄和死板教条，用浅显天真的语言写出了人类的孤独寂寞、没有根基随风流浪的命运。同时，也表达出作者对金钱关系的批判，对真善美的讴歌。 </a:t>
            </a:r>
            <a:endParaRPr lang="zh-CN" altLang="en-US" sz="21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6034564" y="879158"/>
            <a:ext cx="2249329" cy="3385185"/>
          </a:xfrm>
          <a:prstGeom prst="round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16" name="组合 11"/>
          <p:cNvGrpSpPr/>
          <p:nvPr/>
        </p:nvGrpSpPr>
        <p:grpSpPr>
          <a:xfrm>
            <a:off x="258366" y="167878"/>
            <a:ext cx="2034265" cy="507611"/>
            <a:chOff x="541" y="351"/>
            <a:chExt cx="4274" cy="1069"/>
          </a:xfrm>
        </p:grpSpPr>
        <p:sp>
          <p:nvSpPr>
            <p:cNvPr id="7170" name="文本框 1"/>
            <p:cNvSpPr txBox="1"/>
            <p:nvPr/>
          </p:nvSpPr>
          <p:spPr>
            <a:xfrm>
              <a:off x="1517" y="351"/>
              <a:ext cx="3298" cy="106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2700" noProof="1">
                  <a:gradFill>
                    <a:gsLst>
                      <a:gs pos="0">
                        <a:schemeClr val="accent5">
                          <a:lumMod val="50000"/>
                        </a:schemeClr>
                      </a:gs>
                      <a:gs pos="50000">
                        <a:schemeClr val="accent5"/>
                      </a:gs>
                      <a:gs pos="100000">
                        <a:schemeClr val="accent5">
                          <a:lumMod val="60000"/>
                          <a:lumOff val="40000"/>
                        </a:schemeClr>
                      </a:gs>
                    </a:gsLst>
                    <a:lin ang="5400000"/>
                  </a:gradFill>
                  <a:effectLst>
                    <a:reflection blurRad="6350" stA="53000" endA="300" endPos="35500" dir="5400000" sy="-90000" algn="bl" rotWithShape="0"/>
                  </a:effectLst>
                  <a:latin typeface="华文彩云" panose="02010800040101010101" charset="-122"/>
                  <a:ea typeface="华文彩云" panose="02010800040101010101" charset="-122"/>
                </a:rPr>
                <a:t>习作导入</a:t>
              </a:r>
              <a:endParaRPr lang="zh-CN" altLang="en-US" sz="2700" noProof="1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华文彩云" panose="02010800040101010101" charset="-122"/>
                <a:ea typeface="华文彩云" panose="02010800040101010101" charset="-122"/>
              </a:endParaRPr>
            </a:p>
          </p:txBody>
        </p:sp>
        <p:sp>
          <p:nvSpPr>
            <p:cNvPr id="5" name="五边形 4"/>
            <p:cNvSpPr/>
            <p:nvPr/>
          </p:nvSpPr>
          <p:spPr>
            <a:xfrm>
              <a:off x="541" y="519"/>
              <a:ext cx="820" cy="684"/>
            </a:xfrm>
            <a:prstGeom prst="homePlate">
              <a:avLst/>
            </a:prstGeom>
            <a:solidFill>
              <a:schemeClr val="accent6"/>
            </a:solidFill>
            <a:ln w="28575" cmpd="sng">
              <a:solidFill>
                <a:srgbClr val="7030A0"/>
              </a:solidFill>
              <a:prstDash val="solid"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</p:grpSp>
      <p:sp>
        <p:nvSpPr>
          <p:cNvPr id="11" name="文本框 4"/>
          <p:cNvSpPr txBox="1"/>
          <p:nvPr/>
        </p:nvSpPr>
        <p:spPr>
          <a:xfrm>
            <a:off x="649129" y="3335411"/>
            <a:ext cx="3387090" cy="1383983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b="1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这幅漫画讽刺了那些自私而又</a:t>
            </a: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不思进取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的人，只等</a:t>
            </a: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坐享其成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，却不付出劳动，让人鄙视。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061561" y="1583055"/>
            <a:ext cx="2651760" cy="175212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746308" y="1583056"/>
            <a:ext cx="2563654" cy="173974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3" name="内容占位符 2"/>
          <p:cNvSpPr txBox="1"/>
          <p:nvPr/>
        </p:nvSpPr>
        <p:spPr>
          <a:xfrm>
            <a:off x="4457224" y="3409951"/>
            <a:ext cx="3482816" cy="1309211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/>
          <a:lstStyle/>
          <a:p>
            <a:pPr>
              <a:lnSpc>
                <a:spcPct val="150000"/>
              </a:lnSpc>
              <a:defRPr/>
            </a:pPr>
            <a:r>
              <a:rPr lang="zh-CN" altLang="en-US" sz="21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这幅漫画</a:t>
            </a: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讽刺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了那些自私、</a:t>
            </a: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没有公德心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，更</a:t>
            </a: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没有爱心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的人，给世人以警示作用。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黑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172052" y="786765"/>
            <a:ext cx="5349716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你能读懂下面的漫画吗？从中受到什么启示？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02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205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16" name="组合 11"/>
          <p:cNvGrpSpPr/>
          <p:nvPr/>
        </p:nvGrpSpPr>
        <p:grpSpPr>
          <a:xfrm>
            <a:off x="258366" y="167878"/>
            <a:ext cx="2034265" cy="507611"/>
            <a:chOff x="541" y="351"/>
            <a:chExt cx="4274" cy="1069"/>
          </a:xfrm>
        </p:grpSpPr>
        <p:sp>
          <p:nvSpPr>
            <p:cNvPr id="7170" name="文本框 1"/>
            <p:cNvSpPr txBox="1"/>
            <p:nvPr/>
          </p:nvSpPr>
          <p:spPr>
            <a:xfrm>
              <a:off x="1517" y="351"/>
              <a:ext cx="3298" cy="106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2700" noProof="1">
                  <a:gradFill>
                    <a:gsLst>
                      <a:gs pos="0">
                        <a:schemeClr val="accent5">
                          <a:lumMod val="50000"/>
                        </a:schemeClr>
                      </a:gs>
                      <a:gs pos="50000">
                        <a:schemeClr val="accent5"/>
                      </a:gs>
                      <a:gs pos="100000">
                        <a:schemeClr val="accent5">
                          <a:lumMod val="60000"/>
                          <a:lumOff val="40000"/>
                        </a:schemeClr>
                      </a:gs>
                    </a:gsLst>
                    <a:lin ang="5400000"/>
                  </a:gradFill>
                  <a:effectLst>
                    <a:reflection blurRad="6350" stA="53000" endA="300" endPos="35500" dir="5400000" sy="-90000" algn="bl" rotWithShape="0"/>
                  </a:effectLst>
                  <a:latin typeface="华文彩云" panose="02010800040101010101" charset="-122"/>
                  <a:ea typeface="华文彩云" panose="02010800040101010101" charset="-122"/>
                </a:rPr>
                <a:t>写作要求</a:t>
              </a:r>
              <a:endParaRPr lang="zh-CN" altLang="en-US" sz="2700" noProof="1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华文彩云" panose="02010800040101010101" charset="-122"/>
                <a:ea typeface="华文彩云" panose="02010800040101010101" charset="-122"/>
              </a:endParaRPr>
            </a:p>
          </p:txBody>
        </p:sp>
        <p:sp>
          <p:nvSpPr>
            <p:cNvPr id="5" name="五边形 4"/>
            <p:cNvSpPr/>
            <p:nvPr/>
          </p:nvSpPr>
          <p:spPr>
            <a:xfrm>
              <a:off x="541" y="519"/>
              <a:ext cx="820" cy="684"/>
            </a:xfrm>
            <a:prstGeom prst="homePlate">
              <a:avLst/>
            </a:prstGeom>
            <a:solidFill>
              <a:schemeClr val="accent6"/>
            </a:solidFill>
            <a:ln w="28575" cmpd="sng">
              <a:solidFill>
                <a:srgbClr val="7030A0"/>
              </a:solidFill>
              <a:prstDash val="solid"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</p:grpSp>
      <p:sp>
        <p:nvSpPr>
          <p:cNvPr id="3074" name="Text Box 5"/>
          <p:cNvSpPr txBox="1"/>
          <p:nvPr/>
        </p:nvSpPr>
        <p:spPr>
          <a:xfrm>
            <a:off x="722947" y="1216819"/>
            <a:ext cx="5289213" cy="200739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</a:t>
            </a:r>
            <a:r>
              <a:rPr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本次习作的主题是“漫画中的启示”。我们看多许多的漫画书，也看过许多的漫画图片，找出你认为让你印象深刻的漫画写一写，并说出为什么让你印象深刻。</a:t>
            </a:r>
            <a:endParaRPr sz="21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2" name="图片 1" descr="1557a82ec43e21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171247" y="690563"/>
            <a:ext cx="1648778" cy="3762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" grpId="0"/>
      <p:bldP spid="3074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16" name="组合 11"/>
          <p:cNvGrpSpPr/>
          <p:nvPr/>
        </p:nvGrpSpPr>
        <p:grpSpPr>
          <a:xfrm>
            <a:off x="258366" y="167878"/>
            <a:ext cx="2034265" cy="507611"/>
            <a:chOff x="541" y="351"/>
            <a:chExt cx="4274" cy="1069"/>
          </a:xfrm>
        </p:grpSpPr>
        <p:sp>
          <p:nvSpPr>
            <p:cNvPr id="7170" name="文本框 1"/>
            <p:cNvSpPr txBox="1"/>
            <p:nvPr/>
          </p:nvSpPr>
          <p:spPr>
            <a:xfrm>
              <a:off x="1517" y="351"/>
              <a:ext cx="3298" cy="106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2700" noProof="1">
                  <a:gradFill>
                    <a:gsLst>
                      <a:gs pos="0">
                        <a:schemeClr val="accent5">
                          <a:lumMod val="50000"/>
                        </a:schemeClr>
                      </a:gs>
                      <a:gs pos="50000">
                        <a:schemeClr val="accent5"/>
                      </a:gs>
                      <a:gs pos="100000">
                        <a:schemeClr val="accent5">
                          <a:lumMod val="60000"/>
                          <a:lumOff val="40000"/>
                        </a:schemeClr>
                      </a:gs>
                    </a:gsLst>
                    <a:lin ang="5400000"/>
                  </a:gradFill>
                  <a:effectLst>
                    <a:reflection blurRad="6350" stA="53000" endA="300" endPos="35500" dir="5400000" sy="-90000" algn="bl" rotWithShape="0"/>
                  </a:effectLst>
                  <a:latin typeface="华文彩云" panose="02010800040101010101" charset="-122"/>
                  <a:ea typeface="华文彩云" panose="02010800040101010101" charset="-122"/>
                </a:rPr>
                <a:t>审题指导</a:t>
              </a:r>
              <a:endParaRPr lang="zh-CN" altLang="en-US" sz="2700" noProof="1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华文彩云" panose="02010800040101010101" charset="-122"/>
                <a:ea typeface="华文彩云" panose="02010800040101010101" charset="-122"/>
              </a:endParaRPr>
            </a:p>
          </p:txBody>
        </p:sp>
        <p:sp>
          <p:nvSpPr>
            <p:cNvPr id="5" name="五边形 4"/>
            <p:cNvSpPr/>
            <p:nvPr/>
          </p:nvSpPr>
          <p:spPr>
            <a:xfrm>
              <a:off x="541" y="519"/>
              <a:ext cx="820" cy="684"/>
            </a:xfrm>
            <a:prstGeom prst="homePlate">
              <a:avLst/>
            </a:prstGeom>
            <a:solidFill>
              <a:schemeClr val="accent6"/>
            </a:solidFill>
            <a:ln w="28575" cmpd="sng">
              <a:solidFill>
                <a:srgbClr val="7030A0"/>
              </a:solidFill>
              <a:prstDash val="solid"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722948" y="734378"/>
            <a:ext cx="7507605" cy="3946684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 indent="342900">
              <a:lnSpc>
                <a:spcPct val="150000"/>
              </a:lnSpc>
            </a:pP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宋体" panose="02010600030101010101" pitchFamily="2" charset="-122"/>
              </a:rPr>
              <a:t>1.抓关键词语，定准写作范围。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宋体" panose="02010600030101010101" pitchFamily="2" charset="-122"/>
            </a:endParaRPr>
          </a:p>
          <a:p>
            <a:pPr indent="342900">
              <a:lnSpc>
                <a:spcPct val="150000"/>
              </a:lnSpc>
            </a:pP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宋体" panose="02010600030101010101" pitchFamily="2" charset="-122"/>
              </a:rPr>
              <a:t> 先说一说</a:t>
            </a:r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宋体" panose="02010600030101010101" pitchFamily="2" charset="-122"/>
              </a:rPr>
              <a:t>这幅漫画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宋体" panose="02010600030101010101" pitchFamily="2" charset="-122"/>
              </a:rPr>
              <a:t>是什么内容？注意它应该是我们比较熟悉的场景，能够引起大家的共鸣。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宋体" panose="02010600030101010101" pitchFamily="2" charset="-122"/>
            </a:endParaRPr>
          </a:p>
          <a:p>
            <a:pPr indent="342900">
              <a:lnSpc>
                <a:spcPct val="150000"/>
              </a:lnSpc>
            </a:pP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宋体" panose="02010600030101010101" pitchFamily="2" charset="-122"/>
              </a:rPr>
              <a:t>2.仔细分析，确定写作内容。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宋体" panose="02010600030101010101" pitchFamily="2" charset="-122"/>
            </a:endParaRPr>
          </a:p>
          <a:p>
            <a:pPr indent="342900">
              <a:lnSpc>
                <a:spcPct val="150000"/>
              </a:lnSpc>
            </a:pP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宋体" panose="02010600030101010101" pitchFamily="2" charset="-122"/>
              </a:rPr>
              <a:t> 说出你的理解</a:t>
            </a:r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宋体" panose="02010600030101010101" pitchFamily="2" charset="-122"/>
              </a:rPr>
              <a:t>（好笑、教育意义、警示作用）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宋体" panose="02010600030101010101" pitchFamily="2" charset="-122"/>
            </a:endParaRPr>
          </a:p>
          <a:p>
            <a:pPr indent="342900">
              <a:lnSpc>
                <a:spcPct val="150000"/>
              </a:lnSpc>
            </a:pP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宋体" panose="02010600030101010101" pitchFamily="2" charset="-122"/>
              </a:rPr>
              <a:t>3.注意附加条件，明确写作要求。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宋体" panose="02010600030101010101" pitchFamily="2" charset="-122"/>
            </a:endParaRPr>
          </a:p>
          <a:p>
            <a:pPr indent="342900">
              <a:lnSpc>
                <a:spcPct val="150000"/>
              </a:lnSpc>
            </a:pP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宋体" panose="02010600030101010101" pitchFamily="2" charset="-122"/>
              </a:rPr>
              <a:t> 写出这幅漫画的</a:t>
            </a:r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宋体" panose="02010600030101010101" pitchFamily="2" charset="-122"/>
              </a:rPr>
              <a:t>启示作用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宋体" panose="02010600030101010101" pitchFamily="2" charset="-122"/>
              </a:rPr>
              <a:t>，同学你从中学习到了什么，把你的</a:t>
            </a:r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宋体" panose="02010600030101010101" pitchFamily="2" charset="-122"/>
              </a:rPr>
              <a:t>感受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宋体" panose="02010600030101010101" pitchFamily="2" charset="-122"/>
              </a:rPr>
              <a:t>说出来。</a:t>
            </a:r>
            <a:endParaRPr lang="en-US" altLang="zh-CN" sz="21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16" name="组合 11"/>
          <p:cNvGrpSpPr/>
          <p:nvPr/>
        </p:nvGrpSpPr>
        <p:grpSpPr>
          <a:xfrm>
            <a:off x="258366" y="167878"/>
            <a:ext cx="2034265" cy="507611"/>
            <a:chOff x="541" y="351"/>
            <a:chExt cx="4274" cy="1069"/>
          </a:xfrm>
        </p:grpSpPr>
        <p:sp>
          <p:nvSpPr>
            <p:cNvPr id="7170" name="文本框 1"/>
            <p:cNvSpPr txBox="1"/>
            <p:nvPr/>
          </p:nvSpPr>
          <p:spPr>
            <a:xfrm>
              <a:off x="1517" y="351"/>
              <a:ext cx="3298" cy="106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2700" noProof="1">
                  <a:gradFill>
                    <a:gsLst>
                      <a:gs pos="0">
                        <a:schemeClr val="accent5">
                          <a:lumMod val="50000"/>
                        </a:schemeClr>
                      </a:gs>
                      <a:gs pos="50000">
                        <a:schemeClr val="accent5"/>
                      </a:gs>
                      <a:gs pos="100000">
                        <a:schemeClr val="accent5">
                          <a:lumMod val="60000"/>
                          <a:lumOff val="40000"/>
                        </a:schemeClr>
                      </a:gs>
                    </a:gsLst>
                    <a:lin ang="5400000"/>
                  </a:gradFill>
                  <a:effectLst>
                    <a:reflection blurRad="6350" stA="53000" endA="300" endPos="35500" dir="5400000" sy="-90000" algn="bl" rotWithShape="0"/>
                  </a:effectLst>
                  <a:latin typeface="华文彩云" panose="02010800040101010101" charset="-122"/>
                  <a:ea typeface="华文彩云" panose="02010800040101010101" charset="-122"/>
                </a:rPr>
                <a:t>思路指导</a:t>
              </a:r>
              <a:endParaRPr lang="zh-CN" altLang="en-US" sz="2700" noProof="1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华文彩云" panose="02010800040101010101" charset="-122"/>
                <a:ea typeface="华文彩云" panose="02010800040101010101" charset="-122"/>
              </a:endParaRPr>
            </a:p>
          </p:txBody>
        </p:sp>
        <p:sp>
          <p:nvSpPr>
            <p:cNvPr id="5" name="五边形 4"/>
            <p:cNvSpPr/>
            <p:nvPr/>
          </p:nvSpPr>
          <p:spPr>
            <a:xfrm>
              <a:off x="541" y="519"/>
              <a:ext cx="820" cy="684"/>
            </a:xfrm>
            <a:prstGeom prst="homePlate">
              <a:avLst/>
            </a:prstGeom>
            <a:solidFill>
              <a:schemeClr val="accent6"/>
            </a:solidFill>
            <a:ln w="28575" cmpd="sng">
              <a:solidFill>
                <a:srgbClr val="7030A0"/>
              </a:solidFill>
              <a:prstDash val="solid"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</p:grpSp>
      <p:sp>
        <p:nvSpPr>
          <p:cNvPr id="8" name="矩形标注 7"/>
          <p:cNvSpPr/>
          <p:nvPr/>
        </p:nvSpPr>
        <p:spPr>
          <a:xfrm>
            <a:off x="1485900" y="825817"/>
            <a:ext cx="3429000" cy="714851"/>
          </a:xfrm>
          <a:prstGeom prst="wedgeRectCallout">
            <a:avLst>
              <a:gd name="adj1" fmla="val -56350"/>
              <a:gd name="adj2" fmla="val -3359"/>
            </a:avLst>
          </a:prstGeom>
          <a:noFill/>
          <a:ln w="28575">
            <a:solidFill>
              <a:schemeClr val="accent5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68580" tIns="34290" rIns="68580" bIns="34290">
            <a:spAutoFit/>
          </a:bodyPr>
          <a:lstStyle/>
          <a:p>
            <a:r>
              <a:rPr lang="zh-CN" altLang="en-US" sz="21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我应该怎么来写，才能描写出漫画的内容？</a:t>
            </a:r>
            <a:endParaRPr lang="zh-CN" altLang="en-US" sz="21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6" name="Picture 2" descr="https://timgsa.baidu.com/timg?image&amp;quality=80&amp;size=b9999_10000&amp;sec=1552142212845&amp;di=36a0ac180e695fc55332fa3f7c7015e3&amp;imgtype=0&amp;src=http%3A%2F%2Fbpic.588ku.com%2Felement_origin_min_pic%2F17%2F02%2F08%2Ff196cfb0a49d10019890a383a7d6f6de.jpg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69570" y="649606"/>
            <a:ext cx="964406" cy="1313021"/>
          </a:xfrm>
          <a:prstGeom prst="rect">
            <a:avLst/>
          </a:prstGeom>
          <a:noFill/>
        </p:spPr>
      </p:pic>
      <p:sp>
        <p:nvSpPr>
          <p:cNvPr id="3" name="文本框 14"/>
          <p:cNvSpPr txBox="1"/>
          <p:nvPr/>
        </p:nvSpPr>
        <p:spPr>
          <a:xfrm>
            <a:off x="2748439" y="1648777"/>
            <a:ext cx="5105876" cy="714851"/>
          </a:xfrm>
          <a:prstGeom prst="wedgeRectCallout">
            <a:avLst>
              <a:gd name="adj1" fmla="val 45903"/>
              <a:gd name="adj2" fmla="val 105319"/>
            </a:avLst>
          </a:prstGeom>
          <a:noFill/>
          <a:ln w="28575">
            <a:solidFill>
              <a:schemeClr val="accent5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lIns="68580" tIns="34290" rIns="68580" bIns="34290" rtlCol="0">
            <a:spAutoFit/>
          </a:bodyPr>
          <a:lstStyle/>
          <a:p>
            <a:pPr algn="l" fontAlgn="base"/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你可以仔细观察，用心体会，用上一些修辞手法，比如：比喻、拟人等加以辅助。</a:t>
            </a:r>
            <a:endParaRPr lang="zh-CN" altLang="en-US" sz="21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4" name="图片 3" descr="1557a82ec43e214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057674" y="2035016"/>
            <a:ext cx="556736" cy="1271588"/>
          </a:xfrm>
          <a:prstGeom prst="rect">
            <a:avLst/>
          </a:prstGeom>
        </p:spPr>
      </p:pic>
      <p:sp>
        <p:nvSpPr>
          <p:cNvPr id="7" name="文本框 14"/>
          <p:cNvSpPr txBox="1"/>
          <p:nvPr/>
        </p:nvSpPr>
        <p:spPr>
          <a:xfrm>
            <a:off x="3244692" y="3359467"/>
            <a:ext cx="4609624" cy="714851"/>
          </a:xfrm>
          <a:prstGeom prst="wedgeRectCallout">
            <a:avLst>
              <a:gd name="adj1" fmla="val 45903"/>
              <a:gd name="adj2" fmla="val 105319"/>
            </a:avLst>
          </a:prstGeom>
          <a:noFill/>
          <a:ln w="28575">
            <a:solidFill>
              <a:schemeClr val="accent5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lIns="68580" tIns="34290" rIns="68580" bIns="34290" rtlCol="0">
            <a:spAutoFit/>
          </a:bodyPr>
          <a:lstStyle/>
          <a:p>
            <a:pPr algn="l" fontAlgn="base"/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这样也可以，注意语气，加上一些感叹词，显得更有真情实感，发人深省！</a:t>
            </a:r>
            <a:endParaRPr lang="zh-CN" altLang="en-US" sz="21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10" name="图片 9" descr="1557a82ec43e214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057674" y="3783806"/>
            <a:ext cx="556736" cy="1271588"/>
          </a:xfrm>
          <a:prstGeom prst="rect">
            <a:avLst/>
          </a:prstGeom>
        </p:spPr>
      </p:pic>
      <p:grpSp>
        <p:nvGrpSpPr>
          <p:cNvPr id="15" name="组合 14"/>
          <p:cNvGrpSpPr/>
          <p:nvPr/>
        </p:nvGrpSpPr>
        <p:grpSpPr>
          <a:xfrm>
            <a:off x="258604" y="2326481"/>
            <a:ext cx="4782503" cy="1313238"/>
            <a:chOff x="543" y="6467"/>
            <a:chExt cx="10042" cy="2757"/>
          </a:xfrm>
        </p:grpSpPr>
        <p:sp>
          <p:nvSpPr>
            <p:cNvPr id="9" name="矩形标注 8"/>
            <p:cNvSpPr/>
            <p:nvPr/>
          </p:nvSpPr>
          <p:spPr>
            <a:xfrm>
              <a:off x="2887" y="6820"/>
              <a:ext cx="7698" cy="1551"/>
            </a:xfrm>
            <a:prstGeom prst="wedgeRectCallout">
              <a:avLst>
                <a:gd name="adj1" fmla="val -56350"/>
                <a:gd name="adj2" fmla="val -3359"/>
              </a:avLst>
            </a:prstGeom>
            <a:ln w="28575">
              <a:solidFill>
                <a:schemeClr val="accent5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r>
                <a:rPr lang="zh-CN" altLang="en-US" sz="21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我不想只写漫画的内容，我还想出自己对它的感受。</a:t>
              </a:r>
              <a:endParaRPr lang="zh-CN" altLang="en-US" sz="21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  <p:pic>
          <p:nvPicPr>
            <p:cNvPr id="11" name="Picture 2" descr="https://timgsa.baidu.com/timg?image&amp;quality=80&amp;size=b9999_10000&amp;sec=1552142212845&amp;di=36a0ac180e695fc55332fa3f7c7015e3&amp;imgtype=0&amp;src=http%3A%2F%2Fbpic.588ku.com%2Felement_origin_min_pic%2F17%2F02%2F08%2Ff196cfb0a49d10019890a383a7d6f6de.jpg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43" y="6467"/>
              <a:ext cx="2025" cy="2757"/>
            </a:xfrm>
            <a:prstGeom prst="rect">
              <a:avLst/>
            </a:prstGeom>
            <a:noFill/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3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16" name="组合 11"/>
          <p:cNvGrpSpPr/>
          <p:nvPr/>
        </p:nvGrpSpPr>
        <p:grpSpPr>
          <a:xfrm>
            <a:off x="258366" y="167878"/>
            <a:ext cx="2034265" cy="507611"/>
            <a:chOff x="541" y="351"/>
            <a:chExt cx="4274" cy="1069"/>
          </a:xfrm>
        </p:grpSpPr>
        <p:sp>
          <p:nvSpPr>
            <p:cNvPr id="7170" name="文本框 1"/>
            <p:cNvSpPr txBox="1"/>
            <p:nvPr/>
          </p:nvSpPr>
          <p:spPr>
            <a:xfrm>
              <a:off x="1517" y="351"/>
              <a:ext cx="3298" cy="106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2700" noProof="1">
                  <a:gradFill>
                    <a:gsLst>
                      <a:gs pos="0">
                        <a:schemeClr val="accent5">
                          <a:lumMod val="50000"/>
                        </a:schemeClr>
                      </a:gs>
                      <a:gs pos="50000">
                        <a:schemeClr val="accent5"/>
                      </a:gs>
                      <a:gs pos="100000">
                        <a:schemeClr val="accent5">
                          <a:lumMod val="60000"/>
                          <a:lumOff val="40000"/>
                        </a:schemeClr>
                      </a:gs>
                    </a:gsLst>
                    <a:lin ang="5400000"/>
                  </a:gradFill>
                  <a:effectLst>
                    <a:reflection blurRad="6350" stA="53000" endA="300" endPos="35500" dir="5400000" sy="-90000" algn="bl" rotWithShape="0"/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技法点拨</a:t>
              </a:r>
              <a:endParaRPr lang="zh-CN" altLang="en-US" sz="2700" noProof="1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五边形 4"/>
            <p:cNvSpPr/>
            <p:nvPr/>
          </p:nvSpPr>
          <p:spPr>
            <a:xfrm>
              <a:off x="541" y="519"/>
              <a:ext cx="820" cy="684"/>
            </a:xfrm>
            <a:prstGeom prst="homePlate">
              <a:avLst/>
            </a:prstGeom>
            <a:solidFill>
              <a:schemeClr val="accent6"/>
            </a:solidFill>
            <a:ln w="28575" cmpd="sng">
              <a:solidFill>
                <a:srgbClr val="7030A0"/>
              </a:solidFill>
              <a:prstDash val="solid"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</p:grpSp>
      <p:sp>
        <p:nvSpPr>
          <p:cNvPr id="2" name="圆角矩形 1"/>
          <p:cNvSpPr/>
          <p:nvPr/>
        </p:nvSpPr>
        <p:spPr>
          <a:xfrm>
            <a:off x="1002506" y="1138948"/>
            <a:ext cx="7351395" cy="686276"/>
          </a:xfrm>
          <a:prstGeom prst="roundRect">
            <a:avLst/>
          </a:prstGeom>
          <a:noFill/>
          <a:ln w="28575"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just">
              <a:lnSpc>
                <a:spcPct val="150000"/>
              </a:lnSpc>
            </a:pPr>
            <a:r>
              <a:rPr 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  </a:t>
            </a:r>
            <a:r>
              <a:rPr sz="15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那是一年的今天，我看了著名漫画家华君武爷爷所画的一幅漫画。 该漫画的画面虽然简单,但内容却让人深思。</a:t>
            </a:r>
            <a:endParaRPr sz="15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91017" y="579354"/>
            <a:ext cx="6536553" cy="488156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eaLnBrk="0" hangingPunct="0">
              <a:lnSpc>
                <a:spcPct val="130000"/>
              </a:lnSpc>
            </a:pPr>
            <a:r>
              <a:rPr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宋体" panose="02010600030101010101" pitchFamily="2" charset="-122"/>
              </a:rPr>
              <a:t>1.选取给你印象最深的一幅漫画。</a:t>
            </a:r>
            <a:endParaRPr sz="21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1002506" y="2456255"/>
            <a:ext cx="7351395" cy="991076"/>
          </a:xfrm>
          <a:prstGeom prst="roundRect">
            <a:avLst/>
          </a:prstGeom>
          <a:noFill/>
          <a:ln w="28575"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just">
              <a:lnSpc>
                <a:spcPct val="150000"/>
              </a:lnSpc>
            </a:pPr>
            <a:r>
              <a:rPr 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  </a:t>
            </a:r>
            <a:r>
              <a:rPr sz="15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在一个车站旁有 两个上车处,其中一个是普通乘客上车处,而另一个则是母子上 车处.可奇怪的是:在母子上车处站的都是一些四肢健全、衣冠 楚楚的“绅士”，而真正的母子却被挤到了“荒无人烟”的普 通乘客上车处。</a:t>
            </a:r>
            <a:endParaRPr sz="15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91017" y="1896661"/>
            <a:ext cx="6536553" cy="488156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eaLnBrk="0" hangingPunct="0">
              <a:lnSpc>
                <a:spcPct val="130000"/>
              </a:lnSpc>
            </a:pPr>
            <a:r>
              <a:rPr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宋体" panose="02010600030101010101" pitchFamily="2" charset="-122"/>
              </a:rPr>
              <a:t>2.讲清楚这幅漫画的内容是什么。</a:t>
            </a:r>
            <a:endParaRPr sz="21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1002506" y="4070742"/>
            <a:ext cx="7351395" cy="841534"/>
          </a:xfrm>
          <a:prstGeom prst="roundRect">
            <a:avLst/>
          </a:prstGeom>
          <a:noFill/>
          <a:ln w="28575"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just">
              <a:lnSpc>
                <a:spcPct val="150000"/>
              </a:lnSpc>
            </a:pPr>
            <a:r>
              <a:rPr 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  </a:t>
            </a:r>
            <a:r>
              <a:rPr sz="15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漫画上面的那些“绅士”真没公德心。他们的行为是那么的 令人鄙夷啊！所以我呼吁：作为新一代的小学生，从现在开始我们要学会 关心他人、帮助他人的好学生。</a:t>
            </a:r>
            <a:endParaRPr sz="15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91017" y="3518769"/>
            <a:ext cx="6536553" cy="488156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eaLnBrk="0" hangingPunct="0">
              <a:lnSpc>
                <a:spcPct val="130000"/>
              </a:lnSpc>
            </a:pPr>
            <a:r>
              <a:rPr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宋体" panose="02010600030101010101" pitchFamily="2" charset="-122"/>
              </a:rPr>
              <a:t>3.说出自己的真实感情，理解这幅漫画的意义。</a:t>
            </a:r>
            <a:endParaRPr sz="21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 animBg="1"/>
      <p:bldP spid="6" grpId="0"/>
      <p:bldP spid="7" grpId="0" animBg="1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16" name="组合 11"/>
          <p:cNvGrpSpPr/>
          <p:nvPr/>
        </p:nvGrpSpPr>
        <p:grpSpPr>
          <a:xfrm>
            <a:off x="258366" y="167878"/>
            <a:ext cx="2034265" cy="507611"/>
            <a:chOff x="541" y="351"/>
            <a:chExt cx="4274" cy="1069"/>
          </a:xfrm>
        </p:grpSpPr>
        <p:sp>
          <p:nvSpPr>
            <p:cNvPr id="7170" name="文本框 1"/>
            <p:cNvSpPr txBox="1"/>
            <p:nvPr/>
          </p:nvSpPr>
          <p:spPr>
            <a:xfrm>
              <a:off x="1517" y="351"/>
              <a:ext cx="3298" cy="106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2700" noProof="1">
                  <a:gradFill>
                    <a:gsLst>
                      <a:gs pos="0">
                        <a:schemeClr val="accent5">
                          <a:lumMod val="50000"/>
                        </a:schemeClr>
                      </a:gs>
                      <a:gs pos="50000">
                        <a:schemeClr val="accent5"/>
                      </a:gs>
                      <a:gs pos="100000">
                        <a:schemeClr val="accent5">
                          <a:lumMod val="60000"/>
                          <a:lumOff val="40000"/>
                        </a:schemeClr>
                      </a:gs>
                    </a:gsLst>
                    <a:lin ang="5400000"/>
                  </a:gradFill>
                  <a:effectLst>
                    <a:reflection blurRad="6350" stA="53000" endA="300" endPos="35500" dir="5400000" sy="-90000" algn="bl" rotWithShape="0"/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范文点评</a:t>
              </a:r>
              <a:endParaRPr lang="en-US" altLang="zh-CN" sz="2700" noProof="1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五边形 4"/>
            <p:cNvSpPr/>
            <p:nvPr/>
          </p:nvSpPr>
          <p:spPr>
            <a:xfrm>
              <a:off x="541" y="519"/>
              <a:ext cx="820" cy="684"/>
            </a:xfrm>
            <a:prstGeom prst="homePlate">
              <a:avLst/>
            </a:prstGeom>
            <a:solidFill>
              <a:schemeClr val="accent6"/>
            </a:solidFill>
            <a:ln w="28575" cmpd="sng">
              <a:solidFill>
                <a:srgbClr val="7030A0"/>
              </a:solidFill>
              <a:prstDash val="solid"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</p:grpSp>
      <p:cxnSp>
        <p:nvCxnSpPr>
          <p:cNvPr id="7" name="直接连接符 6"/>
          <p:cNvCxnSpPr/>
          <p:nvPr/>
        </p:nvCxnSpPr>
        <p:spPr>
          <a:xfrm>
            <a:off x="6657023" y="961549"/>
            <a:ext cx="20479" cy="3770471"/>
          </a:xfrm>
          <a:prstGeom prst="line">
            <a:avLst/>
          </a:prstGeom>
          <a:ln w="254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389" name="矩形 10"/>
          <p:cNvSpPr>
            <a:spLocks noChangeArrowheads="1"/>
          </p:cNvSpPr>
          <p:nvPr/>
        </p:nvSpPr>
        <p:spPr bwMode="auto">
          <a:xfrm>
            <a:off x="604838" y="651986"/>
            <a:ext cx="5983386" cy="4154984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defTabSz="342900" eaLnBrk="0" hangingPunct="0">
              <a:lnSpc>
                <a:spcPct val="150000"/>
              </a:lnSpc>
              <a:defRPr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文明只差一步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just" defTabSz="342900" eaLnBrk="0" hangingPunct="0">
              <a:lnSpc>
                <a:spcPct val="150000"/>
              </a:lnSpc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</a:t>
            </a:r>
            <a:r>
              <a:rPr lang="zh-CN" altLang="en-US" sz="19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今</a:t>
            </a:r>
            <a:r>
              <a:rPr lang="zh-CN" altLang="en-US" sz="19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天，我看了一幅有趣的漫画《文明只差一步》。看了之后，我深有感触。</a:t>
            </a:r>
            <a:r>
              <a:rPr lang="zh-CN" altLang="en-US" sz="1900" b="1" baseline="300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①</a:t>
            </a:r>
            <a:endParaRPr lang="zh-CN" altLang="en-US" sz="19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just" defTabSz="342900" eaLnBrk="0" hangingPunct="0">
              <a:lnSpc>
                <a:spcPct val="150000"/>
              </a:lnSpc>
              <a:defRPr/>
            </a:pPr>
            <a:r>
              <a:rPr lang="zh-CN" altLang="en-US" sz="19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漫画里面的大概内容是这样的：一个女同学和一个男同学走在放学的路上，突然看到路边的一个垃圾桶旁堆了许多垃圾，还散发者一阵阵难闻的恶臭。女同学提议说要把垃圾捡回垃圾桶里，而男同学望着女同学的书包，突然灵机一动，便从自己的书包里取出笔和纸，用笔在纸上端端正正地写上：文明只差一步。女同学则把</a:t>
            </a:r>
            <a:endParaRPr lang="zh-CN" altLang="en-US" sz="19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7654" name="矩形 12"/>
          <p:cNvSpPr>
            <a:spLocks noChangeArrowheads="1"/>
          </p:cNvSpPr>
          <p:nvPr/>
        </p:nvSpPr>
        <p:spPr bwMode="auto">
          <a:xfrm>
            <a:off x="6915626" y="1253014"/>
            <a:ext cx="2048828" cy="1037749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342900" eaLnBrk="0" hangingPunct="0">
              <a:lnSpc>
                <a:spcPct val="150000"/>
              </a:lnSpc>
              <a:defRPr/>
            </a:pPr>
            <a:r>
              <a:rPr lang="zh-CN" altLang="en-US" sz="21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①开头简练，引出下文。</a:t>
            </a:r>
            <a:endParaRPr lang="zh-CN" altLang="en-US" sz="2100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750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16" name="组合 11"/>
          <p:cNvGrpSpPr/>
          <p:nvPr/>
        </p:nvGrpSpPr>
        <p:grpSpPr>
          <a:xfrm>
            <a:off x="258366" y="167878"/>
            <a:ext cx="2034265" cy="507611"/>
            <a:chOff x="541" y="351"/>
            <a:chExt cx="4274" cy="1069"/>
          </a:xfrm>
        </p:grpSpPr>
        <p:sp>
          <p:nvSpPr>
            <p:cNvPr id="7170" name="文本框 1"/>
            <p:cNvSpPr txBox="1"/>
            <p:nvPr/>
          </p:nvSpPr>
          <p:spPr>
            <a:xfrm>
              <a:off x="1517" y="351"/>
              <a:ext cx="3298" cy="106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2700" noProof="1">
                  <a:gradFill>
                    <a:gsLst>
                      <a:gs pos="0">
                        <a:schemeClr val="accent5">
                          <a:lumMod val="50000"/>
                        </a:schemeClr>
                      </a:gs>
                      <a:gs pos="50000">
                        <a:schemeClr val="accent5"/>
                      </a:gs>
                      <a:gs pos="100000">
                        <a:schemeClr val="accent5">
                          <a:lumMod val="60000"/>
                          <a:lumOff val="40000"/>
                        </a:schemeClr>
                      </a:gs>
                    </a:gsLst>
                    <a:lin ang="5400000"/>
                  </a:gradFill>
                  <a:effectLst>
                    <a:reflection blurRad="6350" stA="53000" endA="300" endPos="35500" dir="5400000" sy="-90000" algn="bl" rotWithShape="0"/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范文点评</a:t>
              </a:r>
              <a:endParaRPr lang="en-US" altLang="zh-CN" sz="2700" noProof="1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五边形 4"/>
            <p:cNvSpPr/>
            <p:nvPr/>
          </p:nvSpPr>
          <p:spPr>
            <a:xfrm>
              <a:off x="541" y="519"/>
              <a:ext cx="820" cy="684"/>
            </a:xfrm>
            <a:prstGeom prst="homePlate">
              <a:avLst/>
            </a:prstGeom>
            <a:solidFill>
              <a:schemeClr val="accent6"/>
            </a:solidFill>
            <a:ln w="28575" cmpd="sng">
              <a:solidFill>
                <a:srgbClr val="7030A0"/>
              </a:solidFill>
              <a:prstDash val="solid"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</p:grpSp>
      <p:cxnSp>
        <p:nvCxnSpPr>
          <p:cNvPr id="7" name="直接连接符 6"/>
          <p:cNvCxnSpPr/>
          <p:nvPr/>
        </p:nvCxnSpPr>
        <p:spPr>
          <a:xfrm>
            <a:off x="6657023" y="961549"/>
            <a:ext cx="20479" cy="3770471"/>
          </a:xfrm>
          <a:prstGeom prst="line">
            <a:avLst/>
          </a:prstGeom>
          <a:ln w="254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389" name="矩形 10"/>
          <p:cNvSpPr>
            <a:spLocks noChangeArrowheads="1"/>
          </p:cNvSpPr>
          <p:nvPr/>
        </p:nvSpPr>
        <p:spPr bwMode="auto">
          <a:xfrm>
            <a:off x="590441" y="838542"/>
            <a:ext cx="6074569" cy="4016484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 defTabSz="342900" eaLnBrk="0" hangingPunct="0">
              <a:lnSpc>
                <a:spcPct val="150000"/>
              </a:lnSpc>
              <a:defRPr/>
            </a:pPr>
            <a:r>
              <a:rPr lang="zh-CN" altLang="en-US" sz="19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垃圾桶外的垃圾一件一件地捡回垃圾桶里。最后，他们一起把写有“文明只差一步”的纸贴在了垃圾桶上。</a:t>
            </a:r>
            <a:r>
              <a:rPr lang="zh-CN" altLang="en-US" sz="1900" b="1" baseline="300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②</a:t>
            </a:r>
            <a:endParaRPr lang="zh-CN" altLang="en-US" sz="19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just" defTabSz="342900" eaLnBrk="0" hangingPunct="0">
              <a:lnSpc>
                <a:spcPct val="150000"/>
              </a:lnSpc>
              <a:defRPr/>
            </a:pPr>
            <a:r>
              <a:rPr lang="zh-CN" altLang="en-US" sz="19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看完了这幅漫画，我想到了许多。在现实生活中，那些不讲文明、破坏环境的人又很多，他们为了贪图方便，就把垃圾随意扔在垃圾桶旁，有些人甚至更过分，不管有没有垃圾桶，随便一处地方都可以丢垃圾。他们没有想过，就是因为自己贪一时的方便，而对环境造成了多大的危害，而且垃圾还会对健康造成影响。最后，深受其害的也是自己。在社会上，真正能像两个小同学</a:t>
            </a:r>
            <a:endParaRPr lang="zh-CN" altLang="en-US" sz="19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7654" name="矩形 12"/>
          <p:cNvSpPr>
            <a:spLocks noChangeArrowheads="1"/>
          </p:cNvSpPr>
          <p:nvPr/>
        </p:nvSpPr>
        <p:spPr bwMode="auto">
          <a:xfrm>
            <a:off x="6878479" y="1672591"/>
            <a:ext cx="2048828" cy="530915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342900" eaLnBrk="0" hangingPunct="0">
              <a:lnSpc>
                <a:spcPct val="150000"/>
              </a:lnSpc>
              <a:defRPr/>
            </a:pPr>
            <a:r>
              <a:rPr lang="zh-CN" altLang="en-US" sz="20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②描绘漫画内容</a:t>
            </a:r>
            <a:endParaRPr lang="zh-CN" altLang="en-US" sz="2000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750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16" name="组合 11"/>
          <p:cNvGrpSpPr/>
          <p:nvPr/>
        </p:nvGrpSpPr>
        <p:grpSpPr>
          <a:xfrm>
            <a:off x="258366" y="167878"/>
            <a:ext cx="2034265" cy="507611"/>
            <a:chOff x="541" y="351"/>
            <a:chExt cx="4274" cy="1069"/>
          </a:xfrm>
        </p:grpSpPr>
        <p:sp>
          <p:nvSpPr>
            <p:cNvPr id="7170" name="文本框 1"/>
            <p:cNvSpPr txBox="1"/>
            <p:nvPr/>
          </p:nvSpPr>
          <p:spPr>
            <a:xfrm>
              <a:off x="1517" y="351"/>
              <a:ext cx="3298" cy="106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2700" noProof="1">
                  <a:gradFill>
                    <a:gsLst>
                      <a:gs pos="0">
                        <a:schemeClr val="accent5">
                          <a:lumMod val="50000"/>
                        </a:schemeClr>
                      </a:gs>
                      <a:gs pos="50000">
                        <a:schemeClr val="accent5"/>
                      </a:gs>
                      <a:gs pos="100000">
                        <a:schemeClr val="accent5">
                          <a:lumMod val="60000"/>
                          <a:lumOff val="40000"/>
                        </a:schemeClr>
                      </a:gs>
                    </a:gsLst>
                    <a:lin ang="5400000"/>
                  </a:gradFill>
                  <a:effectLst>
                    <a:reflection blurRad="6350" stA="53000" endA="300" endPos="35500" dir="5400000" sy="-90000" algn="bl" rotWithShape="0"/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范文点评</a:t>
              </a:r>
              <a:endParaRPr lang="en-US" altLang="zh-CN" sz="2700" noProof="1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五边形 4"/>
            <p:cNvSpPr/>
            <p:nvPr/>
          </p:nvSpPr>
          <p:spPr>
            <a:xfrm>
              <a:off x="541" y="519"/>
              <a:ext cx="820" cy="684"/>
            </a:xfrm>
            <a:prstGeom prst="homePlate">
              <a:avLst/>
            </a:prstGeom>
            <a:solidFill>
              <a:schemeClr val="accent6"/>
            </a:solidFill>
            <a:ln w="28575" cmpd="sng">
              <a:solidFill>
                <a:srgbClr val="7030A0"/>
              </a:solidFill>
              <a:prstDash val="solid"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</p:grpSp>
      <p:cxnSp>
        <p:nvCxnSpPr>
          <p:cNvPr id="7" name="直接连接符 6"/>
          <p:cNvCxnSpPr/>
          <p:nvPr/>
        </p:nvCxnSpPr>
        <p:spPr>
          <a:xfrm>
            <a:off x="6657023" y="961549"/>
            <a:ext cx="20479" cy="3770471"/>
          </a:xfrm>
          <a:prstGeom prst="line">
            <a:avLst/>
          </a:prstGeom>
          <a:ln w="254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389" name="矩形 10"/>
          <p:cNvSpPr>
            <a:spLocks noChangeArrowheads="1"/>
          </p:cNvSpPr>
          <p:nvPr/>
        </p:nvSpPr>
        <p:spPr bwMode="auto">
          <a:xfrm>
            <a:off x="630444" y="910209"/>
            <a:ext cx="5876449" cy="3139321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 defTabSz="342900" eaLnBrk="0" hangingPunct="0">
              <a:lnSpc>
                <a:spcPct val="150000"/>
              </a:lnSpc>
              <a:defRPr/>
            </a:pPr>
            <a:r>
              <a:rPr lang="zh-CN" altLang="en-US" sz="19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那样做的也是大有人在，但是也有许多人都有把垃圾丢在垃圾桶旁的坏习惯。他们都不知道，其实文明离他们仅有一步之遥。</a:t>
            </a:r>
            <a:r>
              <a:rPr lang="zh-CN" altLang="en-US" sz="1900" baseline="300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③</a:t>
            </a:r>
            <a:endParaRPr lang="zh-CN" altLang="en-US" sz="19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just" defTabSz="342900" eaLnBrk="0" hangingPunct="0">
              <a:lnSpc>
                <a:spcPct val="150000"/>
              </a:lnSpc>
              <a:defRPr/>
            </a:pPr>
            <a:r>
              <a:rPr lang="zh-CN" altLang="en-US" sz="19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看完这幅漫画，我懂得了一个道理：我们要保护环境，要向漫画中的两个小同学学习。只要人人都迈出文明的一小步，我们的居住环境将会变得更加美好，更加清洁！</a:t>
            </a:r>
            <a:r>
              <a:rPr lang="zh-CN" altLang="en-US" sz="1900" baseline="300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④</a:t>
            </a:r>
            <a:endParaRPr lang="zh-CN" altLang="en-US" sz="1900" baseline="30000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7654" name="矩形 12"/>
          <p:cNvSpPr>
            <a:spLocks noChangeArrowheads="1"/>
          </p:cNvSpPr>
          <p:nvPr/>
        </p:nvSpPr>
        <p:spPr bwMode="auto">
          <a:xfrm>
            <a:off x="6775133" y="1187768"/>
            <a:ext cx="2269331" cy="530915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342900" eaLnBrk="0" hangingPunct="0">
              <a:lnSpc>
                <a:spcPct val="150000"/>
              </a:lnSpc>
              <a:defRPr/>
            </a:pPr>
            <a:r>
              <a:rPr lang="zh-CN" altLang="en-US" sz="20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③联系实际生活。</a:t>
            </a:r>
            <a:endParaRPr lang="zh-CN" altLang="en-US" sz="2000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2"/>
          <p:cNvSpPr>
            <a:spLocks noChangeArrowheads="1"/>
          </p:cNvSpPr>
          <p:nvPr/>
        </p:nvSpPr>
        <p:spPr bwMode="auto">
          <a:xfrm>
            <a:off x="6840379" y="1983581"/>
            <a:ext cx="2204085" cy="992579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342900" eaLnBrk="0" hangingPunct="0">
              <a:lnSpc>
                <a:spcPct val="150000"/>
              </a:lnSpc>
              <a:defRPr/>
            </a:pPr>
            <a:r>
              <a:rPr lang="zh-CN" altLang="en-US" sz="20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④结尾:说出启示，点明主题。</a:t>
            </a:r>
            <a:endParaRPr lang="zh-CN" altLang="en-US" sz="2000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750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4" grpId="0"/>
      <p:bldP spid="2" grpId="0"/>
    </p:bldLst>
  </p:timing>
</p:sld>
</file>

<file path=ppt/tags/tag1.xml><?xml version="1.0" encoding="utf-8"?>
<p:tagLst xmlns:p="http://schemas.openxmlformats.org/presentationml/2006/main">
  <p:tag name="KSO_WPP_MARK_KEY" val="96c2d2ce-1111-4da9-b9de-88114239b103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1755</Words>
  <Application>WPS 演示</Application>
  <PresentationFormat>全屏显示(16:9)</PresentationFormat>
  <Paragraphs>101</Paragraphs>
  <Slides>13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8" baseType="lpstr">
      <vt:lpstr>Arial</vt:lpstr>
      <vt:lpstr>宋体</vt:lpstr>
      <vt:lpstr>Wingdings</vt:lpstr>
      <vt:lpstr>Calibri</vt:lpstr>
      <vt:lpstr>Calibri</vt:lpstr>
      <vt:lpstr>微软雅黑</vt:lpstr>
      <vt:lpstr>华文彩云</vt:lpstr>
      <vt:lpstr>黑体</vt:lpstr>
      <vt:lpstr>楷体_GB2312</vt:lpstr>
      <vt:lpstr>新宋体</vt:lpstr>
      <vt:lpstr>Wingdings</vt:lpstr>
      <vt:lpstr>Arial</vt:lpstr>
      <vt:lpstr>Arial Unicode MS</vt:lpstr>
      <vt:lpstr>Calibri Light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139</cp:revision>
  <dcterms:created xsi:type="dcterms:W3CDTF">2016-10-29T08:56:00Z</dcterms:created>
  <dcterms:modified xsi:type="dcterms:W3CDTF">2023-01-18T06:11:57Z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DB38D1301059432D90380C3633F5CD59</vt:lpwstr>
  </property>
</Properties>
</file>