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454" r:id="rId3"/>
    <p:sldId id="429" r:id="rId5"/>
    <p:sldId id="532" r:id="rId6"/>
    <p:sldId id="557" r:id="rId7"/>
    <p:sldId id="558" r:id="rId8"/>
    <p:sldId id="533" r:id="rId9"/>
    <p:sldId id="534" r:id="rId10"/>
    <p:sldId id="559" r:id="rId11"/>
    <p:sldId id="560" r:id="rId12"/>
    <p:sldId id="561" r:id="rId13"/>
    <p:sldId id="562" r:id="rId14"/>
    <p:sldId id="563" r:id="rId15"/>
    <p:sldId id="564" r:id="rId16"/>
    <p:sldId id="565" r:id="rId17"/>
    <p:sldId id="567" r:id="rId18"/>
    <p:sldId id="569" r:id="rId19"/>
    <p:sldId id="573" r:id="rId20"/>
    <p:sldId id="574" r:id="rId21"/>
    <p:sldId id="566" r:id="rId22"/>
    <p:sldId id="568" r:id="rId23"/>
    <p:sldId id="494" r:id="rId24"/>
    <p:sldId id="575" r:id="rId25"/>
    <p:sldId id="576" r:id="rId26"/>
    <p:sldId id="570" r:id="rId27"/>
    <p:sldId id="571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D63A"/>
    <a:srgbClr val="B5DFE6"/>
    <a:srgbClr val="33CC33"/>
    <a:srgbClr val="0408BC"/>
    <a:srgbClr val="F68920"/>
    <a:srgbClr val="FFC800"/>
    <a:srgbClr val="5A8E2A"/>
    <a:srgbClr val="BF9000"/>
    <a:srgbClr val="730003"/>
    <a:srgbClr val="EA61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3" autoAdjust="0"/>
    <p:restoredTop sz="94414" autoAdjust="0"/>
  </p:normalViewPr>
  <p:slideViewPr>
    <p:cSldViewPr snapToGrid="0" showGuides="1">
      <p:cViewPr varScale="1">
        <p:scale>
          <a:sx n="109" d="100"/>
          <a:sy n="109" d="100"/>
        </p:scale>
        <p:origin x="-588" y="-84"/>
      </p:cViewPr>
      <p:guideLst>
        <p:guide orient="horz" pos="309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5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>
                <a:ea typeface="黑体" panose="02010609060101010101" pitchFamily="49" charset="-122"/>
              </a:rPr>
            </a:fld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>
                <a:ea typeface="黑体" panose="02010609060101010101" pitchFamily="49" charset="-122"/>
              </a:rPr>
            </a:fld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75C46-ADD4-4CAA-8387-39BBBBEC22EA}" type="slidenum">
              <a:rPr lang="zh-CN" altLang="en-US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棕色的小人看书有logo拓展延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2" cstate="email"/>
          <a:srcRect r="-10151" b="-1841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棕色的小人看书有logo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2" cstate="email"/>
          <a:srcRect r="-10151" b="-1841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2852C6-3D71-4D79-863F-0863C9F2C5FA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2C8A19-A66D-4628-83C1-79D4D6003F45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D0700B-4776-4D7F-A357-F669E23B14D4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5C1FE8-34CD-4440-BD96-39284100B845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D2BE6C-EF98-4611-B9D7-9D5EA2AEE832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DC5CF8-7B38-4188-901F-F3E907D8702F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45F8AD-5ECA-480D-BBEF-6A4B80C6449B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8EBE81-2916-4124-9498-3FAB658FF4C5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7AC940-FAD8-4863-8FBD-460BD40A57B6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0F4F15-0AE3-4B9E-B1D9-A214C0FF4516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39260F-52FC-4B86-8C5D-21318ABD3691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AB0EB2-DBD3-4F4A-8DE2-A82FF7197391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B4C6D2-B9DB-4B68-A351-9F6AC9BEFA74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9B3BF2-0538-4608-9EEB-8F3FA6BBC685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9553FB-C7BA-4464-A387-BCF2F216D4C6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E1828A-DECD-4ACA-8F70-783CB84252F1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2A5792-E8C9-4749-8DDE-9ACF625E5829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FBCD3E-270E-45E0-981E-C0FC50C36512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70AF80-ED07-4CB0-AE95-960A5DFAABD6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8CC47F-4181-4B27-AE15-6077B5F8EA1A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FD41FE-F23C-4908-B57A-080D92F560AD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0062D8-4A4F-4E51-BAB2-AD5358DC983C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8B8665-60D0-4FA5-94AE-975090DE9336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F317A9-F531-4886-AFD3-6F384C3FA988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3E3685-5AD0-4D1C-BE75-4F4CB0F5DDF3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8C29C9-0528-424D-AF49-D733CBEAB539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D0F741-6ED8-447C-A294-76C269653C05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842814-F522-4C05-926C-FACF2FDDAEE6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21A9F1-BD14-46DD-883F-C94326F46015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A74287-D2A7-44DC-97B1-C5D7AE97E082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6468DD-4C2E-49AE-9301-7430A5C74FEE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12C6861-27DD-4F07-9E53-97938C6776DE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F5749C-A352-4741-8477-1A94C4FDF738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4FC41C-25F6-441E-9A74-EDCA163AE559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 smtClean="0"/>
              <a:t>再 见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B779C6-290B-4464-B006-6A2E980C10DA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6C159D-4503-4D87-8EB3-FD635D40F76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643063-4966-4EF6-A660-0CA439B2EC59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E31696-C633-4541-A548-4608D1D623E1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2648C7-71F8-4347-A640-0D301C4D270C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ED6EA6-A498-49A9-B46B-B066E76FE36B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DE7ACF-222C-45EA-8267-FEDDA7D8C024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DCAFD9-DBC3-4E91-A3B7-6D3094D87C11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5B6529-2F03-4E68-BE38-EE822A282D8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3EA844-93F9-4257-8615-2BAD9231957E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F5E3A2-C3D8-41E8-A337-03A6043A9000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6BA9D0-B555-4A02-98C5-78C7BE4DD09D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88C29E-0AAD-4460-ADF1-90CC5EDE019F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5DB1EE-6AD2-4C11-B57B-06FCAF973510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469D86-8395-4907-BCF0-C95D1FAB0991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0CABEE-4C6E-4F45-BAF2-063329081F51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B5545-D5EC-4803-AC69-80AA5750E931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0B9E4C-6E64-40F6-BADA-3B4AECB2EEA9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23DE77-26A0-4DB2-A32B-D9DB0432BC8C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364FCC-154C-4B70-A08C-8CE913CDBB86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三本书有logo引入新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 cstate="email"/>
          <a:srcRect l="-9007" t="-46031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/>
          <a:srcRect r="-10151" b="-1841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68889F-F8FD-4C53-BC26-555F76A5F8E6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1C9D3A-993A-4EB7-8FC9-604EFA74C5B3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EE5CE4-D8B0-4569-82C3-5EF8A31D4BE7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246A42-8CFF-4C33-ABCD-E51EF4F3686D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F95985-D390-414B-BD9C-DB62AE0A736E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3900BE-8E50-4665-8966-703222593FCE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EC2975-2AE8-4CAF-9AC2-68D11F5CA632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2C4F79-68B7-46A3-AE48-3140B85146B2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544EB9-9EEF-4EE3-B746-69F3E5A1557E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E08C50-6388-450D-8DA2-BFAF7E54E932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C4279F-E971-4D08-9CF2-94C1F6137ABB}" type="datetimeFigureOut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 smtClean="0">
                <a:latin typeface="Calibri" panose="020F0502020204030204" charset="0"/>
                <a:ea typeface="黑体" panose="02010609060101010101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1D615B-7651-48DC-90EC-B4C433175A87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36BEB1-CC6E-402B-8CD6-1D0BD675EB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CC1FD-DC8B-4F58-AB71-0150B144EB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36BEB1-CC6E-402B-8CD6-1D0BD675EB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CC1FD-DC8B-4F58-AB71-0150B144EB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小喇叭有logo我会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 cstate="email"/>
          <a:srcRect l="-9007" t="-46031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/>
          <a:srcRect r="-10151" b="-1841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黄色书笔有logo我会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 cstate="email"/>
          <a:srcRect l="-9007" t="-46031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/>
          <a:srcRect r="-10151" b="-1841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蓝色的书笔logo课文讲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 cstate="email"/>
          <a:srcRect l="-9007" t="-46031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/>
          <a:srcRect r="-10151" b="-1841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绿色的小鸟logo主题归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2" cstate="email"/>
          <a:srcRect r="-10151" b="-1841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小黄鸟有logo层次梳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 cstate="email"/>
          <a:srcRect l="-9007" t="-46031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/>
          <a:srcRect r="-10151" b="-1841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9" Type="http://schemas.openxmlformats.org/officeDocument/2006/relationships/image" Target="../media/image5.jpeg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9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8.xml"/><Relationship Id="rId1" Type="http://schemas.openxmlformats.org/officeDocument/2006/relationships/themeOverride" Target="../theme/themeOverr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/>
          <p:cNvSpPr>
            <a:spLocks noGrp="1"/>
          </p:cNvSpPr>
          <p:nvPr>
            <p:ph type="title"/>
          </p:nvPr>
        </p:nvSpPr>
        <p:spPr>
          <a:xfrm>
            <a:off x="2317750" y="566801"/>
            <a:ext cx="7315200" cy="1306512"/>
          </a:xfrm>
        </p:spPr>
        <p:txBody>
          <a:bodyPr/>
          <a:lstStyle/>
          <a:p>
            <a:r>
              <a:rPr lang="zh-CN" altLang="en-US" sz="4000" dirty="0" smtClean="0">
                <a:solidFill>
                  <a:schemeClr val="tx1"/>
                </a:solidFill>
                <a:ea typeface="黑体" panose="02010609060101010101" pitchFamily="49" charset="-122"/>
              </a:rPr>
              <a:t>第一单元</a:t>
            </a: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•</a:t>
            </a:r>
            <a:r>
              <a:rPr lang="zh-CN" altLang="en-US" sz="4000" dirty="0" smtClean="0">
                <a:solidFill>
                  <a:schemeClr val="tx1"/>
                </a:solidFill>
                <a:ea typeface="黑体" panose="02010609060101010101" pitchFamily="49" charset="-122"/>
              </a:rPr>
              <a:t>第</a:t>
            </a:r>
            <a:r>
              <a:rPr lang="en-US" altLang="zh-CN" sz="4000" dirty="0" smtClean="0">
                <a:solidFill>
                  <a:schemeClr val="tx1"/>
                </a:solidFill>
                <a:ea typeface="黑体" panose="02010609060101010101" pitchFamily="49" charset="-122"/>
              </a:rPr>
              <a:t>1</a:t>
            </a:r>
            <a:r>
              <a:rPr lang="zh-CN" altLang="en-US" sz="4000" dirty="0" smtClean="0">
                <a:solidFill>
                  <a:schemeClr val="tx1"/>
                </a:solidFill>
                <a:ea typeface="黑体" panose="02010609060101010101" pitchFamily="49" charset="-122"/>
              </a:rPr>
              <a:t>课</a:t>
            </a:r>
            <a:endParaRPr lang="zh-CN" altLang="en-US" sz="4000" dirty="0" smtClean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8" name="副标题 5"/>
          <p:cNvSpPr>
            <a:spLocks noGrp="1"/>
          </p:cNvSpPr>
          <p:nvPr>
            <p:ph type="subTitle" idx="1"/>
          </p:nvPr>
        </p:nvSpPr>
        <p:spPr>
          <a:xfrm>
            <a:off x="2365375" y="1843701"/>
            <a:ext cx="7315200" cy="1403350"/>
          </a:xfrm>
        </p:spPr>
        <p:txBody>
          <a:bodyPr/>
          <a:lstStyle/>
          <a:p>
            <a:r>
              <a:rPr lang="zh-CN" altLang="en-US" sz="8000" dirty="0" smtClean="0">
                <a:solidFill>
                  <a:schemeClr val="tx1"/>
                </a:solidFill>
                <a:ea typeface="黑体" panose="02010609060101010101" pitchFamily="49" charset="-122"/>
              </a:rPr>
              <a:t>北京的春节</a:t>
            </a:r>
            <a:endParaRPr lang="zh-CN" altLang="en-US" sz="8000" dirty="0" smtClean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9" name="副标题 5"/>
          <p:cNvSpPr txBox="1"/>
          <p:nvPr/>
        </p:nvSpPr>
        <p:spPr bwMode="auto">
          <a:xfrm>
            <a:off x="-1" y="3347503"/>
            <a:ext cx="12192000" cy="1403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 rtl="0" fontAlgn="base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ctr" rtl="0" fontAlgn="base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黑体" panose="02010609060101010101" pitchFamily="49" charset="-122"/>
                <a:cs typeface="+mn-cs"/>
              </a:defRPr>
            </a:lvl3pPr>
            <a:lvl4pPr marL="13716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 smtClean="0">
                <a:solidFill>
                  <a:schemeClr val="tx1"/>
                </a:solidFill>
              </a:rPr>
              <a:t>第</a:t>
            </a:r>
            <a:r>
              <a:rPr lang="en-US" altLang="zh-CN" sz="4000" dirty="0" smtClean="0">
                <a:solidFill>
                  <a:schemeClr val="tx1"/>
                </a:solidFill>
              </a:rPr>
              <a:t>2</a:t>
            </a:r>
            <a:r>
              <a:rPr lang="zh-CN" altLang="en-US" sz="4000" dirty="0" smtClean="0">
                <a:solidFill>
                  <a:schemeClr val="tx1"/>
                </a:solidFill>
              </a:rPr>
              <a:t>课</a:t>
            </a:r>
            <a:r>
              <a:rPr lang="zh-CN" altLang="en-US" sz="4000" dirty="0" smtClean="0">
                <a:solidFill>
                  <a:schemeClr val="tx1"/>
                </a:solidFill>
              </a:rPr>
              <a:t>时</a:t>
            </a:r>
            <a:endParaRPr lang="zh-CN" altLang="en-US" sz="4000" dirty="0" smtClean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>
            <a:normAutofit fontScale="90000"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dirty="0" smtClean="0">
                <a:latin typeface="黑体" panose="02010609060101010101" pitchFamily="49" charset="-122"/>
                <a:sym typeface="+mn-ea"/>
              </a:rPr>
              <a:t>精读感悟</a:t>
            </a:r>
            <a:endParaRPr lang="zh-CN" altLang="en-US" dirty="0" smtClean="0">
              <a:solidFill>
                <a:schemeClr val="tx1"/>
              </a:solidFill>
              <a:latin typeface="黑体" panose="02010609060101010101" pitchFamily="49" charset="-122"/>
              <a:sym typeface="+mn-ea"/>
            </a:endParaRPr>
          </a:p>
        </p:txBody>
      </p:sp>
      <p:pic>
        <p:nvPicPr>
          <p:cNvPr id="409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5253" y="875785"/>
            <a:ext cx="1906905" cy="2389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2714308" y="1407160"/>
            <a:ext cx="7991475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除夕真热闹。家家赶做年菜，到处是酒肉的香味。男女老少都穿起新衣，门外贴上了红红的对联，屋里贴好了各色的年画。除夕夜家家灯火通宵，不许间断，鞭炮声日夜不绝。在外边做事的人，除非万不得已，必定赶回家来吃团圆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2533" name="组合 10"/>
          <p:cNvGrpSpPr/>
          <p:nvPr/>
        </p:nvGrpSpPr>
        <p:grpSpPr>
          <a:xfrm>
            <a:off x="135255" y="3411220"/>
            <a:ext cx="2406650" cy="1662430"/>
            <a:chOff x="-948826" y="1821055"/>
            <a:chExt cx="1285978" cy="1197976"/>
          </a:xfrm>
        </p:grpSpPr>
        <p:pic>
          <p:nvPicPr>
            <p:cNvPr id="22537" name="图片 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948826" y="1821055"/>
              <a:ext cx="1285978" cy="11979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8" name="TextBox 13"/>
            <p:cNvSpPr txBox="1"/>
            <p:nvPr/>
          </p:nvSpPr>
          <p:spPr>
            <a:xfrm>
              <a:off x="-685127" y="1935496"/>
              <a:ext cx="999570" cy="8639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800" b="1" dirty="0">
                  <a:solidFill>
                    <a:srgbClr val="FF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除夕</a:t>
              </a:r>
              <a:endParaRPr lang="zh-CN" altLang="en-US" sz="48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075295" y="5073650"/>
            <a:ext cx="2227263" cy="1590675"/>
            <a:chOff x="6699523" y="2032990"/>
            <a:chExt cx="2227307" cy="1590454"/>
          </a:xfrm>
        </p:grpSpPr>
        <p:sp>
          <p:nvSpPr>
            <p:cNvPr id="14" name="爆炸形 1 12"/>
            <p:cNvSpPr/>
            <p:nvPr/>
          </p:nvSpPr>
          <p:spPr>
            <a:xfrm>
              <a:off x="6699523" y="2032990"/>
              <a:ext cx="2227307" cy="1590454"/>
            </a:xfrm>
            <a:prstGeom prst="irregularSeal1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536" name="TextBox 13"/>
            <p:cNvSpPr txBox="1"/>
            <p:nvPr/>
          </p:nvSpPr>
          <p:spPr>
            <a:xfrm>
              <a:off x="7313316" y="2258373"/>
              <a:ext cx="999510" cy="8298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热闹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黑体" panose="02010609060101010101" pitchFamily="49" charset="-122"/>
                <a:sym typeface="+mn-ea"/>
              </a:rPr>
              <a:t>精读感悟</a:t>
            </a:r>
            <a:endParaRPr lang="zh-CN" altLang="en-US" dirty="0" smtClean="0">
              <a:latin typeface="黑体" panose="02010609060101010101" pitchFamily="49" charset="-122"/>
              <a:sym typeface="+mn-ea"/>
            </a:endParaRPr>
          </a:p>
        </p:txBody>
      </p:sp>
      <p:pic>
        <p:nvPicPr>
          <p:cNvPr id="32774" name="Picture 4" descr="http://pic19.nipic.com/20120222/9422601_112339469000_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78875" y="3524250"/>
            <a:ext cx="3308350" cy="307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11"/>
          <p:cNvSpPr txBox="1">
            <a:spLocks noChangeArrowheads="1"/>
          </p:cNvSpPr>
          <p:nvPr/>
        </p:nvSpPr>
        <p:spPr bwMode="auto">
          <a:xfrm>
            <a:off x="106680" y="971550"/>
            <a:ext cx="8866505" cy="563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男人们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午前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就出动，到亲戚家、朋友家去拜年。女人们在家中接待客人。城内城外有许多寺院开放，任人游览，小贩们在庙外摆摊儿，卖茶、食品和各种玩具。北城外的大钟寺、西城外的白云观、南城的火神庙（厂甸）是最有名的。可是，开庙最初的两三天，并不十分热闹，因为人们正忙着彼此贺年，无暇顾及。到了初五初六，庙会开始风光起来。孩子们特别热心去逛，为的是到城外看看野景，可以骑毛驴，还能买到那些新年特有的玩具。白云观外的广场上有赛轿车赛马的，在老年间，据说还有赛骆驼的。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这些比赛并不为争谁第一谁第二，而是在观众面前表演骡马与骑者的美好姿态和娴熟技能。</a:t>
            </a:r>
            <a:endParaRPr kumimoji="1" lang="zh-CN" altLang="en-US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73185" y="1758315"/>
            <a:ext cx="291973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正月初一</a:t>
            </a:r>
            <a:endParaRPr lang="zh-CN" altLang="en-US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黑体" panose="02010609060101010101" pitchFamily="49" charset="-122"/>
                <a:sym typeface="+mn-ea"/>
              </a:rPr>
              <a:t>精读感悟</a:t>
            </a:r>
            <a:endParaRPr lang="zh-CN" altLang="en-US" dirty="0" smtClean="0">
              <a:solidFill>
                <a:schemeClr val="tx1"/>
              </a:solidFill>
              <a:latin typeface="黑体" panose="02010609060101010101" pitchFamily="49" charset="-122"/>
              <a:sym typeface="+mn-ea"/>
            </a:endParaRPr>
          </a:p>
        </p:txBody>
      </p:sp>
      <p:pic>
        <p:nvPicPr>
          <p:cNvPr id="409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5255" y="822325"/>
            <a:ext cx="1906905" cy="2389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11"/>
          <p:cNvSpPr txBox="1">
            <a:spLocks noChangeArrowheads="1"/>
          </p:cNvSpPr>
          <p:nvPr/>
        </p:nvSpPr>
        <p:spPr bwMode="auto">
          <a:xfrm>
            <a:off x="1677670" y="2760345"/>
            <a:ext cx="9676130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有名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的老</a:t>
            </a: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铺都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要挂出几百盏灯</a:t>
            </a: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来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一律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是玻璃的，有的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清一色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是牛角的，有的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都是</a:t>
            </a: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纱灯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；有的各形各色，</a:t>
            </a: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有的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通通</a:t>
            </a:r>
            <a:r>
              <a:rPr lang="zh-CN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彩绘</a:t>
            </a: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《红楼梦》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或《水浒传》故事。</a:t>
            </a:r>
            <a:endParaRPr kumimoji="1" lang="zh-CN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43425" y="822325"/>
            <a:ext cx="3587750" cy="16504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元宵节</a:t>
            </a:r>
            <a:endParaRPr lang="zh-CN" altLang="en-US" sz="8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黑体" panose="02010609060101010101" pitchFamily="49" charset="-122"/>
                <a:sym typeface="+mn-ea"/>
              </a:rPr>
              <a:t>精读感悟</a:t>
            </a:r>
            <a:endParaRPr lang="zh-CN" altLang="en-US" dirty="0" smtClean="0">
              <a:latin typeface="黑体" panose="02010609060101010101" pitchFamily="49" charset="-122"/>
              <a:sym typeface="+mn-ea"/>
            </a:endParaRPr>
          </a:p>
        </p:txBody>
      </p:sp>
      <p:sp>
        <p:nvSpPr>
          <p:cNvPr id="34818" name="Rectangle 2"/>
          <p:cNvSpPr txBox="1"/>
          <p:nvPr/>
        </p:nvSpPr>
        <p:spPr>
          <a:xfrm>
            <a:off x="1684020" y="822960"/>
            <a:ext cx="10403205" cy="319595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找出课文中描写小孩子过春节的部分读一读，再联系实际，说说你是怎样过春节的。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4821" name="Picture 1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47968" y="822960"/>
            <a:ext cx="1555750" cy="17224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2333308" y="2852103"/>
            <a:ext cx="4851400" cy="1851025"/>
            <a:chOff x="480917" y="339782"/>
            <a:chExt cx="4852527" cy="1851001"/>
          </a:xfrm>
        </p:grpSpPr>
        <p:pic>
          <p:nvPicPr>
            <p:cNvPr id="63490" name="Picture 2" descr="http://tc.sinaimg.cn/maxwidth.800/tc.service.weibo.com/dingyue_nosdn_127_net/e14fb3c510643b9dc91f63ef5d2633d4.jpg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480917" y="339782"/>
              <a:ext cx="3092493" cy="185100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5854" name="TextBox 1"/>
            <p:cNvSpPr txBox="1"/>
            <p:nvPr/>
          </p:nvSpPr>
          <p:spPr>
            <a:xfrm>
              <a:off x="3500512" y="505137"/>
              <a:ext cx="1832932" cy="5847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买杂拌儿</a:t>
              </a:r>
              <a:endPara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428230" y="2852103"/>
            <a:ext cx="3395663" cy="1704975"/>
            <a:chOff x="4324572" y="1176350"/>
            <a:chExt cx="3396677" cy="1705375"/>
          </a:xfrm>
        </p:grpSpPr>
        <p:pic>
          <p:nvPicPr>
            <p:cNvPr id="28683" name="Picture 4" descr="http://bbs.qqwwr.com/upload/normal/2013/02/09/143058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792809" y="1176350"/>
              <a:ext cx="1928440" cy="1705375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5852" name="TextBox 5"/>
            <p:cNvSpPr txBox="1"/>
            <p:nvPr/>
          </p:nvSpPr>
          <p:spPr>
            <a:xfrm>
              <a:off x="4324572" y="2163262"/>
              <a:ext cx="1421006" cy="5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买爆竹</a:t>
              </a:r>
              <a:endPara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58547" y="5000247"/>
            <a:ext cx="7440930" cy="1751331"/>
            <a:chOff x="535465" y="2250805"/>
            <a:chExt cx="6752866" cy="2645750"/>
          </a:xfrm>
        </p:grpSpPr>
        <p:grpSp>
          <p:nvGrpSpPr>
            <p:cNvPr id="35845" name="组合 2"/>
            <p:cNvGrpSpPr/>
            <p:nvPr/>
          </p:nvGrpSpPr>
          <p:grpSpPr>
            <a:xfrm>
              <a:off x="535465" y="2250805"/>
              <a:ext cx="6752866" cy="1851278"/>
              <a:chOff x="535465" y="2250805"/>
              <a:chExt cx="6752866" cy="1851278"/>
            </a:xfrm>
          </p:grpSpPr>
          <p:grpSp>
            <p:nvGrpSpPr>
              <p:cNvPr id="35847" name="组合 1"/>
              <p:cNvGrpSpPr/>
              <p:nvPr/>
            </p:nvGrpSpPr>
            <p:grpSpPr>
              <a:xfrm>
                <a:off x="535465" y="2250805"/>
                <a:ext cx="6752866" cy="1851278"/>
                <a:chOff x="450058" y="2121265"/>
                <a:chExt cx="6752866" cy="1851278"/>
              </a:xfrm>
            </p:grpSpPr>
            <p:pic>
              <p:nvPicPr>
                <p:cNvPr id="13" name="Picture 2" descr="http://p4.so.qhimgs1.com/t01b73aa30a33952e24.jpg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450058" y="2132641"/>
                  <a:ext cx="1853806" cy="1839902"/>
                </a:xfrm>
                <a:prstGeom prst="roundRect">
                  <a:avLst>
                    <a:gd name="adj" fmla="val 8594"/>
                  </a:avLst>
                </a:prstGeom>
                <a:solidFill>
                  <a:srgbClr val="FFFFFF">
                    <a:shade val="85000"/>
                  </a:srgbClr>
                </a:solidFill>
                <a:ln>
                  <a:noFill/>
                </a:ln>
                <a:effectLst>
                  <a:reflection blurRad="12700" stA="38000" endPos="28000" dist="5000" dir="5400000" sy="-100000" algn="bl" rotWithShape="0"/>
                </a:effectLst>
              </p:spPr>
            </p:pic>
            <p:pic>
              <p:nvPicPr>
                <p:cNvPr id="14" name="Picture 4" descr="http://a1.att.hudong.com/64/97/01200000024952134393974103173_s.jpg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4182738" y="2121265"/>
                  <a:ext cx="3020186" cy="1731574"/>
                </a:xfrm>
                <a:prstGeom prst="roundRect">
                  <a:avLst>
                    <a:gd name="adj" fmla="val 8594"/>
                  </a:avLst>
                </a:prstGeom>
                <a:solidFill>
                  <a:srgbClr val="FFFFFF">
                    <a:shade val="85000"/>
                  </a:srgbClr>
                </a:solidFill>
                <a:ln>
                  <a:noFill/>
                </a:ln>
                <a:effectLst>
                  <a:reflection blurRad="12700" stA="38000" endPos="28000" dist="5000" dir="5400000" sy="-100000" algn="bl" rotWithShape="0"/>
                </a:effectLst>
              </p:spPr>
            </p:pic>
          </p:grpSp>
          <p:sp>
            <p:nvSpPr>
              <p:cNvPr id="35848" name="TextBox 5"/>
              <p:cNvSpPr txBox="1"/>
              <p:nvPr/>
            </p:nvSpPr>
            <p:spPr>
              <a:xfrm>
                <a:off x="2389271" y="2746689"/>
                <a:ext cx="1420840" cy="881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麦芽糖</a:t>
                </a:r>
                <a:endParaRPr lang="zh-CN" altLang="en-US" sz="3200" b="1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5846" name="TextBox 7"/>
            <p:cNvSpPr txBox="1"/>
            <p:nvPr/>
          </p:nvSpPr>
          <p:spPr>
            <a:xfrm>
              <a:off x="5236799" y="4014958"/>
              <a:ext cx="1420840" cy="8815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江米糖</a:t>
              </a:r>
              <a:endPara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黑体" panose="02010609060101010101" pitchFamily="49" charset="-122"/>
                <a:sym typeface="+mn-ea"/>
              </a:rPr>
              <a:t>精读感悟</a:t>
            </a:r>
            <a:endParaRPr lang="zh-CN" altLang="en-US" dirty="0" smtClean="0">
              <a:solidFill>
                <a:schemeClr val="tx1"/>
              </a:solidFill>
              <a:latin typeface="黑体" panose="02010609060101010101" pitchFamily="49" charset="-122"/>
              <a:sym typeface="+mn-ea"/>
            </a:endParaRPr>
          </a:p>
        </p:txBody>
      </p:sp>
      <p:pic>
        <p:nvPicPr>
          <p:cNvPr id="409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5255" y="822325"/>
            <a:ext cx="1906905" cy="2389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TextBox 1"/>
          <p:cNvSpPr txBox="1"/>
          <p:nvPr/>
        </p:nvSpPr>
        <p:spPr>
          <a:xfrm>
            <a:off x="2042160" y="1140460"/>
            <a:ext cx="981075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说说北京的春节整体上给你留下什么印象。</a:t>
            </a:r>
            <a:endParaRPr lang="zh-CN" altLang="en-US" sz="4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061518" y="2695258"/>
            <a:ext cx="1435100" cy="3082925"/>
            <a:chOff x="341166" y="1625677"/>
            <a:chExt cx="952241" cy="2840543"/>
          </a:xfrm>
        </p:grpSpPr>
        <p:sp>
          <p:nvSpPr>
            <p:cNvPr id="12" name="任意多边形 11"/>
            <p:cNvSpPr/>
            <p:nvPr/>
          </p:nvSpPr>
          <p:spPr>
            <a:xfrm>
              <a:off x="341166" y="2822157"/>
              <a:ext cx="538269" cy="1644063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28575">
              <a:solidFill>
                <a:srgbClr val="57D3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36884" name="Group 23"/>
            <p:cNvGrpSpPr/>
            <p:nvPr/>
          </p:nvGrpSpPr>
          <p:grpSpPr>
            <a:xfrm>
              <a:off x="498069" y="1625677"/>
              <a:ext cx="795338" cy="1325563"/>
              <a:chOff x="1247" y="2686"/>
              <a:chExt cx="501" cy="835"/>
            </a:xfrm>
          </p:grpSpPr>
          <p:sp>
            <p:nvSpPr>
              <p:cNvPr id="13" name="Oval 25"/>
              <p:cNvSpPr>
                <a:spLocks noChangeArrowheads="1"/>
              </p:cNvSpPr>
              <p:nvPr/>
            </p:nvSpPr>
            <p:spPr bwMode="auto">
              <a:xfrm>
                <a:off x="1247" y="2686"/>
                <a:ext cx="501" cy="835"/>
              </a:xfrm>
              <a:prstGeom prst="ellipse">
                <a:avLst/>
              </a:prstGeom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6886" name="Text Box 27"/>
              <p:cNvSpPr txBox="1"/>
              <p:nvPr/>
            </p:nvSpPr>
            <p:spPr>
              <a:xfrm>
                <a:off x="1355" y="2760"/>
                <a:ext cx="305" cy="6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3600" b="1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团圆</a:t>
                </a:r>
                <a:endParaRPr lang="zh-CN" altLang="en-US" sz="3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264343" y="2982595"/>
            <a:ext cx="1262062" cy="2974975"/>
            <a:chOff x="386592" y="1551064"/>
            <a:chExt cx="1262416" cy="2974242"/>
          </a:xfrm>
        </p:grpSpPr>
        <p:sp>
          <p:nvSpPr>
            <p:cNvPr id="17" name="任意多边形 16"/>
            <p:cNvSpPr/>
            <p:nvPr/>
          </p:nvSpPr>
          <p:spPr>
            <a:xfrm>
              <a:off x="386592" y="2882649"/>
              <a:ext cx="538313" cy="1642657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2540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36880" name="Group 23"/>
            <p:cNvGrpSpPr/>
            <p:nvPr/>
          </p:nvGrpSpPr>
          <p:grpSpPr>
            <a:xfrm>
              <a:off x="425045" y="1551064"/>
              <a:ext cx="1223963" cy="1430338"/>
              <a:chOff x="1201" y="2639"/>
              <a:chExt cx="771" cy="901"/>
            </a:xfrm>
          </p:grpSpPr>
          <p:sp>
            <p:nvSpPr>
              <p:cNvPr id="18" name="Oval 25"/>
              <p:cNvSpPr>
                <a:spLocks noChangeArrowheads="1"/>
              </p:cNvSpPr>
              <p:nvPr/>
            </p:nvSpPr>
            <p:spPr bwMode="auto">
              <a:xfrm>
                <a:off x="1201" y="2639"/>
                <a:ext cx="771" cy="901"/>
              </a:xfrm>
              <a:prstGeom prst="ellipse">
                <a:avLst/>
              </a:prstGeom>
              <a:ln>
                <a:noFill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6882" name="Text Box 27"/>
              <p:cNvSpPr txBox="1"/>
              <p:nvPr/>
            </p:nvSpPr>
            <p:spPr>
              <a:xfrm rot="465618">
                <a:off x="1408" y="2706"/>
                <a:ext cx="489" cy="7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3600" b="1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热闹</a:t>
                </a:r>
                <a:endParaRPr lang="zh-CN" altLang="en-US" sz="3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2294" name="组合 19"/>
          <p:cNvGrpSpPr/>
          <p:nvPr/>
        </p:nvGrpSpPr>
        <p:grpSpPr>
          <a:xfrm>
            <a:off x="8685530" y="2895283"/>
            <a:ext cx="1370013" cy="3108325"/>
            <a:chOff x="242971" y="1471687"/>
            <a:chExt cx="1372701" cy="3108873"/>
          </a:xfrm>
        </p:grpSpPr>
        <p:sp>
          <p:nvSpPr>
            <p:cNvPr id="22" name="任意多边形 21"/>
            <p:cNvSpPr/>
            <p:nvPr/>
          </p:nvSpPr>
          <p:spPr>
            <a:xfrm>
              <a:off x="242971" y="2813360"/>
              <a:ext cx="585346" cy="1767200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36876" name="Group 23"/>
            <p:cNvGrpSpPr/>
            <p:nvPr/>
          </p:nvGrpSpPr>
          <p:grpSpPr>
            <a:xfrm>
              <a:off x="417108" y="1471687"/>
              <a:ext cx="1198564" cy="1479550"/>
              <a:chOff x="1196" y="2589"/>
              <a:chExt cx="755" cy="932"/>
            </a:xfrm>
          </p:grpSpPr>
          <p:sp>
            <p:nvSpPr>
              <p:cNvPr id="23" name="Oval 25"/>
              <p:cNvSpPr>
                <a:spLocks noChangeArrowheads="1"/>
              </p:cNvSpPr>
              <p:nvPr/>
            </p:nvSpPr>
            <p:spPr bwMode="auto">
              <a:xfrm>
                <a:off x="1196" y="2589"/>
                <a:ext cx="755" cy="932"/>
              </a:xfrm>
              <a:prstGeom prst="ellipse">
                <a:avLst/>
              </a:prstGeom>
              <a:ln>
                <a:noFill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36878" name="Text Box 27"/>
              <p:cNvSpPr txBox="1"/>
              <p:nvPr/>
            </p:nvSpPr>
            <p:spPr>
              <a:xfrm rot="341885">
                <a:off x="1388" y="2679"/>
                <a:ext cx="508" cy="7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3600" b="1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祥和</a:t>
                </a:r>
                <a:endParaRPr lang="zh-CN" altLang="en-US" sz="3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5623243" y="3123883"/>
            <a:ext cx="1414462" cy="2833687"/>
            <a:chOff x="289828" y="1468513"/>
            <a:chExt cx="1414743" cy="2833922"/>
          </a:xfrm>
        </p:grpSpPr>
        <p:sp>
          <p:nvSpPr>
            <p:cNvPr id="32" name="任意多边形 31"/>
            <p:cNvSpPr/>
            <p:nvPr/>
          </p:nvSpPr>
          <p:spPr>
            <a:xfrm>
              <a:off x="289828" y="2768783"/>
              <a:ext cx="636713" cy="1533652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2222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36872" name="Group 23"/>
            <p:cNvGrpSpPr/>
            <p:nvPr/>
          </p:nvGrpSpPr>
          <p:grpSpPr>
            <a:xfrm>
              <a:off x="498070" y="1468513"/>
              <a:ext cx="1206501" cy="1482725"/>
              <a:chOff x="1247" y="2587"/>
              <a:chExt cx="760" cy="934"/>
            </a:xfrm>
          </p:grpSpPr>
          <p:sp>
            <p:nvSpPr>
              <p:cNvPr id="36873" name="Oval 25"/>
              <p:cNvSpPr/>
              <p:nvPr/>
            </p:nvSpPr>
            <p:spPr>
              <a:xfrm>
                <a:off x="1247" y="2587"/>
                <a:ext cx="760" cy="934"/>
              </a:xfrm>
              <a:prstGeom prst="ellipse">
                <a:avLst/>
              </a:prstGeom>
              <a:gradFill rotWithShape="1">
                <a:gsLst>
                  <a:gs pos="0">
                    <a:srgbClr val="80FFBD">
                      <a:alpha val="100000"/>
                    </a:srgbClr>
                  </a:gs>
                  <a:gs pos="50000">
                    <a:srgbClr val="B3FFD4">
                      <a:alpha val="100000"/>
                    </a:srgbClr>
                  </a:gs>
                  <a:gs pos="100000">
                    <a:srgbClr val="DAFFE9">
                      <a:alpha val="100000"/>
                    </a:srgbClr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1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6874" name="Text Box 27"/>
              <p:cNvSpPr txBox="1"/>
              <p:nvPr/>
            </p:nvSpPr>
            <p:spPr>
              <a:xfrm rot="388377">
                <a:off x="1399" y="2676"/>
                <a:ext cx="455" cy="7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3600" b="1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喜庆</a:t>
                </a:r>
                <a:endParaRPr lang="zh-CN" altLang="en-US" sz="3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黑体" panose="02010609060101010101" pitchFamily="49" charset="-122"/>
                <a:sym typeface="+mn-ea"/>
              </a:rPr>
              <a:t>精读感悟</a:t>
            </a:r>
            <a:endParaRPr lang="zh-CN" altLang="en-US" dirty="0" smtClean="0">
              <a:solidFill>
                <a:schemeClr val="tx1"/>
              </a:solidFill>
              <a:latin typeface="黑体" panose="02010609060101010101" pitchFamily="49" charset="-122"/>
              <a:sym typeface="+mn-ea"/>
            </a:endParaRPr>
          </a:p>
        </p:txBody>
      </p:sp>
      <p:pic>
        <p:nvPicPr>
          <p:cNvPr id="409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5255" y="822325"/>
            <a:ext cx="1906905" cy="2389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162175" y="1839595"/>
            <a:ext cx="886460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zh-CN" sz="40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作者</a:t>
            </a:r>
            <a:r>
              <a:rPr lang="zh-CN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在介绍将近一个月的春节时，安排文章材料并没有平均使用笔墨，而是有详有略。作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者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详细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介绍了哪几天的习俗？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简要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介绍了哪几天的习俗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黑体" panose="02010609060101010101" pitchFamily="49" charset="-122"/>
                <a:sym typeface="+mn-ea"/>
              </a:rPr>
              <a:t>精读感悟</a:t>
            </a:r>
            <a:endParaRPr lang="zh-CN" altLang="en-US" dirty="0" smtClean="0">
              <a:solidFill>
                <a:schemeClr val="tx1"/>
              </a:solidFill>
              <a:latin typeface="黑体" panose="02010609060101010101" pitchFamily="49" charset="-122"/>
              <a:sym typeface="+mn-ea"/>
            </a:endParaRPr>
          </a:p>
        </p:txBody>
      </p:sp>
      <p:pic>
        <p:nvPicPr>
          <p:cNvPr id="409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32599" y="822325"/>
            <a:ext cx="1906905" cy="238950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7170" name="Group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232025" y="1059815"/>
          <a:ext cx="3705225" cy="5480050"/>
        </p:xfrm>
        <a:graphic>
          <a:graphicData uri="http://schemas.openxmlformats.org/drawingml/2006/table">
            <a:tbl>
              <a:tblPr/>
              <a:tblGrid>
                <a:gridCol w="1977505"/>
                <a:gridCol w="1727720"/>
              </a:tblGrid>
              <a:tr h="46545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时 间</a:t>
                      </a: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　</a:t>
                      </a:r>
                      <a:r>
                        <a:rPr kumimoji="0" lang="zh-CN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详略</a:t>
                      </a: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45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423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09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45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05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09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71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05" name="Text Box 37"/>
          <p:cNvSpPr txBox="1"/>
          <p:nvPr/>
        </p:nvSpPr>
        <p:spPr>
          <a:xfrm>
            <a:off x="2409190" y="1565275"/>
            <a:ext cx="1758777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腊月初八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07" name="Text Box 39"/>
          <p:cNvSpPr txBox="1"/>
          <p:nvPr/>
        </p:nvSpPr>
        <p:spPr>
          <a:xfrm>
            <a:off x="2265045" y="2053908"/>
            <a:ext cx="21393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腊月初九至腊月二十二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09" name="Text Box 41"/>
          <p:cNvSpPr txBox="1"/>
          <p:nvPr/>
        </p:nvSpPr>
        <p:spPr>
          <a:xfrm>
            <a:off x="2301239" y="2847658"/>
            <a:ext cx="2277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腊月二十三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11" name="Text Box 43"/>
          <p:cNvSpPr txBox="1"/>
          <p:nvPr/>
        </p:nvSpPr>
        <p:spPr>
          <a:xfrm>
            <a:off x="2301240" y="3332480"/>
            <a:ext cx="1866727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过了二十三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14" name="Text Box 46"/>
          <p:cNvSpPr txBox="1"/>
          <p:nvPr/>
        </p:nvSpPr>
        <p:spPr>
          <a:xfrm>
            <a:off x="2553017" y="3884295"/>
            <a:ext cx="132460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除夕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16" name="Text Box 48"/>
          <p:cNvSpPr txBox="1"/>
          <p:nvPr/>
        </p:nvSpPr>
        <p:spPr>
          <a:xfrm>
            <a:off x="2326958" y="4435475"/>
            <a:ext cx="167475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正月初一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18" name="Text Box 50"/>
          <p:cNvSpPr txBox="1"/>
          <p:nvPr/>
        </p:nvSpPr>
        <p:spPr>
          <a:xfrm>
            <a:off x="2553017" y="4956175"/>
            <a:ext cx="107067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初六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20" name="Text Box 52"/>
          <p:cNvSpPr txBox="1"/>
          <p:nvPr/>
        </p:nvSpPr>
        <p:spPr>
          <a:xfrm>
            <a:off x="2591118" y="5483225"/>
            <a:ext cx="141059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元宵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22" name="Text Box 54"/>
          <p:cNvSpPr txBox="1"/>
          <p:nvPr/>
        </p:nvSpPr>
        <p:spPr>
          <a:xfrm>
            <a:off x="2481897" y="6004878"/>
            <a:ext cx="168606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正月十九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361179" y="1565275"/>
            <a:ext cx="1671003" cy="4378325"/>
            <a:chOff x="3642994" y="1462405"/>
            <a:chExt cx="1671003" cy="4378325"/>
          </a:xfrm>
        </p:grpSpPr>
        <p:sp>
          <p:nvSpPr>
            <p:cNvPr id="3" name="文本框 2"/>
            <p:cNvSpPr txBox="1"/>
            <p:nvPr/>
          </p:nvSpPr>
          <p:spPr>
            <a:xfrm>
              <a:off x="3642995" y="1462405"/>
              <a:ext cx="1167996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algn="l" eaLnBrk="1" hangingPunct="1"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E04236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详写</a:t>
              </a:r>
              <a:endParaRPr lang="zh-CN" altLang="en-US" sz="2400" b="1" dirty="0">
                <a:solidFill>
                  <a:srgbClr val="E0423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642995" y="2745105"/>
              <a:ext cx="12827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algn="l" eaLnBrk="1" hangingPunct="1"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E04236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详写</a:t>
              </a:r>
              <a:endParaRPr lang="zh-CN" altLang="en-US" sz="2400" b="1" dirty="0">
                <a:solidFill>
                  <a:srgbClr val="E0423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42994" y="3781425"/>
              <a:ext cx="1671003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algn="l" eaLnBrk="1" hangingPunct="1"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E04236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详写</a:t>
              </a:r>
              <a:endParaRPr lang="zh-CN" altLang="en-US" sz="2400" b="1" dirty="0">
                <a:solidFill>
                  <a:srgbClr val="E0423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660597" y="4332605"/>
              <a:ext cx="142696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algn="l" eaLnBrk="1" hangingPunct="1"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E04236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详写</a:t>
              </a:r>
              <a:endParaRPr lang="zh-CN" altLang="en-US" sz="2400" b="1" dirty="0">
                <a:solidFill>
                  <a:srgbClr val="E0423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642995" y="5380355"/>
              <a:ext cx="12827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algn="l" eaLnBrk="1" hangingPunct="1"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E04236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详写</a:t>
              </a:r>
              <a:endParaRPr lang="zh-CN" altLang="en-US" sz="2400" b="1" dirty="0">
                <a:solidFill>
                  <a:srgbClr val="E0423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00372" y="2223135"/>
            <a:ext cx="1405370" cy="4272915"/>
            <a:chOff x="3682187" y="2120265"/>
            <a:chExt cx="1405370" cy="4272915"/>
          </a:xfrm>
        </p:grpSpPr>
        <p:sp>
          <p:nvSpPr>
            <p:cNvPr id="9" name="文本框 8"/>
            <p:cNvSpPr txBox="1"/>
            <p:nvPr/>
          </p:nvSpPr>
          <p:spPr>
            <a:xfrm>
              <a:off x="3686175" y="2120265"/>
              <a:ext cx="123952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algn="l" eaLnBrk="1" hangingPunct="1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略写</a:t>
              </a:r>
              <a:endPara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86175" y="3244850"/>
              <a:ext cx="123952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algn="l" eaLnBrk="1" hangingPunct="1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略写</a:t>
              </a:r>
              <a:endPara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682187" y="4839128"/>
              <a:ext cx="140537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algn="l" eaLnBrk="1" hangingPunct="1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略写</a:t>
              </a:r>
              <a:endPara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86175" y="5932805"/>
              <a:ext cx="1124816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algn="l" eaLnBrk="1" hangingPunct="1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略写</a:t>
              </a:r>
              <a:endPara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84242" y="867414"/>
            <a:ext cx="5262881" cy="1475110"/>
            <a:chOff x="238222" y="171947"/>
            <a:chExt cx="9635126" cy="206916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38222" y="973519"/>
              <a:ext cx="2669366" cy="1168708"/>
            </a:xfrm>
            <a:prstGeom prst="rect">
              <a:avLst/>
            </a:prstGeom>
          </p:spPr>
        </p:pic>
        <p:sp>
          <p:nvSpPr>
            <p:cNvPr id="16" name="Text Box 2"/>
            <p:cNvSpPr txBox="1">
              <a:spLocks noChangeArrowheads="1"/>
            </p:cNvSpPr>
            <p:nvPr/>
          </p:nvSpPr>
          <p:spPr bwMode="auto">
            <a:xfrm>
              <a:off x="238222" y="171947"/>
              <a:ext cx="3234149" cy="7321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思 考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17" name="文本框 6"/>
            <p:cNvSpPr txBox="1"/>
            <p:nvPr/>
          </p:nvSpPr>
          <p:spPr>
            <a:xfrm>
              <a:off x="1935531" y="1328117"/>
              <a:ext cx="7937817" cy="91299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作者这样写，有什么好处？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510654" y="2698750"/>
            <a:ext cx="5136516" cy="3797263"/>
            <a:chOff x="6070599" y="2658110"/>
            <a:chExt cx="5136516" cy="3797263"/>
          </a:xfrm>
        </p:grpSpPr>
        <p:sp>
          <p:nvSpPr>
            <p:cNvPr id="18" name="圆角矩形 17"/>
            <p:cNvSpPr/>
            <p:nvPr/>
          </p:nvSpPr>
          <p:spPr>
            <a:xfrm>
              <a:off x="6182360" y="2658110"/>
              <a:ext cx="5024755" cy="3018790"/>
            </a:xfrm>
            <a:prstGeom prst="roundRect">
              <a:avLst/>
            </a:prstGeom>
            <a:noFill/>
            <a:ln w="25400" cmpd="sng">
              <a:noFill/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070599" y="2670773"/>
              <a:ext cx="4955540" cy="37846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   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这样写的好处：重点突出、详略得当、主次分明，能够使读者对北京春节的风俗习惯有更深刻的了解。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5" grpId="0"/>
      <p:bldP spid="7207" grpId="0"/>
      <p:bldP spid="7209" grpId="0"/>
      <p:bldP spid="7211" grpId="0"/>
      <p:bldP spid="7214" grpId="0"/>
      <p:bldP spid="7216" grpId="0"/>
      <p:bldP spid="7218" grpId="0"/>
      <p:bldP spid="7220" grpId="0"/>
      <p:bldP spid="72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533400" y="2438400"/>
            <a:ext cx="5867400" cy="41148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7523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mtClean="0">
                <a:solidFill>
                  <a:schemeClr val="tx1"/>
                </a:solidFill>
                <a:latin typeface="黑体" panose="02010609060101010101" pitchFamily="49" charset="-122"/>
              </a:rPr>
              <a:t>内容概括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70450" y="990600"/>
            <a:ext cx="2451100" cy="1076325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 anchor="ctr">
            <a:spAutoFit/>
          </a:bodyPr>
          <a:lstStyle/>
          <a:p>
            <a:pPr algn="ctr" eaLnBrk="1" fontAlgn="auto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主要内容</a:t>
            </a:r>
            <a:endParaRPr kumimoji="1" lang="zh-CN" altLang="en-US" sz="4000" b="1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525" name="矩形 1"/>
          <p:cNvSpPr>
            <a:spLocks noChangeArrowheads="1"/>
          </p:cNvSpPr>
          <p:nvPr/>
        </p:nvSpPr>
        <p:spPr bwMode="auto">
          <a:xfrm>
            <a:off x="1581150" y="2514600"/>
            <a:ext cx="88011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526" name="矩形 1"/>
          <p:cNvSpPr>
            <a:spLocks noChangeArrowheads="1"/>
          </p:cNvSpPr>
          <p:nvPr/>
        </p:nvSpPr>
        <p:spPr bwMode="auto">
          <a:xfrm>
            <a:off x="1905000" y="25019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527" name="矩形 5"/>
          <p:cNvSpPr>
            <a:spLocks noChangeArrowheads="1"/>
          </p:cNvSpPr>
          <p:nvPr/>
        </p:nvSpPr>
        <p:spPr bwMode="auto">
          <a:xfrm>
            <a:off x="914400" y="2501900"/>
            <a:ext cx="6096000" cy="451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本文作者用充满京味的朴实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无华的语言，描绘了一幅老北京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春节的民风民俗画卷，表现了春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节的隆重与热闹，展示了中国节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日习俗的温馨和美好，表达了作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者对传统文化的喜爱之情。</a:t>
            </a:r>
            <a:b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4562" y="2623320"/>
            <a:ext cx="4934873" cy="37449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721668"/>
            <a:ext cx="18473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4984489" y="14358"/>
            <a:ext cx="2863163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结构图示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276725" y="3929063"/>
            <a:ext cx="957263" cy="417512"/>
          </a:xfrm>
          <a:prstGeom prst="rightArrow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892550" y="3170238"/>
            <a:ext cx="1341438" cy="417512"/>
          </a:xfrm>
          <a:prstGeom prst="rightArrow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4276725" y="2087563"/>
            <a:ext cx="957263" cy="417512"/>
          </a:xfrm>
          <a:prstGeom prst="rightArrow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1063625" y="2273300"/>
            <a:ext cx="604838" cy="3170238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11"/>
          <p:cNvSpPr>
            <a:spLocks noChangeArrowheads="1"/>
          </p:cNvSpPr>
          <p:nvPr/>
        </p:nvSpPr>
        <p:spPr bwMode="auto">
          <a:xfrm>
            <a:off x="1054100" y="2273300"/>
            <a:ext cx="698500" cy="3170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</a:t>
            </a:r>
            <a:endParaRPr lang="en-US" altLang="zh-CN" sz="4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</a:t>
            </a:r>
            <a:endParaRPr lang="en-US" altLang="zh-CN" sz="4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endParaRPr lang="en-US" altLang="zh-CN" sz="4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</a:t>
            </a:r>
            <a:endParaRPr lang="en-US" altLang="zh-CN" sz="4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</a:t>
            </a:r>
            <a:endParaRPr lang="en-US" altLang="zh-CN" sz="4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左中括号 9"/>
          <p:cNvSpPr/>
          <p:nvPr/>
        </p:nvSpPr>
        <p:spPr>
          <a:xfrm>
            <a:off x="2001838" y="2033588"/>
            <a:ext cx="404812" cy="3409950"/>
          </a:xfrm>
          <a:prstGeom prst="leftBracket">
            <a:avLst>
              <a:gd name="adj" fmla="val 0"/>
            </a:avLst>
          </a:prstGeom>
          <a:ln w="762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左中括号 10"/>
          <p:cNvSpPr/>
          <p:nvPr/>
        </p:nvSpPr>
        <p:spPr>
          <a:xfrm flipH="1">
            <a:off x="9798050" y="2168525"/>
            <a:ext cx="323850" cy="3776663"/>
          </a:xfrm>
          <a:prstGeom prst="leftBracket">
            <a:avLst/>
          </a:prstGeom>
          <a:ln w="762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流程图: 可选过程 11"/>
          <p:cNvSpPr/>
          <p:nvPr/>
        </p:nvSpPr>
        <p:spPr>
          <a:xfrm>
            <a:off x="2417763" y="1690688"/>
            <a:ext cx="1762125" cy="612775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流程图: 可选过程 12"/>
          <p:cNvSpPr/>
          <p:nvPr/>
        </p:nvSpPr>
        <p:spPr>
          <a:xfrm>
            <a:off x="7397750" y="1892300"/>
            <a:ext cx="2335213" cy="612775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24"/>
          <p:cNvSpPr>
            <a:spLocks noChangeArrowheads="1"/>
          </p:cNvSpPr>
          <p:nvPr/>
        </p:nvSpPr>
        <p:spPr bwMode="auto">
          <a:xfrm>
            <a:off x="2382838" y="1719263"/>
            <a:ext cx="18319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腊月初旬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16" name="流程图: 可选过程 15"/>
          <p:cNvSpPr/>
          <p:nvPr/>
        </p:nvSpPr>
        <p:spPr>
          <a:xfrm>
            <a:off x="2435225" y="5284788"/>
            <a:ext cx="1727200" cy="612775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流程图: 可选过程 16"/>
          <p:cNvSpPr/>
          <p:nvPr/>
        </p:nvSpPr>
        <p:spPr>
          <a:xfrm>
            <a:off x="5327650" y="3779838"/>
            <a:ext cx="1870075" cy="612775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流程图: 可选过程 17"/>
          <p:cNvSpPr/>
          <p:nvPr/>
        </p:nvSpPr>
        <p:spPr>
          <a:xfrm>
            <a:off x="5327650" y="5262563"/>
            <a:ext cx="1881188" cy="612775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流程图: 可选过程 18"/>
          <p:cNvSpPr/>
          <p:nvPr/>
        </p:nvSpPr>
        <p:spPr>
          <a:xfrm>
            <a:off x="5324475" y="1903413"/>
            <a:ext cx="1873250" cy="601662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流程图: 可选过程 19"/>
          <p:cNvSpPr/>
          <p:nvPr/>
        </p:nvSpPr>
        <p:spPr>
          <a:xfrm>
            <a:off x="5345113" y="2984500"/>
            <a:ext cx="1831975" cy="563563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30"/>
          <p:cNvSpPr>
            <a:spLocks noChangeArrowheads="1"/>
          </p:cNvSpPr>
          <p:nvPr/>
        </p:nvSpPr>
        <p:spPr bwMode="auto">
          <a:xfrm>
            <a:off x="11042650" y="2019300"/>
            <a:ext cx="698500" cy="3970338"/>
          </a:xfrm>
          <a:prstGeom prst="rect">
            <a:avLst/>
          </a:prstGeom>
          <a:gradFill rotWithShape="1">
            <a:gsLst>
              <a:gs pos="0">
                <a:srgbClr val="FFDE80"/>
              </a:gs>
              <a:gs pos="50000">
                <a:srgbClr val="FFE8B3"/>
              </a:gs>
              <a:gs pos="100000">
                <a:srgbClr val="FFF3DA"/>
              </a:gs>
            </a:gsLst>
            <a:lin ang="16200000" scaled="1"/>
          </a:gra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传统浓郁的民俗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2428875" y="3830638"/>
            <a:ext cx="1727200" cy="612775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流程图: 可选过程 22"/>
          <p:cNvSpPr/>
          <p:nvPr/>
        </p:nvSpPr>
        <p:spPr>
          <a:xfrm>
            <a:off x="2422525" y="3082925"/>
            <a:ext cx="1355725" cy="612775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流程图: 可选过程 23"/>
          <p:cNvSpPr/>
          <p:nvPr/>
        </p:nvSpPr>
        <p:spPr>
          <a:xfrm>
            <a:off x="2149475" y="2384425"/>
            <a:ext cx="2065338" cy="612775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34"/>
          <p:cNvSpPr>
            <a:spLocks noChangeArrowheads="1"/>
          </p:cNvSpPr>
          <p:nvPr/>
        </p:nvSpPr>
        <p:spPr bwMode="auto">
          <a:xfrm>
            <a:off x="5345113" y="1892300"/>
            <a:ext cx="18319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紧张筹备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26" name="流程图: 可选过程 25"/>
          <p:cNvSpPr/>
          <p:nvPr/>
        </p:nvSpPr>
        <p:spPr>
          <a:xfrm>
            <a:off x="5291138" y="4540250"/>
            <a:ext cx="1906587" cy="612775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36"/>
          <p:cNvSpPr>
            <a:spLocks noChangeArrowheads="1"/>
          </p:cNvSpPr>
          <p:nvPr/>
        </p:nvSpPr>
        <p:spPr bwMode="auto">
          <a:xfrm>
            <a:off x="10302875" y="1997075"/>
            <a:ext cx="700088" cy="3970338"/>
          </a:xfrm>
          <a:prstGeom prst="rect">
            <a:avLst/>
          </a:prstGeom>
          <a:gradFill rotWithShape="1">
            <a:gsLst>
              <a:gs pos="0">
                <a:srgbClr val="FFDE80"/>
              </a:gs>
              <a:gs pos="50000">
                <a:srgbClr val="FFE8B3"/>
              </a:gs>
              <a:gs pos="100000">
                <a:srgbClr val="FFF3DA"/>
              </a:gs>
            </a:gsLst>
            <a:lin ang="16200000" scaled="1"/>
          </a:gra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隆重热闹的节日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sp>
        <p:nvSpPr>
          <p:cNvPr id="28" name="矩形 37"/>
          <p:cNvSpPr>
            <a:spLocks noChangeArrowheads="1"/>
          </p:cNvSpPr>
          <p:nvPr/>
        </p:nvSpPr>
        <p:spPr bwMode="auto">
          <a:xfrm>
            <a:off x="2085975" y="2398713"/>
            <a:ext cx="2244725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腊月二十三</a:t>
            </a:r>
            <a:endParaRPr lang="zh-CN" altLang="en-US" sz="3200">
              <a:solidFill>
                <a:srgbClr val="000000"/>
              </a:solidFill>
              <a:latin typeface="Calibri" panose="020F0502020204030204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sp>
        <p:nvSpPr>
          <p:cNvPr id="29" name="矩形 38"/>
          <p:cNvSpPr>
            <a:spLocks noChangeArrowheads="1"/>
          </p:cNvSpPr>
          <p:nvPr/>
        </p:nvSpPr>
        <p:spPr bwMode="auto">
          <a:xfrm>
            <a:off x="5345113" y="2997200"/>
            <a:ext cx="1831975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热闹喜庆</a:t>
            </a:r>
            <a:endParaRPr lang="zh-CN" altLang="en-US" sz="3200">
              <a:solidFill>
                <a:srgbClr val="000000"/>
              </a:solidFill>
              <a:latin typeface="Calibri" panose="020F0502020204030204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sp>
        <p:nvSpPr>
          <p:cNvPr id="30" name="矩形 39"/>
          <p:cNvSpPr>
            <a:spLocks noChangeArrowheads="1"/>
          </p:cNvSpPr>
          <p:nvPr/>
        </p:nvSpPr>
        <p:spPr bwMode="auto">
          <a:xfrm>
            <a:off x="2435225" y="5289550"/>
            <a:ext cx="1831975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正月十九</a:t>
            </a:r>
            <a:endParaRPr lang="zh-CN" altLang="en-US" sz="3200">
              <a:solidFill>
                <a:srgbClr val="000000"/>
              </a:solidFill>
              <a:latin typeface="Calibri" panose="020F0502020204030204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sp>
        <p:nvSpPr>
          <p:cNvPr id="31" name="矩形 40"/>
          <p:cNvSpPr>
            <a:spLocks noChangeArrowheads="1"/>
          </p:cNvSpPr>
          <p:nvPr/>
        </p:nvSpPr>
        <p:spPr bwMode="auto">
          <a:xfrm>
            <a:off x="2568575" y="3097213"/>
            <a:ext cx="1008063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除夕</a:t>
            </a:r>
            <a:endParaRPr lang="zh-CN" altLang="en-US" sz="3200">
              <a:solidFill>
                <a:srgbClr val="000000"/>
              </a:solidFill>
              <a:latin typeface="Calibri" panose="020F0502020204030204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sp>
        <p:nvSpPr>
          <p:cNvPr id="32" name="矩形 41"/>
          <p:cNvSpPr>
            <a:spLocks noChangeArrowheads="1"/>
          </p:cNvSpPr>
          <p:nvPr/>
        </p:nvSpPr>
        <p:spPr bwMode="auto">
          <a:xfrm>
            <a:off x="2381250" y="3859213"/>
            <a:ext cx="1833563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正月初一</a:t>
            </a:r>
            <a:endParaRPr lang="zh-CN" altLang="en-US" sz="3200">
              <a:solidFill>
                <a:srgbClr val="000000"/>
              </a:solidFill>
              <a:latin typeface="Calibri" panose="020F0502020204030204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sp>
        <p:nvSpPr>
          <p:cNvPr id="33" name="矩形 42"/>
          <p:cNvSpPr>
            <a:spLocks noChangeArrowheads="1"/>
          </p:cNvSpPr>
          <p:nvPr/>
        </p:nvSpPr>
        <p:spPr bwMode="auto">
          <a:xfrm>
            <a:off x="7397750" y="1874838"/>
            <a:ext cx="2513013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春节“彩排”</a:t>
            </a:r>
            <a:endParaRPr lang="zh-CN" altLang="en-US" sz="3200">
              <a:solidFill>
                <a:srgbClr val="000000"/>
              </a:solidFill>
              <a:latin typeface="Calibri" panose="020F0502020204030204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sp>
        <p:nvSpPr>
          <p:cNvPr id="34" name="流程图: 可选过程 33"/>
          <p:cNvSpPr/>
          <p:nvPr/>
        </p:nvSpPr>
        <p:spPr>
          <a:xfrm>
            <a:off x="2435225" y="4546600"/>
            <a:ext cx="1727200" cy="612775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右箭头 34"/>
          <p:cNvSpPr/>
          <p:nvPr/>
        </p:nvSpPr>
        <p:spPr>
          <a:xfrm>
            <a:off x="4276725" y="5294313"/>
            <a:ext cx="957263" cy="417512"/>
          </a:xfrm>
          <a:prstGeom prst="rightArrow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右箭头 35"/>
          <p:cNvSpPr/>
          <p:nvPr/>
        </p:nvSpPr>
        <p:spPr>
          <a:xfrm>
            <a:off x="4276725" y="4603750"/>
            <a:ext cx="957263" cy="415925"/>
          </a:xfrm>
          <a:prstGeom prst="rightArrow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46"/>
          <p:cNvSpPr>
            <a:spLocks noChangeArrowheads="1"/>
          </p:cNvSpPr>
          <p:nvPr/>
        </p:nvSpPr>
        <p:spPr bwMode="auto">
          <a:xfrm>
            <a:off x="2435225" y="4567238"/>
            <a:ext cx="1831975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元宵上市</a:t>
            </a:r>
            <a:endParaRPr lang="zh-CN" altLang="en-US" sz="3200">
              <a:solidFill>
                <a:srgbClr val="000000"/>
              </a:solidFill>
              <a:latin typeface="Calibri" panose="020F0502020204030204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sp>
        <p:nvSpPr>
          <p:cNvPr id="38" name="流程图: 可选过程 37"/>
          <p:cNvSpPr/>
          <p:nvPr/>
        </p:nvSpPr>
        <p:spPr>
          <a:xfrm>
            <a:off x="7504113" y="2984500"/>
            <a:ext cx="1833562" cy="563563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流程图: 可选过程 38"/>
          <p:cNvSpPr/>
          <p:nvPr/>
        </p:nvSpPr>
        <p:spPr>
          <a:xfrm>
            <a:off x="7558088" y="3757613"/>
            <a:ext cx="1831975" cy="563562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流程图: 可选过程 39"/>
          <p:cNvSpPr/>
          <p:nvPr/>
        </p:nvSpPr>
        <p:spPr>
          <a:xfrm>
            <a:off x="7558088" y="4530725"/>
            <a:ext cx="1831975" cy="563563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流程图: 可选过程 40"/>
          <p:cNvSpPr/>
          <p:nvPr/>
        </p:nvSpPr>
        <p:spPr>
          <a:xfrm>
            <a:off x="7554913" y="5267325"/>
            <a:ext cx="1831975" cy="563563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51"/>
          <p:cNvSpPr>
            <a:spLocks noChangeArrowheads="1"/>
          </p:cNvSpPr>
          <p:nvPr/>
        </p:nvSpPr>
        <p:spPr bwMode="auto">
          <a:xfrm>
            <a:off x="7645400" y="2973388"/>
            <a:ext cx="18319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团圆守岁</a:t>
            </a:r>
            <a:endParaRPr lang="zh-CN" altLang="en-US" sz="3200">
              <a:solidFill>
                <a:srgbClr val="000000"/>
              </a:solidFill>
              <a:latin typeface="Calibri" panose="020F0502020204030204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sp>
        <p:nvSpPr>
          <p:cNvPr id="43" name="矩形 52"/>
          <p:cNvSpPr>
            <a:spLocks noChangeArrowheads="1"/>
          </p:cNvSpPr>
          <p:nvPr/>
        </p:nvSpPr>
        <p:spPr bwMode="auto">
          <a:xfrm>
            <a:off x="7597775" y="5267325"/>
            <a:ext cx="18319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春节结束</a:t>
            </a:r>
            <a:endParaRPr lang="zh-CN" altLang="en-US" sz="3200">
              <a:solidFill>
                <a:srgbClr val="000000"/>
              </a:solidFill>
              <a:latin typeface="Calibri" panose="020F0502020204030204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sp>
        <p:nvSpPr>
          <p:cNvPr id="44" name="矩形 53"/>
          <p:cNvSpPr>
            <a:spLocks noChangeArrowheads="1"/>
          </p:cNvSpPr>
          <p:nvPr/>
        </p:nvSpPr>
        <p:spPr bwMode="auto">
          <a:xfrm>
            <a:off x="5392738" y="5284788"/>
            <a:ext cx="18319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残灯末庙</a:t>
            </a:r>
            <a:endParaRPr lang="zh-CN" altLang="en-US" sz="3200">
              <a:solidFill>
                <a:srgbClr val="000000"/>
              </a:solidFill>
              <a:latin typeface="Calibri" panose="020F0502020204030204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sp>
        <p:nvSpPr>
          <p:cNvPr id="45" name="矩形 54"/>
          <p:cNvSpPr>
            <a:spLocks noChangeArrowheads="1"/>
          </p:cNvSpPr>
          <p:nvPr/>
        </p:nvSpPr>
        <p:spPr bwMode="auto">
          <a:xfrm>
            <a:off x="7594600" y="4533900"/>
            <a:ext cx="1833563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灯市如昼</a:t>
            </a:r>
            <a:endParaRPr lang="zh-CN" altLang="en-US" sz="3200">
              <a:solidFill>
                <a:srgbClr val="000000"/>
              </a:solidFill>
              <a:latin typeface="Calibri" panose="020F0502020204030204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sp>
        <p:nvSpPr>
          <p:cNvPr id="46" name="矩形 55"/>
          <p:cNvSpPr>
            <a:spLocks noChangeArrowheads="1"/>
          </p:cNvSpPr>
          <p:nvPr/>
        </p:nvSpPr>
        <p:spPr bwMode="auto">
          <a:xfrm>
            <a:off x="5345113" y="4578350"/>
            <a:ext cx="18319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悬灯结彩</a:t>
            </a:r>
            <a:endParaRPr lang="zh-CN" altLang="en-US" sz="3200">
              <a:solidFill>
                <a:srgbClr val="000000"/>
              </a:solidFill>
              <a:latin typeface="Calibri" panose="020F0502020204030204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sp>
        <p:nvSpPr>
          <p:cNvPr id="47" name="矩形 56"/>
          <p:cNvSpPr>
            <a:spLocks noChangeArrowheads="1"/>
          </p:cNvSpPr>
          <p:nvPr/>
        </p:nvSpPr>
        <p:spPr bwMode="auto">
          <a:xfrm>
            <a:off x="7558088" y="3738563"/>
            <a:ext cx="18319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轻松休闲</a:t>
            </a:r>
            <a:endParaRPr lang="zh-CN" altLang="en-US" sz="3200">
              <a:solidFill>
                <a:srgbClr val="000000"/>
              </a:solidFill>
              <a:latin typeface="Calibri" panose="020F0502020204030204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sp>
        <p:nvSpPr>
          <p:cNvPr id="48" name="矩形 57"/>
          <p:cNvSpPr>
            <a:spLocks noChangeArrowheads="1"/>
          </p:cNvSpPr>
          <p:nvPr/>
        </p:nvSpPr>
        <p:spPr bwMode="auto">
          <a:xfrm>
            <a:off x="5362575" y="3798888"/>
            <a:ext cx="18319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1" charset="-122"/>
                <a:ea typeface="楷体" panose="02010609060101010101" pitchFamily="1" charset="-122"/>
                <a:cs typeface="Times New Roman" panose="02020603050405020304" pitchFamily="18" charset="0"/>
              </a:rPr>
              <a:t>各色活动</a:t>
            </a:r>
            <a:endParaRPr lang="zh-CN" altLang="en-US" sz="3200">
              <a:solidFill>
                <a:srgbClr val="000000"/>
              </a:solidFill>
              <a:latin typeface="Calibri" panose="020F0502020204030204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黑体" panose="02010609060101010101" pitchFamily="49" charset="-122"/>
                <a:sym typeface="+mn-ea"/>
              </a:rPr>
              <a:t>比较阅读</a:t>
            </a:r>
            <a:endParaRPr lang="zh-CN" altLang="en-US" dirty="0" smtClean="0">
              <a:latin typeface="黑体" panose="02010609060101010101" pitchFamily="49" charset="-122"/>
              <a:sym typeface="+mn-ea"/>
            </a:endParaRPr>
          </a:p>
        </p:txBody>
      </p:sp>
      <p:pic>
        <p:nvPicPr>
          <p:cNvPr id="32774" name="Picture 4" descr="http://pic19.nipic.com/20120222/9422601_112339469000_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42662" y="3599180"/>
            <a:ext cx="3308350" cy="307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矩形 2"/>
          <p:cNvSpPr/>
          <p:nvPr/>
        </p:nvSpPr>
        <p:spPr>
          <a:xfrm>
            <a:off x="1259802" y="1125538"/>
            <a:ext cx="879094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阅读“阅读链接”中斯妤的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除夕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，与老舍的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北京的春节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进行比较：同是写除夕，二者在写法上有什么不同？自由交流。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>
                <a:latin typeface="黑体" panose="02010609060101010101" pitchFamily="49" charset="-122"/>
              </a:rPr>
              <a:t>复习导入</a:t>
            </a:r>
            <a:endParaRPr lang="zh-CN" altLang="en-US" sz="4000" b="1" dirty="0">
              <a:latin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18241" y="975370"/>
            <a:ext cx="881732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4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.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朗读课文</a:t>
            </a:r>
            <a:endParaRPr lang="zh-CN" altLang="en-US" sz="4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340360" y="3787140"/>
            <a:ext cx="11511280" cy="20300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just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腊月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展览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风筝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空竹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口琴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更新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鞭炮 除夕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春联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扫除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年糕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充足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店铺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开张  对联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年画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通宵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间断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除非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必定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光景  燃放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亲戚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拜年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寺院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轿车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骆驼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元宵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万不得已  截然不同</a:t>
            </a:r>
            <a:r>
              <a:rPr lang="en-US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zh-CN" sz="28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张灯结彩</a:t>
            </a:r>
            <a:endParaRPr lang="zh-CN" altLang="zh-CN" sz="2800" b="1" kern="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8241" y="2231400"/>
            <a:ext cx="881732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4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.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听写词语</a:t>
            </a:r>
            <a:endParaRPr lang="zh-CN" altLang="en-US" sz="4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94378" y="975370"/>
            <a:ext cx="5699760" cy="2672080"/>
            <a:chOff x="3467381" y="97958"/>
            <a:chExt cx="2652981" cy="2362159"/>
          </a:xfrm>
        </p:grpSpPr>
        <p:pic>
          <p:nvPicPr>
            <p:cNvPr id="6150" name="Picture 8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985928" y="97958"/>
              <a:ext cx="1134434" cy="10199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1" name="Picture 10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3467381" y="430659"/>
              <a:ext cx="1419031" cy="202945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 bldLvl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4" descr="http://pic19.nipic.com/20120222/9422601_112339469000_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90315" y="3687213"/>
            <a:ext cx="2942590" cy="307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58564" y="1125538"/>
            <a:ext cx="9672955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>
                <a:latin typeface="Times New Roman" panose="02020603050405020304" pitchFamily="18" charset="0"/>
                <a:ea typeface="微软雅黑" panose="020B0503020204020204" pitchFamily="34" charset="-122"/>
              </a:rPr>
              <a:t>          </a:t>
            </a:r>
            <a:r>
              <a:rPr lang="en-US" altLang="zh-CN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老舍</a:t>
            </a:r>
            <a:r>
              <a:rPr 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写过年是</a:t>
            </a:r>
            <a:r>
              <a:rPr 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按时间顺序</a:t>
            </a:r>
            <a:r>
              <a:rPr 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，有详有略，给我们展示的是老北京的</a:t>
            </a:r>
            <a:r>
              <a:rPr 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民风民俗</a:t>
            </a:r>
            <a:r>
              <a:rPr 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的画卷。</a:t>
            </a:r>
            <a:endParaRPr 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斯</a:t>
            </a:r>
            <a:r>
              <a:rPr 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妤写过年</a:t>
            </a:r>
            <a:r>
              <a:rPr 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既写</a:t>
            </a:r>
            <a:r>
              <a:rPr 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了家乡的习俗，</a:t>
            </a:r>
            <a:r>
              <a:rPr 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又写</a:t>
            </a:r>
            <a:r>
              <a:rPr 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了自己的亲人，传达的是</a:t>
            </a:r>
            <a:r>
              <a:rPr 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浓浓的亲情</a:t>
            </a:r>
            <a:r>
              <a:rPr 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。   </a:t>
            </a:r>
            <a:endParaRPr 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黑体" panose="02010609060101010101" pitchFamily="49" charset="-122"/>
                <a:sym typeface="+mn-ea"/>
              </a:rPr>
              <a:t>比较阅读</a:t>
            </a:r>
            <a:endParaRPr lang="zh-CN" altLang="en-US" dirty="0" smtClean="0">
              <a:latin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ic19.nipic.com/20120222/9422601_112339469000_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481689" y="4336025"/>
            <a:ext cx="2576624" cy="2397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latin typeface="黑体" panose="02010609060101010101" pitchFamily="49" charset="-122"/>
              </a:rPr>
              <a:t>拓展阅读</a:t>
            </a:r>
            <a:endParaRPr lang="zh-CN" altLang="en-US" dirty="0">
              <a:latin typeface="黑体" panose="02010609060101010101" pitchFamily="49" charset="-122"/>
            </a:endParaRPr>
          </a:p>
        </p:txBody>
      </p:sp>
      <p:sp>
        <p:nvSpPr>
          <p:cNvPr id="29698" name="文本框 4"/>
          <p:cNvSpPr txBox="1">
            <a:spLocks noChangeArrowheads="1"/>
          </p:cNvSpPr>
          <p:nvPr/>
        </p:nvSpPr>
        <p:spPr bwMode="auto">
          <a:xfrm>
            <a:off x="399500" y="822325"/>
            <a:ext cx="12045950" cy="61924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 algn="ctr" fontAlgn="auto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和春节有关的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诗句</a:t>
            </a:r>
            <a:endParaRPr lang="zh-CN" altLang="en-US" sz="28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l" fontAlgn="auto">
              <a:lnSpc>
                <a:spcPct val="130000"/>
              </a:lnSpc>
            </a:pPr>
            <a:r>
              <a:rPr 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爆竹声中一岁除，春风送暖入屠苏。</a:t>
            </a:r>
            <a:endParaRPr lang="en-US" sz="24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l" fontAlgn="auto">
              <a:lnSpc>
                <a:spcPct val="130000"/>
              </a:lnSpc>
            </a:pPr>
            <a:r>
              <a:rPr lang="zh-CN" altLang="en-US" sz="24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千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门万户曈曈日，总把新桃换旧符。</a:t>
            </a: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王安石</a:t>
            </a: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元日</a:t>
            </a: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4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l" fontAlgn="auto">
              <a:lnSpc>
                <a:spcPct val="130000"/>
              </a:lnSpc>
            </a:pPr>
            <a:r>
              <a:rPr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一年将尽夜，万里未归人。</a:t>
            </a:r>
            <a:r>
              <a:rPr lang="en-US" sz="24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戴叔伦《除夜宿石头驿》</a:t>
            </a:r>
            <a:endParaRPr lang="en-US" sz="24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l" fontAlgn="auto">
              <a:lnSpc>
                <a:spcPct val="130000"/>
              </a:lnSpc>
            </a:pPr>
            <a:r>
              <a:rPr lang="en-US" alt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故乡今夜思千里，霜鬓明朝又一年。</a:t>
            </a:r>
            <a:r>
              <a:rPr lang="en-US" sz="24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高适《除夜作》</a:t>
            </a:r>
            <a:endParaRPr lang="en-US" sz="24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l" fontAlgn="auto">
              <a:lnSpc>
                <a:spcPct val="130000"/>
              </a:lnSpc>
            </a:pPr>
            <a:r>
              <a:rPr lang="en-US" alt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en-US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半盏屠苏犹未举，灯前小草写桃符。</a:t>
            </a:r>
            <a:r>
              <a:rPr lang="en-US" sz="24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陆游《除夜雪》</a:t>
            </a:r>
            <a:endParaRPr lang="en-US" sz="24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l" fontAlgn="auto">
              <a:lnSpc>
                <a:spcPct val="130000"/>
              </a:lnSpc>
            </a:pPr>
            <a:r>
              <a:rPr lang="en-US" alt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en-US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万物迎春送残腊，一年结局在今宵。</a:t>
            </a:r>
            <a:r>
              <a:rPr lang="en-US" sz="24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戴复古《除夜》</a:t>
            </a:r>
            <a:endParaRPr lang="en-US" sz="24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l" fontAlgn="auto">
              <a:lnSpc>
                <a:spcPct val="130000"/>
              </a:lnSpc>
            </a:pPr>
            <a:r>
              <a:rPr lang="en-US" alt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en-US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明年岂无年，心事恐蹉跎。</a:t>
            </a:r>
            <a:r>
              <a:rPr lang="en-US" sz="24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苏轼《守岁》</a:t>
            </a:r>
            <a:endParaRPr lang="en-US" sz="24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8.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昨夜斗回北，今朝岁起东。</a:t>
            </a: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孟浩然</a:t>
            </a: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田家元日</a:t>
            </a: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4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9.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乡心新岁切，天畔独潸然。</a:t>
            </a: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刘长卿</a:t>
            </a: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新年作</a:t>
            </a: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4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4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10.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不求见面惟通谒，名纸朝来满敝庐。</a:t>
            </a: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文征明</a:t>
            </a: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拜年</a:t>
            </a: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4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l" fontAlgn="auto">
              <a:lnSpc>
                <a:spcPct val="130000"/>
              </a:lnSpc>
            </a:pPr>
            <a:endParaRPr lang="en-US" sz="28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93289" y="945294"/>
            <a:ext cx="7205369" cy="57366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8164" y="945294"/>
            <a:ext cx="7167407" cy="577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年画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是我国一种古老的民间艺术，它反映了人民群众的风俗和信仰，寄托着人们对未来的期望。年画也和春联一样，起源于“门神”。民间流传新年除夕之夜是老鼠娶亲的良辰吉日，人们要放一些食物在床下、灶间，算是送给老鼠新郎的礼物，以祈求来年五谷丰登。有些老奶奶在临睡前常逗孩子说：“快把鞋藏好，别让老鼠偷走当花轿了”。因此，年画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老鼠娶亲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特别能引起孩子们的共鸣。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http://img.mp.itc.cn/upload/20161012/152fefba677246d5a81c072176c2982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55571" y="1607080"/>
            <a:ext cx="4257270" cy="218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.mp.itc.cn/upload/20161012/28e614d58dd64dba838706594c108d3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5571" y="4144296"/>
            <a:ext cx="4188030" cy="22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标题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latin typeface="黑体" panose="02010609060101010101" pitchFamily="49" charset="-122"/>
              </a:rPr>
              <a:t>拓展阅读</a:t>
            </a:r>
            <a:endParaRPr lang="zh-CN" altLang="en-US" dirty="0">
              <a:latin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03636" y="1435881"/>
            <a:ext cx="6644181" cy="47165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Calibri" panose="020F0502020204030204" charset="0"/>
              </a:rPr>
              <a:t> 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012" y="1189660"/>
            <a:ext cx="739385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2600" b="1" smtClean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7727" y="1189660"/>
            <a:ext cx="7310144" cy="537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spcBef>
                <a:spcPts val="1000"/>
              </a:spcBef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7727" y="1571452"/>
            <a:ext cx="6096000" cy="46535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拜年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是中国民间的传统习俗，是人们辞旧迎新、表达美好祝愿的一种方式。古时“拜年”原有的含义是为长者拜贺新年，包括向长者叩头施礼、祝贺新年如意、问候生活安好等内容。遇到同辈亲友，也要施礼道贺。 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33674" y="2032603"/>
            <a:ext cx="4362635" cy="3523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1181100" y="-47625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latin typeface="黑体" panose="02010609060101010101" pitchFamily="49" charset="-122"/>
              </a:rPr>
              <a:t>拓展阅读</a:t>
            </a:r>
            <a:endParaRPr lang="zh-CN" altLang="en-US" dirty="0">
              <a:latin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黑体" panose="02010609060101010101" pitchFamily="49" charset="-122"/>
                <a:sym typeface="+mn-ea"/>
              </a:rPr>
              <a:t>教师小结</a:t>
            </a:r>
            <a:endParaRPr lang="zh-CN" altLang="en-US" dirty="0" smtClean="0">
              <a:latin typeface="黑体" panose="02010609060101010101" pitchFamily="49" charset="-122"/>
              <a:sym typeface="+mn-ea"/>
            </a:endParaRPr>
          </a:p>
        </p:txBody>
      </p:sp>
      <p:pic>
        <p:nvPicPr>
          <p:cNvPr id="32774" name="Picture 4" descr="http://pic19.nipic.com/20120222/9422601_112339469000_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78875" y="3524250"/>
            <a:ext cx="3308350" cy="307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1310" y="1263650"/>
            <a:ext cx="8647430" cy="5077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</a:t>
            </a:r>
            <a:r>
              <a:rPr 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同学们，北京的春节从腊八拉开序幕，到正月十九才宣告结束，历时一个多月，作家老舍却只用了一千多字就将它呈现在读者的眼前。作者正是抓住节日最突出的特点，用极其凝练的语言，为我们勾勒出一幅幅热闹喜庆、欢乐祥和的春节画卷。   </a:t>
            </a:r>
            <a:endParaRPr lang="zh-CN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sym typeface="+mn-ea"/>
              </a:rPr>
              <a:t>布置作业</a:t>
            </a:r>
            <a:endParaRPr lang="zh-CN" altLang="en-US" dirty="0" smtClean="0">
              <a:solidFill>
                <a:schemeClr val="tx1"/>
              </a:solidFill>
              <a:latin typeface="黑体" panose="02010609060101010101" pitchFamily="49" charset="-122"/>
              <a:sym typeface="+mn-ea"/>
            </a:endParaRPr>
          </a:p>
        </p:txBody>
      </p:sp>
      <p:pic>
        <p:nvPicPr>
          <p:cNvPr id="409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5253" y="822325"/>
            <a:ext cx="1906905" cy="2389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870691" y="1695689"/>
            <a:ext cx="9850120" cy="4246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以“春节”为主题，办一期手抄报。内容如下：</a:t>
            </a:r>
            <a:endParaRPr lang="zh-CN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春节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印象：自己修改或写一篇关于春节的习作；</a:t>
            </a:r>
            <a:endParaRPr lang="zh-CN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春节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花絮：从搜集到的关于春节的传说、习俗中选择编写；</a:t>
            </a:r>
            <a:endParaRPr lang="zh-CN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精彩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再现：摘抄自己认为描写好的关于春节的诗词佳句或优美片段；</a:t>
            </a:r>
            <a:endParaRPr lang="zh-CN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春节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建议：春节怎么过，提出自己的想法和建议；</a:t>
            </a:r>
            <a:endParaRPr lang="zh-CN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节日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集锦：除了春节，我国的传统节日还有哪些，把你调查的结果记录下来。  </a:t>
            </a:r>
            <a:endParaRPr lang="zh-CN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黑体" panose="02010609060101010101" pitchFamily="49" charset="-122"/>
                <a:sym typeface="+mn-ea"/>
              </a:rPr>
              <a:t>复习导入</a:t>
            </a:r>
            <a:endParaRPr lang="zh-CN" altLang="en-US" dirty="0" smtClean="0">
              <a:latin typeface="黑体" panose="02010609060101010101" pitchFamily="49" charset="-122"/>
              <a:sym typeface="+mn-ea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2875089" y="1156652"/>
            <a:ext cx="7772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作者是以按照时间顺序写的：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2719514" y="2173923"/>
            <a:ext cx="871220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春节：从腊月初旬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正月十九。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51576" y="3649018"/>
            <a:ext cx="1079500" cy="641350"/>
            <a:chOff x="3491880" y="2517745"/>
            <a:chExt cx="1080120" cy="641350"/>
          </a:xfrm>
        </p:grpSpPr>
        <p:sp>
          <p:nvSpPr>
            <p:cNvPr id="10" name="矩形: 圆角 9"/>
            <p:cNvSpPr/>
            <p:nvPr/>
          </p:nvSpPr>
          <p:spPr>
            <a:xfrm>
              <a:off x="3491880" y="2517745"/>
              <a:ext cx="1080120" cy="64135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TextBox 9"/>
            <p:cNvSpPr txBox="1">
              <a:spLocks noChangeArrowheads="1"/>
            </p:cNvSpPr>
            <p:nvPr/>
          </p:nvSpPr>
          <p:spPr bwMode="auto">
            <a:xfrm>
              <a:off x="3537944" y="2544733"/>
              <a:ext cx="1008641" cy="5857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腊八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880351" y="3656956"/>
            <a:ext cx="1079500" cy="641350"/>
            <a:chOff x="4972273" y="2525905"/>
            <a:chExt cx="1080120" cy="641350"/>
          </a:xfrm>
        </p:grpSpPr>
        <p:sp>
          <p:nvSpPr>
            <p:cNvPr id="12" name="矩形: 圆角 11"/>
            <p:cNvSpPr/>
            <p:nvPr/>
          </p:nvSpPr>
          <p:spPr>
            <a:xfrm>
              <a:off x="4972273" y="2525905"/>
              <a:ext cx="1080120" cy="64135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TextBox 9"/>
            <p:cNvSpPr txBox="1">
              <a:spLocks noChangeArrowheads="1"/>
            </p:cNvSpPr>
            <p:nvPr/>
          </p:nvSpPr>
          <p:spPr bwMode="auto">
            <a:xfrm>
              <a:off x="5018337" y="2552892"/>
              <a:ext cx="1008641" cy="58578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小年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542464" y="3647431"/>
            <a:ext cx="1098550" cy="641350"/>
            <a:chOff x="6784136" y="2516733"/>
            <a:chExt cx="1097950" cy="641350"/>
          </a:xfrm>
        </p:grpSpPr>
        <p:sp>
          <p:nvSpPr>
            <p:cNvPr id="14" name="矩形: 圆角 13"/>
            <p:cNvSpPr/>
            <p:nvPr/>
          </p:nvSpPr>
          <p:spPr>
            <a:xfrm>
              <a:off x="6784136" y="2516733"/>
              <a:ext cx="1080497" cy="64135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TextBox 9"/>
            <p:cNvSpPr txBox="1">
              <a:spLocks noChangeArrowheads="1"/>
            </p:cNvSpPr>
            <p:nvPr/>
          </p:nvSpPr>
          <p:spPr bwMode="auto">
            <a:xfrm>
              <a:off x="6872987" y="2543720"/>
              <a:ext cx="1009099" cy="58578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除夕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4338" name="组合 14337"/>
          <p:cNvGrpSpPr/>
          <p:nvPr/>
        </p:nvGrpSpPr>
        <p:grpSpPr>
          <a:xfrm>
            <a:off x="7712201" y="4782493"/>
            <a:ext cx="1079500" cy="641350"/>
            <a:chOff x="1627673" y="3652702"/>
            <a:chExt cx="1080120" cy="641350"/>
          </a:xfrm>
        </p:grpSpPr>
        <p:sp>
          <p:nvSpPr>
            <p:cNvPr id="17" name="矩形: 圆角 16"/>
            <p:cNvSpPr/>
            <p:nvPr/>
          </p:nvSpPr>
          <p:spPr>
            <a:xfrm>
              <a:off x="1627673" y="3652702"/>
              <a:ext cx="1080120" cy="64135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TextBox 9"/>
            <p:cNvSpPr txBox="1">
              <a:spLocks noChangeArrowheads="1"/>
            </p:cNvSpPr>
            <p:nvPr/>
          </p:nvSpPr>
          <p:spPr bwMode="auto">
            <a:xfrm>
              <a:off x="1659441" y="3679690"/>
              <a:ext cx="100918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初一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4337" name="组合 14336"/>
          <p:cNvGrpSpPr/>
          <p:nvPr/>
        </p:nvGrpSpPr>
        <p:grpSpPr>
          <a:xfrm>
            <a:off x="6064376" y="4784081"/>
            <a:ext cx="1079500" cy="641350"/>
            <a:chOff x="3323425" y="3652702"/>
            <a:chExt cx="1080120" cy="641350"/>
          </a:xfrm>
        </p:grpSpPr>
        <p:sp>
          <p:nvSpPr>
            <p:cNvPr id="19" name="矩形: 圆角 18"/>
            <p:cNvSpPr/>
            <p:nvPr/>
          </p:nvSpPr>
          <p:spPr>
            <a:xfrm>
              <a:off x="3323425" y="3652702"/>
              <a:ext cx="1080120" cy="64135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TextBox 9"/>
            <p:cNvSpPr txBox="1">
              <a:spLocks noChangeArrowheads="1"/>
            </p:cNvSpPr>
            <p:nvPr/>
          </p:nvSpPr>
          <p:spPr bwMode="auto">
            <a:xfrm>
              <a:off x="3355193" y="3679689"/>
              <a:ext cx="1008642" cy="58578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元宵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75089" y="3631556"/>
            <a:ext cx="1831975" cy="641350"/>
            <a:chOff x="1259632" y="2499742"/>
            <a:chExt cx="1831975" cy="641350"/>
          </a:xfrm>
        </p:grpSpPr>
        <p:sp>
          <p:nvSpPr>
            <p:cNvPr id="21" name="矩形: 圆角 20"/>
            <p:cNvSpPr/>
            <p:nvPr/>
          </p:nvSpPr>
          <p:spPr>
            <a:xfrm>
              <a:off x="1259632" y="2499742"/>
              <a:ext cx="1831975" cy="64135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TextBox 9"/>
            <p:cNvSpPr txBox="1">
              <a:spLocks noChangeArrowheads="1"/>
            </p:cNvSpPr>
            <p:nvPr/>
          </p:nvSpPr>
          <p:spPr bwMode="auto">
            <a:xfrm>
              <a:off x="1259632" y="2526729"/>
              <a:ext cx="1831975" cy="58578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腊月初旬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4336" name="组合 14335"/>
          <p:cNvGrpSpPr/>
          <p:nvPr/>
        </p:nvGrpSpPr>
        <p:grpSpPr>
          <a:xfrm>
            <a:off x="3594226" y="4784081"/>
            <a:ext cx="1833563" cy="641350"/>
            <a:chOff x="5034952" y="3651690"/>
            <a:chExt cx="1832553" cy="641350"/>
          </a:xfrm>
        </p:grpSpPr>
        <p:sp>
          <p:nvSpPr>
            <p:cNvPr id="24" name="矩形: 圆角 22"/>
            <p:cNvSpPr/>
            <p:nvPr/>
          </p:nvSpPr>
          <p:spPr>
            <a:xfrm>
              <a:off x="5034952" y="3651690"/>
              <a:ext cx="1832553" cy="64135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5034952" y="3678677"/>
              <a:ext cx="1832553" cy="58578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正月十九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7" name="箭头: 右 4"/>
          <p:cNvSpPr/>
          <p:nvPr/>
        </p:nvSpPr>
        <p:spPr>
          <a:xfrm>
            <a:off x="4818189" y="3847456"/>
            <a:ext cx="334963" cy="22225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" name="箭头: 右 25"/>
          <p:cNvSpPr/>
          <p:nvPr/>
        </p:nvSpPr>
        <p:spPr>
          <a:xfrm>
            <a:off x="6454901" y="3847456"/>
            <a:ext cx="334963" cy="22225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9" name="箭头: 右 26"/>
          <p:cNvSpPr/>
          <p:nvPr/>
        </p:nvSpPr>
        <p:spPr>
          <a:xfrm>
            <a:off x="8088439" y="3866506"/>
            <a:ext cx="333375" cy="22225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2" name="箭头: 右 28"/>
          <p:cNvSpPr/>
          <p:nvPr/>
        </p:nvSpPr>
        <p:spPr>
          <a:xfrm flipH="1">
            <a:off x="7253414" y="4992043"/>
            <a:ext cx="333375" cy="22225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" name="箭头: 右 36"/>
          <p:cNvSpPr/>
          <p:nvPr/>
        </p:nvSpPr>
        <p:spPr>
          <a:xfrm flipH="1">
            <a:off x="5597651" y="4990456"/>
            <a:ext cx="333375" cy="22383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41" name="箭头: 下 14340"/>
          <p:cNvSpPr/>
          <p:nvPr/>
        </p:nvSpPr>
        <p:spPr>
          <a:xfrm rot="2615383">
            <a:off x="8678989" y="4318943"/>
            <a:ext cx="290513" cy="50323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09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5253" y="822325"/>
            <a:ext cx="1906905" cy="2389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7" grpId="0" bldLvl="0" animBg="1"/>
      <p:bldP spid="28" grpId="0" bldLvl="0" animBg="1"/>
      <p:bldP spid="29" grpId="0" bldLvl="0" animBg="1"/>
      <p:bldP spid="32" grpId="0" bldLvl="0" animBg="1"/>
      <p:bldP spid="37" grpId="0" bldLvl="0" animBg="1"/>
      <p:bldP spid="1434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黑体" panose="02010609060101010101" pitchFamily="49" charset="-122"/>
                <a:sym typeface="+mn-ea"/>
              </a:rPr>
              <a:t>复习导入</a:t>
            </a:r>
            <a:endParaRPr lang="zh-CN" altLang="en-US" dirty="0" smtClean="0">
              <a:latin typeface="黑体" panose="02010609060101010101" pitchFamily="49" charset="-122"/>
              <a:sym typeface="+mn-ea"/>
            </a:endParaRPr>
          </a:p>
        </p:txBody>
      </p:sp>
      <p:pic>
        <p:nvPicPr>
          <p:cNvPr id="409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5255" y="822325"/>
            <a:ext cx="1906905" cy="238950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658428" y="1768475"/>
          <a:ext cx="7343775" cy="3870435"/>
        </p:xfrm>
        <a:graphic>
          <a:graphicData uri="http://schemas.openxmlformats.org/drawingml/2006/table">
            <a:tbl>
              <a:tblPr/>
              <a:tblGrid>
                <a:gridCol w="2303929"/>
                <a:gridCol w="5039846"/>
              </a:tblGrid>
              <a:tr h="5791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1" charset="-122"/>
                          <a:ea typeface="楷体" panose="02010609060101010101" pitchFamily="1" charset="-122"/>
                        </a:rPr>
                        <a:t>时间</a:t>
                      </a:r>
                      <a:endParaRPr lang="zh-CN" altLang="en-US" sz="3200" b="1" dirty="0">
                        <a:latin typeface="楷体" panose="02010609060101010101" pitchFamily="1" charset="-122"/>
                        <a:ea typeface="楷体" panose="02010609060101010101" pitchFamily="1" charset="-122"/>
                      </a:endParaRPr>
                    </a:p>
                  </a:txBody>
                  <a:tcPr marL="91427" marR="91427" marT="45723" marB="4572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1" charset="-122"/>
                          <a:ea typeface="楷体" panose="02010609060101010101" pitchFamily="1" charset="-122"/>
                        </a:rPr>
                        <a:t>风俗习惯或人们的活动</a:t>
                      </a:r>
                      <a:endParaRPr lang="zh-CN" altLang="en-US" sz="3200" b="1" dirty="0">
                        <a:latin typeface="楷体" panose="02010609060101010101" pitchFamily="1" charset="-122"/>
                        <a:ea typeface="楷体" panose="02010609060101010101" pitchFamily="1" charset="-122"/>
                      </a:endParaRPr>
                    </a:p>
                  </a:txBody>
                  <a:tcPr marL="91427" marR="91427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4852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4852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4852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4852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4852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7" marR="91427"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黑体" panose="02010609060101010101" pitchFamily="49" charset="-122"/>
                <a:sym typeface="+mn-ea"/>
              </a:rPr>
              <a:t>复习导入</a:t>
            </a:r>
            <a:endParaRPr lang="zh-CN" altLang="en-US" dirty="0" smtClean="0">
              <a:latin typeface="黑体" panose="02010609060101010101" pitchFamily="49" charset="-122"/>
              <a:sym typeface="+mn-ea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76250" y="1068705"/>
          <a:ext cx="8513445" cy="5486400"/>
        </p:xfrm>
        <a:graphic>
          <a:graphicData uri="http://schemas.openxmlformats.org/drawingml/2006/table">
            <a:tbl>
              <a:tblPr/>
              <a:tblGrid>
                <a:gridCol w="2025015"/>
                <a:gridCol w="6488430"/>
              </a:tblGrid>
              <a:tr h="42735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时间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>
                          <a:latin typeface="楷体" panose="02010609060101010101" pitchFamily="1" charset="-122"/>
                          <a:ea typeface="楷体" panose="02010609060101010101" pitchFamily="1" charset="-122"/>
                          <a:sym typeface="+mn-ea"/>
                        </a:rPr>
                        <a:t>风俗习惯或人们的活动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腊月初八</a:t>
                      </a:r>
                      <a:endParaRPr lang="zh-CN" sz="2000" b="1" kern="10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熬腊八粥，泡腊八蒜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腊月初九至腊月二十二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孩子：买杂拌儿，买爆竹，买各种玩意儿。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大人：预备过年的物品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腊月二十三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过小年，放鞭炮，吃糖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过了二十三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大扫除，把吃的准备充足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除夕</a:t>
                      </a:r>
                      <a:endParaRPr lang="zh-CN" sz="2000" b="1" kern="10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做年菜，穿新衣，贴对联，贴年画，灯火通宵，放鞭炮，吃团圆饭，守岁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正月初一</a:t>
                      </a:r>
                      <a:endParaRPr lang="zh-CN" sz="2000" b="1" kern="10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店铺关门，男人拜年，女人待客，逛庙会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初六</a:t>
                      </a:r>
                      <a:endParaRPr lang="zh-CN" sz="2000" b="1" kern="10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铺户开张，还可以逛庙会、逛天桥、听戏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元宵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看花灯，小孩放花炮，吃元宵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正月十九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Cambria" panose="02040503050406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春节结束</a:t>
                      </a:r>
                      <a:endParaRPr lang="zh-CN" sz="20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2774" name="Picture 4" descr="http://pic19.nipic.com/20120222/9422601_112339469000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06535" y="2169160"/>
            <a:ext cx="2877185" cy="366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sym typeface="+mn-ea"/>
              </a:rPr>
              <a:t>小组合作</a:t>
            </a:r>
            <a:endParaRPr lang="zh-CN" altLang="en-US" dirty="0" smtClean="0">
              <a:solidFill>
                <a:schemeClr val="tx1"/>
              </a:solidFill>
              <a:latin typeface="黑体" panose="02010609060101010101" pitchFamily="49" charset="-122"/>
              <a:sym typeface="+mn-ea"/>
            </a:endParaRPr>
          </a:p>
        </p:txBody>
      </p:sp>
      <p:pic>
        <p:nvPicPr>
          <p:cNvPr id="409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5255" y="822325"/>
            <a:ext cx="1906905" cy="2389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矩形 2"/>
          <p:cNvSpPr/>
          <p:nvPr/>
        </p:nvSpPr>
        <p:spPr>
          <a:xfrm>
            <a:off x="2418080" y="1012190"/>
            <a:ext cx="878078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  <a:buFont typeface="Calibri" panose="020F0502020204030204" charset="0"/>
              <a:buNone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默读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课文，认真思考：老舍先生为我们展示了许多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北京过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春节热闹的画面，你最喜欢其中的哪一幅？说说你的理由。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2"/>
          <p:cNvSpPr/>
          <p:nvPr/>
        </p:nvSpPr>
        <p:spPr>
          <a:xfrm>
            <a:off x="502920" y="4099560"/>
            <a:ext cx="1118616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  <a:buFont typeface="Calibri" panose="020F050202020403020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小组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合作要求：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  <a:buFont typeface="Calibri" panose="020F050202020403020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选择自己喜欢的段落反复读一读，画出最能表现年味的句子，把你的感受写在旁边；小组内朗读自己喜欢的段落，交流自己的感受。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黑体" panose="02010609060101010101" pitchFamily="49" charset="-122"/>
                <a:sym typeface="+mn-ea"/>
              </a:rPr>
              <a:t>精读感悟</a:t>
            </a:r>
            <a:endParaRPr lang="zh-CN" altLang="en-US" dirty="0" smtClean="0">
              <a:latin typeface="黑体" panose="02010609060101010101" pitchFamily="49" charset="-122"/>
              <a:sym typeface="+mn-ea"/>
            </a:endParaRPr>
          </a:p>
        </p:txBody>
      </p:sp>
      <p:pic>
        <p:nvPicPr>
          <p:cNvPr id="32774" name="Picture 4"/>
          <p:cNvPicPr>
            <a:picLocks noChangeAspect="1" noChangeArrowheads="1"/>
          </p:cNvPicPr>
          <p:nvPr/>
        </p:nvPicPr>
        <p:blipFill rotWithShape="1">
          <a:blip r:embed="rId1" cstate="email"/>
          <a:srcRect b="-919"/>
          <a:stretch>
            <a:fillRect/>
          </a:stretch>
        </p:blipFill>
        <p:spPr bwMode="auto">
          <a:xfrm>
            <a:off x="8829255" y="4191755"/>
            <a:ext cx="2471596" cy="1810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23" name="组合 13"/>
          <p:cNvGrpSpPr/>
          <p:nvPr/>
        </p:nvGrpSpPr>
        <p:grpSpPr>
          <a:xfrm>
            <a:off x="838201" y="3661410"/>
            <a:ext cx="7675244" cy="3046095"/>
            <a:chOff x="142009" y="1041029"/>
            <a:chExt cx="4872997" cy="4224927"/>
          </a:xfrm>
        </p:grpSpPr>
        <p:sp>
          <p:nvSpPr>
            <p:cNvPr id="15" name="对角圆角矩形 1"/>
            <p:cNvSpPr/>
            <p:nvPr/>
          </p:nvSpPr>
          <p:spPr>
            <a:xfrm>
              <a:off x="342516" y="1256324"/>
              <a:ext cx="4310049" cy="3336129"/>
            </a:xfrm>
            <a:prstGeom prst="round2DiagRect">
              <a:avLst/>
            </a:prstGeom>
            <a:noFill/>
            <a:ln w="254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426" name="矩形 4"/>
            <p:cNvSpPr/>
            <p:nvPr/>
          </p:nvSpPr>
          <p:spPr>
            <a:xfrm>
              <a:off x="142009" y="1041029"/>
              <a:ext cx="4872997" cy="42249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  把蒜瓣放进醋里，封起来，为过年吃饺子用。到年底，蒜泡得色如翡翠，醋也有了些辣味，色味双美，使人忍不住要多吃几个饺子。</a:t>
              </a:r>
              <a:endPara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17416" name="组合 2"/>
          <p:cNvGrpSpPr/>
          <p:nvPr/>
        </p:nvGrpSpPr>
        <p:grpSpPr>
          <a:xfrm>
            <a:off x="1684634" y="1139683"/>
            <a:ext cx="9296569" cy="2306955"/>
            <a:chOff x="1688808" y="585794"/>
            <a:chExt cx="9137989" cy="2307957"/>
          </a:xfrm>
        </p:grpSpPr>
        <p:grpSp>
          <p:nvGrpSpPr>
            <p:cNvPr id="17417" name="组合 10"/>
            <p:cNvGrpSpPr/>
            <p:nvPr/>
          </p:nvGrpSpPr>
          <p:grpSpPr>
            <a:xfrm>
              <a:off x="1688808" y="585794"/>
              <a:ext cx="6539788" cy="2307957"/>
              <a:chOff x="-138331" y="1089088"/>
              <a:chExt cx="9458025" cy="1434795"/>
            </a:xfrm>
          </p:grpSpPr>
          <p:sp>
            <p:nvSpPr>
              <p:cNvPr id="12" name="对角圆角矩形 1"/>
              <p:cNvSpPr/>
              <p:nvPr/>
            </p:nvSpPr>
            <p:spPr>
              <a:xfrm flipH="1">
                <a:off x="276680" y="1204408"/>
                <a:ext cx="8775367" cy="1204548"/>
              </a:xfrm>
              <a:prstGeom prst="round2DiagRect">
                <a:avLst/>
              </a:prstGeom>
              <a:noFill/>
              <a:ln w="254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3" name="矩形 4"/>
              <p:cNvSpPr>
                <a:spLocks noChangeArrowheads="1"/>
              </p:cNvSpPr>
              <p:nvPr/>
            </p:nvSpPr>
            <p:spPr bwMode="auto">
              <a:xfrm>
                <a:off x="-138331" y="1089088"/>
                <a:ext cx="9458025" cy="14347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    粥是用各种米，各种豆，与各种干果熬成的。</a:t>
                </a:r>
                <a:r>
                  <a:rPr kumimoji="0" lang="zh-CN" altLang="en-US" sz="3200" b="1" i="0" u="dbl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>
                      <a:solidFill>
                        <a:srgbClr val="FF0000"/>
                      </a:solidFill>
                    </a:u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这不是粥，而是小型的农业展览会</a:t>
                </a: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</a:rPr>
                  <a:t>。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endParaRPr>
              </a:p>
            </p:txBody>
          </p:sp>
        </p:grpSp>
        <p:pic>
          <p:nvPicPr>
            <p:cNvPr id="18" name="Picture 4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8330491" y="824772"/>
              <a:ext cx="2496306" cy="190554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7414" name="TextBox 13"/>
          <p:cNvSpPr txBox="1"/>
          <p:nvPr/>
        </p:nvSpPr>
        <p:spPr>
          <a:xfrm>
            <a:off x="209556" y="974090"/>
            <a:ext cx="1203960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腊八</a:t>
            </a:r>
            <a:endParaRPr lang="zh-CN" altLang="en-US" sz="4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199" y="-19749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黑体" panose="02010609060101010101" pitchFamily="49" charset="-122"/>
                <a:sym typeface="+mn-ea"/>
              </a:rPr>
              <a:t>精读感悟</a:t>
            </a:r>
            <a:endParaRPr lang="zh-CN" altLang="en-US" dirty="0" smtClean="0">
              <a:solidFill>
                <a:schemeClr val="tx1"/>
              </a:solidFill>
              <a:latin typeface="黑体" panose="02010609060101010101" pitchFamily="49" charset="-122"/>
              <a:sym typeface="+mn-ea"/>
            </a:endParaRPr>
          </a:p>
        </p:txBody>
      </p:sp>
      <p:pic>
        <p:nvPicPr>
          <p:cNvPr id="409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5253" y="822325"/>
            <a:ext cx="1906905" cy="2389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TextBox 13"/>
          <p:cNvSpPr txBox="1"/>
          <p:nvPr/>
        </p:nvSpPr>
        <p:spPr>
          <a:xfrm>
            <a:off x="5427040" y="1466738"/>
            <a:ext cx="1507915" cy="83099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smtClean="0">
                <a:latin typeface="黑体" panose="02010609060101010101" pitchFamily="49" charset="-122"/>
                <a:ea typeface="黑体" panose="02010609060101010101" pitchFamily="49" charset="-122"/>
              </a:rPr>
              <a:t>小年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6164" y="2297735"/>
            <a:ext cx="1051814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腊月二十三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过小年，差不多就是过春节的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“彩排”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。天一擦黑，鞭炮响起来，便有了过年的味道。这一天，是要吃糖的，街上早有好多卖麦芽糖与江米糖的，糖形或为长方块或为瓜形，又甜又黏，小孩子们最喜欢。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latin typeface="黑体" panose="02010609060101010101" pitchFamily="49" charset="-122"/>
                <a:sym typeface="+mn-ea"/>
              </a:rPr>
              <a:t>精读感悟</a:t>
            </a:r>
            <a:endParaRPr lang="zh-CN" altLang="en-US" dirty="0" smtClean="0">
              <a:latin typeface="黑体" panose="02010609060101010101" pitchFamily="49" charset="-122"/>
              <a:sym typeface="+mn-ea"/>
            </a:endParaRPr>
          </a:p>
        </p:txBody>
      </p:sp>
      <p:pic>
        <p:nvPicPr>
          <p:cNvPr id="32774" name="Picture 4" descr="http://pic19.nipic.com/20120222/9422601_112339469000_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82025" y="3394075"/>
            <a:ext cx="3308350" cy="307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矩形 3"/>
          <p:cNvSpPr/>
          <p:nvPr/>
        </p:nvSpPr>
        <p:spPr>
          <a:xfrm>
            <a:off x="715010" y="1217295"/>
            <a:ext cx="111753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  <a:buNone/>
            </a:pPr>
            <a:r>
              <a:rPr lang="en-US" alt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过节时重点写了哪几个日子？春节最大的特点是什么？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84350" y="4225290"/>
            <a:ext cx="1728788" cy="1195388"/>
            <a:chOff x="899592" y="2571750"/>
            <a:chExt cx="1728192" cy="1195712"/>
          </a:xfrm>
        </p:grpSpPr>
        <p:sp>
          <p:nvSpPr>
            <p:cNvPr id="7" name="云形 6"/>
            <p:cNvSpPr/>
            <p:nvPr/>
          </p:nvSpPr>
          <p:spPr>
            <a:xfrm>
              <a:off x="899592" y="2571750"/>
              <a:ext cx="1728192" cy="1195712"/>
            </a:xfrm>
            <a:prstGeom prst="cloud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252689" y="2665438"/>
              <a:ext cx="1074367" cy="83017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除夕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86213" y="4318953"/>
            <a:ext cx="1874837" cy="1228725"/>
            <a:chOff x="2722341" y="2699423"/>
            <a:chExt cx="1873697" cy="1228915"/>
          </a:xfrm>
        </p:grpSpPr>
        <p:sp>
          <p:nvSpPr>
            <p:cNvPr id="8" name="云形 7"/>
            <p:cNvSpPr/>
            <p:nvPr/>
          </p:nvSpPr>
          <p:spPr>
            <a:xfrm>
              <a:off x="2722341" y="2699423"/>
              <a:ext cx="1873697" cy="1228915"/>
            </a:xfrm>
            <a:prstGeom prst="cloud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754071" y="2875662"/>
              <a:ext cx="1841967" cy="83007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正月初一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61075" y="3882390"/>
            <a:ext cx="1944688" cy="1228725"/>
            <a:chOff x="4797120" y="2379664"/>
            <a:chExt cx="1944216" cy="1228915"/>
          </a:xfrm>
        </p:grpSpPr>
        <p:sp>
          <p:nvSpPr>
            <p:cNvPr id="9" name="云形 8"/>
            <p:cNvSpPr/>
            <p:nvPr/>
          </p:nvSpPr>
          <p:spPr>
            <a:xfrm>
              <a:off x="4797120" y="2379664"/>
              <a:ext cx="1944216" cy="1228915"/>
            </a:xfrm>
            <a:prstGeom prst="clou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847908" y="2577497"/>
              <a:ext cx="1842640" cy="83007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正月十五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UNIT_TABLE_BEAUTIFY" val="smartTable{39015288-30b2-4bf5-ac2c-e61c1aa3dc74}"/>
</p:tagLst>
</file>

<file path=ppt/tags/tag3.xml><?xml version="1.0" encoding="utf-8"?>
<p:tagLst xmlns:p="http://schemas.openxmlformats.org/presentationml/2006/main">
  <p:tag name="KSO_WM_UNIT_TABLE_BEAUTIFY" val="smartTable{9a30e475-a4f9-4dfb-95ab-af6f2a22a7d0}"/>
</p:tagLst>
</file>

<file path=ppt/tags/tag4.xml><?xml version="1.0" encoding="utf-8"?>
<p:tagLst xmlns:p="http://schemas.openxmlformats.org/presentationml/2006/main">
  <p:tag name="KSO_WM_UNIT_TABLE_BEAUTIFY" val="smartTable{e78763c7-c94e-43bf-b918-8f675422f56c}"/>
</p:tagLst>
</file>

<file path=ppt/tags/tag5.xml><?xml version="1.0" encoding="utf-8"?>
<p:tagLst xmlns:p="http://schemas.openxmlformats.org/presentationml/2006/main">
  <p:tag name="KSO_WPP_MARK_KEY" val="267adb12-1151-4fec-82f2-69ee7fe42e5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2790</Words>
  <Application>WPS 演示</Application>
  <PresentationFormat>自定义</PresentationFormat>
  <Paragraphs>320</Paragraphs>
  <Slides>25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黑体</vt:lpstr>
      <vt:lpstr>Times New Roman</vt:lpstr>
      <vt:lpstr>Calibri</vt:lpstr>
      <vt:lpstr>微软雅黑</vt:lpstr>
      <vt:lpstr>楷体</vt:lpstr>
      <vt:lpstr>Cambria</vt:lpstr>
      <vt:lpstr>Arial Unicode MS</vt:lpstr>
      <vt:lpstr>Arial</vt:lpstr>
      <vt:lpstr>第一PPT模板网-WWW.1PPT.COM</vt:lpstr>
      <vt:lpstr>第一单元•第1课</vt:lpstr>
      <vt:lpstr>复习导入</vt:lpstr>
      <vt:lpstr>复习导入</vt:lpstr>
      <vt:lpstr>复习导入</vt:lpstr>
      <vt:lpstr>复习导入</vt:lpstr>
      <vt:lpstr>小组合作</vt:lpstr>
      <vt:lpstr>精读感悟</vt:lpstr>
      <vt:lpstr>精读感悟</vt:lpstr>
      <vt:lpstr>精读感悟</vt:lpstr>
      <vt:lpstr>精读感悟</vt:lpstr>
      <vt:lpstr>精读感悟</vt:lpstr>
      <vt:lpstr>精读感悟</vt:lpstr>
      <vt:lpstr>精读感悟</vt:lpstr>
      <vt:lpstr>精读感悟</vt:lpstr>
      <vt:lpstr>精读感悟</vt:lpstr>
      <vt:lpstr>精读感悟</vt:lpstr>
      <vt:lpstr>内容概括</vt:lpstr>
      <vt:lpstr>PowerPoint 演示文稿</vt:lpstr>
      <vt:lpstr>比较阅读</vt:lpstr>
      <vt:lpstr>比较阅读</vt:lpstr>
      <vt:lpstr>拓展阅读</vt:lpstr>
      <vt:lpstr>拓展阅读</vt:lpstr>
      <vt:lpstr>拓展阅读</vt:lpstr>
      <vt:lpstr>教师小结</vt:lpstr>
      <vt:lpstr>布置作业</vt:lpstr>
    </vt:vector>
  </TitlesOfParts>
  <LinksUpToDate>false</LinksUpToDate>
  <SharedDoc>false</SharedDoc>
  <HyperlinksChanged>false</HyperlinksChanged>
  <AppVersion>14.0000</AppVersion>
  <Manager>《北京的春节》PPT免费课件(第2课时)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40</cp:revision>
  <cp:lastPrinted>2018-04-06T08:03:00Z</cp:lastPrinted>
  <dcterms:created xsi:type="dcterms:W3CDTF">2016-02-25T11:28:00Z</dcterms:created>
  <dcterms:modified xsi:type="dcterms:W3CDTF">2023-01-19T01:07:54Z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A97CD7268B65437089C60520BFB13445</vt:lpwstr>
  </property>
</Properties>
</file>