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3" r:id="rId3"/>
    <p:sldId id="295" r:id="rId4"/>
    <p:sldId id="317" r:id="rId5"/>
    <p:sldId id="261" r:id="rId6"/>
    <p:sldId id="300" r:id="rId7"/>
    <p:sldId id="302" r:id="rId8"/>
    <p:sldId id="301" r:id="rId9"/>
    <p:sldId id="304" r:id="rId10"/>
    <p:sldId id="306" r:id="rId11"/>
    <p:sldId id="308" r:id="rId12"/>
    <p:sldId id="309" r:id="rId13"/>
    <p:sldId id="310" r:id="rId14"/>
    <p:sldId id="313" r:id="rId15"/>
    <p:sldId id="311" r:id="rId16"/>
    <p:sldId id="314" r:id="rId17"/>
    <p:sldId id="316" r:id="rId18"/>
    <p:sldId id="315" r:id="rId19"/>
    <p:sldId id="265" r:id="rId20"/>
    <p:sldId id="286" r:id="rId21"/>
    <p:sldId id="287" r:id="rId22"/>
    <p:sldId id="290" r:id="rId23"/>
    <p:sldId id="291" r:id="rId24"/>
    <p:sldId id="292" r:id="rId25"/>
    <p:sldId id="293" r:id="rId26"/>
    <p:sldId id="276" r:id="rId27"/>
    <p:sldId id="296" r:id="rId28"/>
    <p:sldId id="297" r:id="rId29"/>
    <p:sldId id="298" r:id="rId30"/>
    <p:sldId id="299" r:id="rId31"/>
    <p:sldId id="307" r:id="rId32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CCFFCC"/>
    <a:srgbClr val="CC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2244" y="-522"/>
      </p:cViewPr>
      <p:guideLst>
        <p:guide orient="horz" pos="215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F3DB857-D968-4470-841E-F10642DB55FF}" type="datetimeFigureOut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327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29DAF94-D5FB-405F-82A0-74FD2368A9F3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D8BAC-3D5E-4C83-AF5D-BFEB3CE1FC8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CC26D-7A92-4B49-9770-AAB07D2D095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6F914-F16B-4432-849C-7153F51E624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4E81D-80A7-4785-B452-2DD8643DCC9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DAC3-799E-44E6-B500-06F3B16E8431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7B106-E167-43B1-8F57-01B8842DC8B9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E68E3-4E12-495D-96F9-C3C07218CAB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1AEC5-1393-4C86-8BBD-5AC7BAA0FCC7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FD723-8453-428B-811A-01EF0EFB9E79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9381-D91E-4F8A-98B8-DD1FD03B4E3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B9B69-EE98-4D1E-879A-A821EC30B68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400" noProof="1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B41D659-0326-40F6-8414-6912AA6DF1AC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 descr="F:\2017\语文\腊八粥\腊八粥3.jpeg腊八粥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633" y="2937710"/>
            <a:ext cx="5573207" cy="392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 1"/>
          <p:cNvSpPr>
            <a:spLocks noGrp="1" noChangeArrowheads="1"/>
          </p:cNvSpPr>
          <p:nvPr>
            <p:ph type="ctrTitle"/>
          </p:nvPr>
        </p:nvSpPr>
        <p:spPr>
          <a:xfrm>
            <a:off x="5181584" y="1524050"/>
            <a:ext cx="3124200" cy="1071562"/>
          </a:xfrm>
        </p:spPr>
        <p:txBody>
          <a:bodyPr/>
          <a:lstStyle/>
          <a:p>
            <a:pPr eaLnBrk="1" hangingPunct="1"/>
            <a:r>
              <a:rPr lang="zh-CN" altLang="en-US" sz="6600" b="1" dirty="0" smtClean="0">
                <a:latin typeface="华文楷体" pitchFamily="2" charset="-122"/>
                <a:ea typeface="华文楷体" pitchFamily="2" charset="-122"/>
              </a:rPr>
              <a:t>腊八粥</a:t>
            </a:r>
            <a:endParaRPr lang="zh-CN" altLang="en-US" sz="6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2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943564" y="3048010"/>
            <a:ext cx="1676400" cy="588962"/>
          </a:xfrm>
        </p:spPr>
        <p:txBody>
          <a:bodyPr/>
          <a:lstStyle/>
          <a:p>
            <a:pPr algn="r" eaLnBrk="1" hangingPunct="1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沈从文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腊八粥的美味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八儿分粥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228600" y="1143000"/>
            <a:ext cx="38862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原文语句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“妈，妈，等一下我要吃三碗！我们只准大哥吃一碗。大哥同爹都吃不得甜的，我们俩光吃甜的也行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妈，妈，你吃三碗我也吃三碗，大哥同爹只准各吃一碗；一共八碗，是吗？”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“要不然我吃三碗半，你就吃两碗半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右箭头 2"/>
          <p:cNvSpPr>
            <a:spLocks noChangeArrowheads="1"/>
          </p:cNvSpPr>
          <p:nvPr/>
        </p:nvSpPr>
        <p:spPr bwMode="auto">
          <a:xfrm>
            <a:off x="4114800" y="247650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24400" y="1143000"/>
            <a:ext cx="2057400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语言描写</a:t>
            </a:r>
            <a:endParaRPr lang="en-US" altLang="zh-CN" sz="2000" b="1"/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讨价还价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得寸进尺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10400" y="1143000"/>
            <a:ext cx="17462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人物形象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聪慧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狡黠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右箭头 9"/>
          <p:cNvSpPr>
            <a:spLocks noChangeArrowheads="1"/>
          </p:cNvSpPr>
          <p:nvPr/>
        </p:nvSpPr>
        <p:spPr bwMode="auto">
          <a:xfrm>
            <a:off x="6324600" y="247650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腊八粥的美味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八儿猜粥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228600" y="1525588"/>
            <a:ext cx="38862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原文语句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栗子会已稀烂到认不清楚了罢，赤饭豆会煮得浑身透肿了吧，花生仁儿吃来总已是面东东的了！枣子必大了三四倍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要是真的干红枣也有那么大，那就妙极了！糖若放多了，它会起锅巴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右箭头 2"/>
          <p:cNvSpPr>
            <a:spLocks noChangeArrowheads="1"/>
          </p:cNvSpPr>
          <p:nvPr/>
        </p:nvSpPr>
        <p:spPr bwMode="auto">
          <a:xfrm>
            <a:off x="4094163" y="2805113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1525588"/>
            <a:ext cx="20574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八儿特点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充满想象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下箭头 5"/>
          <p:cNvSpPr>
            <a:spLocks noChangeArrowheads="1"/>
          </p:cNvSpPr>
          <p:nvPr/>
        </p:nvSpPr>
        <p:spPr bwMode="auto">
          <a:xfrm>
            <a:off x="4094163" y="5249863"/>
            <a:ext cx="5334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5257800"/>
            <a:ext cx="5943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八儿的形象：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对新事物好奇而充满想象，天真可爱的孩子。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92950" y="1525588"/>
            <a:ext cx="17462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描写、修辞</a:t>
            </a:r>
            <a:endParaRPr lang="en-US" altLang="zh-CN" sz="2000" b="1"/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右箭头 9"/>
          <p:cNvSpPr>
            <a:spLocks noChangeArrowheads="1"/>
          </p:cNvSpPr>
          <p:nvPr/>
        </p:nvSpPr>
        <p:spPr bwMode="auto">
          <a:xfrm>
            <a:off x="6477000" y="2805113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腊八粥的美味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八儿看粥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228600" y="1143000"/>
            <a:ext cx="3886200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/>
              <a:t>原文语句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“呃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他惊异得喊起来了，锅中的一切已进了他的眼中。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这不能不说是奇怪呀，栗子跌进锅里，不久就得粉碎，那是他知道的。他曾见过跌进到黄焖鸡锅子里的一群栗子，不久就融掉了。赤饭豆煮的肿胀，那也是往常熬粥时常见的事。花生仁儿脱了他的红外套，这是不消说的事。锅巴，正是围了锅边成一圈。总之，一切都成了如他所猜的样子了，但他却不想到今日粥的颜色是深褐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“怎么，黑的！”八儿还同时想起染缸里的脏水。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右箭头 2"/>
          <p:cNvSpPr>
            <a:spLocks noChangeArrowheads="1"/>
          </p:cNvSpPr>
          <p:nvPr/>
        </p:nvSpPr>
        <p:spPr bwMode="auto">
          <a:xfrm>
            <a:off x="4094163" y="348615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45025" y="1143000"/>
            <a:ext cx="14478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八儿特点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惊异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92950" y="1143000"/>
            <a:ext cx="1746250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描写、修辞</a:t>
            </a:r>
            <a:endParaRPr lang="en-US" altLang="zh-CN" sz="2000" b="1"/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右箭头 9"/>
          <p:cNvSpPr>
            <a:spLocks noChangeArrowheads="1"/>
          </p:cNvSpPr>
          <p:nvPr/>
        </p:nvSpPr>
        <p:spPr bwMode="auto">
          <a:xfrm>
            <a:off x="6421438" y="349250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腊八粥的美味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八儿吃粥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228600" y="1143000"/>
            <a:ext cx="3581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原文语句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夜饭桌边，靠到他妈斜立着的八儿，肚子已成了一面小鼓了。在他身边桌上那两只筷子，很浪漫的摆成一个十字。桌上那大青花碗中的半碗陈腊肉，八儿的爹同妈也都奈何它不来了。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右箭头 2"/>
          <p:cNvSpPr>
            <a:spLocks noChangeArrowheads="1"/>
          </p:cNvSpPr>
          <p:nvPr/>
        </p:nvSpPr>
        <p:spPr bwMode="auto">
          <a:xfrm>
            <a:off x="3962400" y="2522538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00600" y="1143000"/>
            <a:ext cx="14478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八儿特点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心满意足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92950" y="1143000"/>
            <a:ext cx="174625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描写、修辞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右箭头 9"/>
          <p:cNvSpPr>
            <a:spLocks noChangeArrowheads="1"/>
          </p:cNvSpPr>
          <p:nvPr/>
        </p:nvSpPr>
        <p:spPr bwMode="auto">
          <a:xfrm>
            <a:off x="6356350" y="2522538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8600" y="4038600"/>
            <a:ext cx="655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通过小孩八儿的视角，</a:t>
            </a:r>
            <a:endParaRPr lang="en-US" altLang="zh-CN" sz="2800" b="1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写他</a:t>
            </a: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盼粥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猜粥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看粥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吃粥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的过程，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刻画出一个天真可爱的孩子形象。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281146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9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课文写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八儿等粥、吃粥的过程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，想要为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展现什么？</a:t>
            </a:r>
            <a:endParaRPr lang="en-US" altLang="zh-CN" sz="39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zh-CN" altLang="en-US" sz="39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457200" y="4724400"/>
            <a:ext cx="4152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刻画了天真可爱的孩子；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孩子天真可爱，那他的妈妈又是怎样的形象呢？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228600" y="1143000"/>
            <a:ext cx="3581400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原文语句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“是呀！孥孥说得对。”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于是妈就如八儿所求的把他抱了起来。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“枣子同赤豆搁多了。”妈的解释的结果，是捡了一枚特别大得吓人的赤枣给了八儿。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右箭头 2"/>
          <p:cNvSpPr>
            <a:spLocks noChangeArrowheads="1"/>
          </p:cNvSpPr>
          <p:nvPr/>
        </p:nvSpPr>
        <p:spPr bwMode="auto">
          <a:xfrm>
            <a:off x="3938588" y="2903538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4800600" y="1143000"/>
            <a:ext cx="14478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母亲特点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宠爱孩子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慈祥温柔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92950" y="1143000"/>
            <a:ext cx="17462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描写、修辞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右箭头 9"/>
          <p:cNvSpPr>
            <a:spLocks noChangeArrowheads="1"/>
          </p:cNvSpPr>
          <p:nvPr/>
        </p:nvSpPr>
        <p:spPr bwMode="auto">
          <a:xfrm>
            <a:off x="6356350" y="2522538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371600"/>
            <a:ext cx="8177212" cy="28114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9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课文写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八儿等粥、吃粥的过程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，想要为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展现什么？</a:t>
            </a:r>
            <a:endParaRPr lang="en-US" altLang="zh-CN" sz="39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zh-CN" altLang="en-US" sz="39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17412" name="矩形 2"/>
          <p:cNvSpPr>
            <a:spLocks noChangeArrowheads="1"/>
          </p:cNvSpPr>
          <p:nvPr/>
        </p:nvSpPr>
        <p:spPr bwMode="auto">
          <a:xfrm>
            <a:off x="457200" y="4259263"/>
            <a:ext cx="6400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刻画了一个天真可爱的孩子；</a:t>
            </a:r>
            <a:endParaRPr lang="en-US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塑造了一个温柔爱子的母亲；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3"/>
          <p:cNvSpPr>
            <a:spLocks noChangeArrowheads="1"/>
          </p:cNvSpPr>
          <p:nvPr/>
        </p:nvSpPr>
        <p:spPr bwMode="auto">
          <a:xfrm>
            <a:off x="228600" y="5275263"/>
            <a:ext cx="75707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文章给我们展现了怎样的生活场景？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5945188"/>
            <a:ext cx="495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甜蜜温馨、其乐融融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08625" y="4383088"/>
            <a:ext cx="12954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latin typeface="隶书" pitchFamily="49" charset="-122"/>
                <a:ea typeface="隶书" pitchFamily="49" charset="-122"/>
              </a:rPr>
              <a:t>个体</a:t>
            </a:r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08625" y="5897563"/>
            <a:ext cx="1295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latin typeface="隶书" pitchFamily="49" charset="-122"/>
                <a:ea typeface="隶书" pitchFamily="49" charset="-122"/>
              </a:rPr>
              <a:t>群体</a:t>
            </a:r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281146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9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课文写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八儿等粥、吃粥的过程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，想要为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展现什么？</a:t>
            </a:r>
            <a:endParaRPr lang="en-US" altLang="zh-CN" sz="39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endParaRPr lang="zh-CN" altLang="en-US" sz="39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381000" y="4495800"/>
            <a:ext cx="6324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腊八节时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甜蜜温馨</a:t>
            </a:r>
            <a:r>
              <a:rPr lang="zh-CN" altLang="en-US" sz="36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其乐融融</a:t>
            </a:r>
            <a:r>
              <a:rPr lang="zh-CN" altLang="en-US" sz="36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的家庭生活场景，洋溢着浓郁的生活气息，展示出人们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对生活的热爱</a:t>
            </a:r>
            <a:r>
              <a:rPr lang="zh-CN" altLang="en-US" sz="36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04863" y="668338"/>
            <a:ext cx="7853362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展现了一幅淳朴、温馨、和睦的图景，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看到了“八儿”一家的其乐融融！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2346960"/>
            <a:ext cx="3272790" cy="3272790"/>
          </a:xfrm>
          <a:prstGeom prst="rect">
            <a:avLst/>
          </a:prstGeom>
          <a:noFill/>
          <a:ln w="44450" cmpd="sng">
            <a:solidFill>
              <a:srgbClr val="0000FF"/>
            </a:solidFill>
            <a:prstDash val="solid"/>
          </a:ln>
          <a:effectLst>
            <a:glow>
              <a:schemeClr val="accent1">
                <a:alpha val="40000"/>
              </a:schemeClr>
            </a:glow>
            <a:outerShdw blurRad="1270000" dist="50800" dir="5400000" algn="ctr" rotWithShape="0">
              <a:srgbClr val="000000">
                <a:alpha val="43000"/>
              </a:srgbClr>
            </a:outerShdw>
            <a:softEdge rad="228600"/>
          </a:effectLst>
          <a:scene3d>
            <a:camera prst="orthographicFront"/>
            <a:lightRig rig="threePt" dir="t"/>
          </a:scene3d>
          <a:sp3d/>
        </p:spPr>
      </p:pic>
      <p:pic>
        <p:nvPicPr>
          <p:cNvPr id="409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2430145"/>
            <a:ext cx="3538855" cy="3189605"/>
          </a:xfrm>
          <a:prstGeom prst="rect">
            <a:avLst/>
          </a:prstGeom>
          <a:noFill/>
          <a:ln w="44450" cmpd="sng">
            <a:solidFill>
              <a:srgbClr val="0000FF"/>
            </a:solidFill>
            <a:prstDash val="solid"/>
          </a:ln>
          <a:effectLst>
            <a:glow>
              <a:schemeClr val="accent1">
                <a:alpha val="40000"/>
              </a:schemeClr>
            </a:glow>
            <a:outerShdw blurRad="1270000" dist="50800" dir="5400000" algn="ctr" rotWithShape="0">
              <a:srgbClr val="000000">
                <a:alpha val="43000"/>
              </a:srgbClr>
            </a:outerShdw>
            <a:softEdge rad="228600"/>
          </a:effectLst>
          <a:scene3d>
            <a:camera prst="orthographicFront"/>
            <a:lightRig rig="threePt" dir="t"/>
          </a:scene3d>
          <a:sp3d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754063"/>
            <a:ext cx="8229600" cy="1143000"/>
          </a:xfrm>
        </p:spPr>
        <p:txBody>
          <a:bodyPr/>
          <a:lstStyle/>
          <a:p>
            <a:r>
              <a:rPr lang="zh-CN" altLang="zh-CN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确定本节课学习目标：</a:t>
            </a:r>
            <a:endParaRPr lang="zh-CN" altLang="zh-CN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2365375"/>
            <a:ext cx="8229600" cy="4525963"/>
          </a:xfrm>
        </p:spPr>
        <p:txBody>
          <a:bodyPr/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作者如何写出八儿嘴馋的？</a:t>
            </a:r>
            <a:endParaRPr lang="zh-CN" altLang="en-US" sz="48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484" name="图片 1" descr="动态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938" y="4140200"/>
            <a:ext cx="5746751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0"/>
          <p:cNvGrpSpPr/>
          <p:nvPr/>
        </p:nvGrpSpPr>
        <p:grpSpPr bwMode="auto">
          <a:xfrm>
            <a:off x="220663" y="152400"/>
            <a:ext cx="2255837" cy="557213"/>
            <a:chOff x="-319811" y="-540786"/>
            <a:chExt cx="2256668" cy="556690"/>
          </a:xfrm>
        </p:grpSpPr>
        <p:sp>
          <p:nvSpPr>
            <p:cNvPr id="3077" name="直线连接符 21"/>
            <p:cNvSpPr>
              <a:spLocks noChangeShapeType="1"/>
            </p:cNvSpPr>
            <p:nvPr/>
          </p:nvSpPr>
          <p:spPr bwMode="auto">
            <a:xfrm flipV="1">
              <a:off x="-319811" y="10150"/>
              <a:ext cx="2256668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同侧圆角矩形 23"/>
            <p:cNvSpPr>
              <a:spLocks noChangeArrowheads="1"/>
            </p:cNvSpPr>
            <p:nvPr/>
          </p:nvSpPr>
          <p:spPr bwMode="auto">
            <a:xfrm>
              <a:off x="-191781" y="-540786"/>
              <a:ext cx="2000609" cy="516419"/>
            </a:xfrm>
            <a:custGeom>
              <a:avLst/>
              <a:gdLst>
                <a:gd name="T0" fmla="*/ 0 w 2000609"/>
                <a:gd name="T1" fmla="*/ 0 h 516419"/>
                <a:gd name="T2" fmla="*/ 2000609 w 2000609"/>
                <a:gd name="T3" fmla="*/ 516419 h 516419"/>
              </a:gdLst>
              <a:ahLst/>
              <a:cxnLst/>
              <a:rect l="T0" t="T1" r="T2" b="T3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资料链接</a:t>
              </a:r>
              <a:endPara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6151" name="TextBox 5"/>
          <p:cNvSpPr>
            <a:spLocks noChangeArrowheads="1"/>
          </p:cNvSpPr>
          <p:nvPr/>
        </p:nvSpPr>
        <p:spPr bwMode="auto">
          <a:xfrm>
            <a:off x="1052513" y="2357438"/>
            <a:ext cx="12954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Clr>
                <a:srgbClr val="FF0000"/>
              </a:buClr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201216" y="1021945"/>
            <a:ext cx="8766175" cy="451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沈从文（1902－1988），原名沈岳焕，笔名休芸芸、甲辰、上官碧、璇若等，乳名茂林，字崇文，湖南凤凰县人，苗族。沈从文是现代著名作家、历史文物研究家。1925年发表第一篇小说《福生》，1926年出版第一个创作文集《鸭子》。沈从文20年代起蜚声文坛，与诗人徐志摩、散文家周作人、杂文家鲁迅齐名。代表作《边城》、《长河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  <p:bldP spid="6152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7938" y="0"/>
            <a:ext cx="8229601" cy="1143000"/>
          </a:xfrm>
        </p:spPr>
        <p:txBody>
          <a:bodyPr/>
          <a:lstStyle/>
          <a:p>
            <a:pPr algn="l"/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学习提示：</a:t>
            </a:r>
            <a:endParaRPr lang="zh-CN" altLang="en-US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7" name="内容占位符 2"/>
          <p:cNvSpPr>
            <a:spLocks noGrp="1" noChangeArrowheads="1"/>
          </p:cNvSpPr>
          <p:nvPr>
            <p:ph idx="1"/>
          </p:nvPr>
        </p:nvSpPr>
        <p:spPr>
          <a:xfrm>
            <a:off x="76200" y="990600"/>
            <a:ext cx="8839200" cy="3276600"/>
          </a:xfrm>
        </p:spPr>
        <p:txBody>
          <a:bodyPr/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阅读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2——19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自然段，勾画描写八儿急切想吃腊八粥的语句，同时揣摩人物的心理活动。</a:t>
            </a:r>
            <a:endParaRPr lang="zh-CN" altLang="en-US" sz="4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2619" y="3754752"/>
            <a:ext cx="3169921" cy="2981325"/>
          </a:xfrm>
          <a:prstGeom prst="rect">
            <a:avLst/>
          </a:prstGeom>
          <a:effectLst>
            <a:softEdge rad="4064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>
          <a:xfrm>
            <a:off x="-22225" y="26988"/>
            <a:ext cx="9277350" cy="6799262"/>
          </a:xfrm>
        </p:spPr>
        <p:txBody>
          <a:bodyPr/>
          <a:lstStyle/>
          <a:p>
            <a:pPr algn="l"/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住方家大院的八儿，今天                           。一个人出出进进灶房，看到那一大锅正在叹气的粥，碗盏都已预备得整齐摆到灶边好久了，但他妈总说是时候还早。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　他妈正拿起一把锅铲在粥里搅和。锅里的粥也象是益发浓稠了。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“妈，妈，要到什么时候才         ”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“要到夜里！”其实他妈所说的夜里，并不是上灯以后。但八儿听了这种松劲的话，                     。锅子中，有声无力的叹气正还在继续。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“那我饿了！”八儿要哭的样子。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“饿了，也得到太阳落下时才准吃。”</a:t>
            </a:r>
            <a:br>
              <a:rPr lang="zh-CN" altLang="en-US" sz="28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　  饿了，也得到太阳落下时才准吃。你们想，妈的命令，看羊还不够资格的八儿，                                                并且八儿所说的饿，也不可靠，不过因为一进灶房，就听到那锅子中叹气又象是正在呻唤的东西，因好奇而急于想尝尝这奇怪东西罢了。</a:t>
            </a:r>
            <a:endParaRPr lang="zh-CN" altLang="en-US" sz="28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46613" y="-26988"/>
            <a:ext cx="2733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喜得快要发疯了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41825" y="2974975"/>
            <a:ext cx="25717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眼睛可急红了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46613" y="2116138"/>
            <a:ext cx="10366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80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67138" y="5105400"/>
            <a:ext cx="54879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难道还能设什么法来反抗吗？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 noChangeArrowheads="1"/>
          </p:cNvSpPr>
          <p:nvPr>
            <p:ph type="title"/>
          </p:nvPr>
        </p:nvSpPr>
        <p:spPr>
          <a:xfrm>
            <a:off x="119063" y="595313"/>
            <a:ext cx="8905875" cy="3705225"/>
          </a:xfrm>
        </p:spPr>
        <p:txBody>
          <a:bodyPr/>
          <a:lstStyle/>
          <a:p>
            <a:pPr algn="l"/>
            <a:r>
              <a:rPr lang="en-US" altLang="zh-CN" sz="3600" b="1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4000" b="1" smtClean="0">
                <a:latin typeface="华文楷体" pitchFamily="2" charset="-122"/>
                <a:ea typeface="华文楷体" pitchFamily="2" charset="-122"/>
              </a:rPr>
              <a:t>“妈，妈，等一下我要吃三碗！我们只准大哥吃一碗。大哥同爹都吃不得甜的，我们俩光吃甜的也行……妈，妈，你吃三碗我也吃三碗，大哥同爹只准各吃一碗；一共八碗，是吗？”</a:t>
            </a:r>
            <a:br>
              <a:rPr lang="zh-CN" altLang="en-US" sz="40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600" b="1" smtClean="0"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sz="36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555" name="文本框 1"/>
          <p:cNvSpPr txBox="1">
            <a:spLocks noChangeArrowheads="1"/>
          </p:cNvSpPr>
          <p:nvPr/>
        </p:nvSpPr>
        <p:spPr bwMode="auto">
          <a:xfrm>
            <a:off x="657225" y="3686175"/>
            <a:ext cx="6858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“是呀！孥孥说得对。”</a:t>
            </a:r>
            <a:br>
              <a:rPr lang="zh-CN" altLang="en-US" sz="4000" b="1">
                <a:latin typeface="华文楷体" pitchFamily="2" charset="-122"/>
                <a:ea typeface="华文楷体" pitchFamily="2" charset="-122"/>
              </a:rPr>
            </a:b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7475" y="4424363"/>
            <a:ext cx="89074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“要不然我吃三碗半，你就吃两碗半……”</a:t>
            </a:r>
            <a:b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</a:br>
            <a:endParaRPr lang="zh-CN" altLang="en-US" sz="4000" b="1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>
          <a:xfrm>
            <a:off x="384175" y="-1004888"/>
            <a:ext cx="8550275" cy="5840413"/>
          </a:xfrm>
        </p:spPr>
        <p:txBody>
          <a:bodyPr/>
          <a:lstStyle/>
          <a:p>
            <a:pPr algn="l"/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比灶矮了许多的八儿，回过头来的结果，亦不过看到一 股淡淡烟气往上一冲而已！</a:t>
            </a:r>
            <a:br>
              <a:rPr lang="zh-CN" altLang="en-US" sz="32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　　锅中的一切，这在八儿，只能猜想</a:t>
            </a:r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2113" y="2619375"/>
            <a:ext cx="8359775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栗子会已稀烂到认不清楚了罢，赤饭豆会煮得浑身透肿成了患水鼓胀病那样子了罢，花生仁儿吃来总已是面东东的了！枣子必大了三四倍—要是真的干红枣也有那么大，那就妙极了！糖若作多了，它会起锅巴……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7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8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 noChangeArrowheads="1"/>
          </p:cNvSpPr>
          <p:nvPr>
            <p:ph type="title"/>
          </p:nvPr>
        </p:nvSpPr>
        <p:spPr>
          <a:xfrm>
            <a:off x="14288" y="7938"/>
            <a:ext cx="9151937" cy="6888162"/>
          </a:xfrm>
        </p:spPr>
        <p:txBody>
          <a:bodyPr/>
          <a:lstStyle/>
          <a:p>
            <a:pPr algn="l"/>
            <a:r>
              <a:rPr lang="en-US" altLang="zh-CN" sz="3200" b="1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“妈，妈，你抱我起来看看吧！”于是妈就如八儿所求的把他抱了起来。</a:t>
            </a:r>
            <a:br>
              <a:rPr lang="zh-CN" altLang="en-US" sz="32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　　“            ”他        得喊起来了，锅中的一切已进了他的眼中。</a:t>
            </a:r>
            <a:br>
              <a:rPr lang="zh-CN" altLang="en-US" sz="3200" b="1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　　这不能不说是奇怪呀，栗子跌进锅里，不久就得粉碎，那是他知道的。他曾见过跌进到黄焖鸡锅子里的一群栗子，不久就融掉了。赤饭豆害水鼓肿，那也是往常熬粥时常见的事。花生仁儿脱了他的红外套，这是不消说的事。锅巴，正是围了锅边成一圈。总之，一切都成了如他所猜的样子了，但他却不想到今日粥的颜色是深褐。</a:t>
            </a:r>
            <a:endParaRPr lang="zh-CN" altLang="en-US" sz="32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3295650" y="1685925"/>
            <a:ext cx="1311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惊异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60475" y="1685925"/>
            <a:ext cx="1487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哦……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 noChangeArrowheads="1"/>
          </p:cNvSpPr>
          <p:nvPr>
            <p:ph type="title"/>
          </p:nvPr>
        </p:nvSpPr>
        <p:spPr>
          <a:xfrm>
            <a:off x="350838" y="12001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感悟写法</a:t>
            </a:r>
            <a:endParaRPr lang="zh-CN" altLang="en-US" sz="4800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3838" y="3597275"/>
            <a:ext cx="2497137" cy="76200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4400" b="1" noProof="1">
                <a:latin typeface="华文楷体" pitchFamily="2" charset="-122"/>
                <a:ea typeface="华文楷体" pitchFamily="2" charset="-122"/>
                <a:cs typeface="+mn-ea"/>
              </a:rPr>
              <a:t>语言描写</a:t>
            </a:r>
            <a:endParaRPr lang="zh-CN" altLang="zh-CN" sz="4400" b="1" noProof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3944" y="3597275"/>
            <a:ext cx="2551431" cy="7620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  <a:cs typeface="+mn-ea"/>
              </a:rPr>
              <a:t>心理描写</a:t>
            </a:r>
            <a:endParaRPr lang="zh-CN" altLang="zh-CN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8194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609600"/>
            <a:ext cx="8763000" cy="48958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腊八节传说一：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农历十二月初八（农历十二月被称为腊月），是我国汉族传统的腊八节，这天我国大多数地区都有吃腊八粥的习俗。先秦开始，腊八节都是用来祭祀祖先和神灵，祈求丰收和吉祥。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据说，佛教创始人释迦牟尼的成道之日也在十二月初八，因此腊八也是佛教徒的节日，又称“佛成道节”。 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同侧圆角矩形 23"/>
          <p:cNvSpPr>
            <a:spLocks noChangeArrowheads="1"/>
          </p:cNvSpPr>
          <p:nvPr/>
        </p:nvSpPr>
        <p:spPr bwMode="auto">
          <a:xfrm>
            <a:off x="3352800" y="0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资料链接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9218"/>
          <p:cNvSpPr>
            <a:spLocks noChangeArrowheads="1"/>
          </p:cNvSpPr>
          <p:nvPr/>
        </p:nvSpPr>
        <p:spPr bwMode="auto">
          <a:xfrm>
            <a:off x="152400" y="438150"/>
            <a:ext cx="8891588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传说二：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悼念饿死在长城工地的民工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秦始皇修建长城，天下民工奉命而来，长年不能回家，吃粮靠家里人送。有些民工，家隔千山万水，粮食送不到，致使不少民工饿死于长城工地。有一年腊月初八，无粮吃的民工们合伙积了几把五谷杂粮，放在锅里熬成稀粥，每人喝了一碗，最后还是饿死在长城下。为了悼念饿死在长城工地的民工，人们每年腊月初八吃“腊八粥”，以资纪念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同侧圆角矩形 23"/>
          <p:cNvSpPr>
            <a:spLocks noChangeArrowheads="1"/>
          </p:cNvSpPr>
          <p:nvPr/>
        </p:nvSpPr>
        <p:spPr bwMode="auto">
          <a:xfrm>
            <a:off x="3203575" y="98425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资料宝袋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76200" y="838200"/>
            <a:ext cx="8915400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传说三：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腊八节出于人们对岳飞的怀念。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当年，岳飞率部抗金于朱仙镇，正值严冬，岳家军衣食不济、挨饿受冻，众百姓相继送粥，岳家军饱餐了一顿百姓送的“千家粥”，结果大胜而归。这天正是十二月初八。岳飞死后，人民为了纪念他，每到腊月初八，便以杂粮豆果煮粥，终于成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同侧圆角矩形 23"/>
          <p:cNvSpPr>
            <a:spLocks noChangeArrowheads="1"/>
          </p:cNvSpPr>
          <p:nvPr/>
        </p:nvSpPr>
        <p:spPr bwMode="auto">
          <a:xfrm>
            <a:off x="3429000" y="38100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资料链接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228600" y="914400"/>
            <a:ext cx="8686800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传说四：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腊八粥救了朱元璋。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年朱元璋落难在牢监里受苦时，当时正值寒天，又冷又饿的朱元璋竟然从监牢的老鼠洞刨找出一些红豆、大米、红枣等七八种五谷杂粮。朱元璋便把这些东西熬成了粥，因那天正是腊月初八，朱元璋便美名其曰这锅杂粮粥为腊八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同侧圆角矩形 23"/>
          <p:cNvSpPr>
            <a:spLocks noChangeArrowheads="1"/>
          </p:cNvSpPr>
          <p:nvPr/>
        </p:nvSpPr>
        <p:spPr bwMode="auto">
          <a:xfrm>
            <a:off x="3132138" y="98425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资料链接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2446338"/>
            <a:ext cx="8177213" cy="22780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600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华文楷体" pitchFamily="2" charset="-122"/>
                <a:ea typeface="华文楷体" pitchFamily="2" charset="-122"/>
              </a:rPr>
              <a:t>课文是怎样表现腊八粥的美味？</a:t>
            </a:r>
            <a:endParaRPr lang="zh-CN" altLang="en-US" sz="3600" b="1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作者围绕腊八粥讲了一件什么事？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31748" name="TextBox 2"/>
          <p:cNvSpPr txBox="1">
            <a:spLocks noChangeArrowheads="1"/>
          </p:cNvSpPr>
          <p:nvPr/>
        </p:nvSpPr>
        <p:spPr bwMode="auto">
          <a:xfrm>
            <a:off x="304800" y="4191000"/>
            <a:ext cx="85344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通过小孩八儿的视角，</a:t>
            </a:r>
            <a:endParaRPr lang="en-US" altLang="zh-CN" sz="32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写他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盼粥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猜粥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看粥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吃粥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的过程，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描绘出腊八节时</a:t>
            </a:r>
            <a:r>
              <a:rPr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甜蜜温馨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其乐融融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的家庭生活场景。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课文围绕腊八粥讲了一件什么事？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"/>
          <p:cNvSpPr>
            <a:spLocks noChangeArrowheads="1"/>
          </p:cNvSpPr>
          <p:nvPr/>
        </p:nvSpPr>
        <p:spPr bwMode="auto">
          <a:xfrm>
            <a:off x="228600" y="381000"/>
            <a:ext cx="754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梳理课文脉络：（完成书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P10/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一）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7" name="左大括号 6"/>
          <p:cNvSpPr/>
          <p:nvPr/>
        </p:nvSpPr>
        <p:spPr bwMode="auto">
          <a:xfrm>
            <a:off x="1676400" y="1581150"/>
            <a:ext cx="152400" cy="3886200"/>
          </a:xfrm>
          <a:prstGeom prst="leftBrace">
            <a:avLst>
              <a:gd name="adj1" fmla="val 8382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76200" y="3200400"/>
            <a:ext cx="1981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9" name="TextBox 8"/>
          <p:cNvSpPr txBox="1">
            <a:spLocks noChangeArrowheads="1"/>
          </p:cNvSpPr>
          <p:nvPr/>
        </p:nvSpPr>
        <p:spPr bwMode="auto">
          <a:xfrm>
            <a:off x="1828800" y="1228725"/>
            <a:ext cx="198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0" name="TextBox 9"/>
          <p:cNvSpPr txBox="1">
            <a:spLocks noChangeArrowheads="1"/>
          </p:cNvSpPr>
          <p:nvPr/>
        </p:nvSpPr>
        <p:spPr bwMode="auto">
          <a:xfrm>
            <a:off x="3429000" y="1228725"/>
            <a:ext cx="403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概写腊八粥的美味。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93888" y="3230563"/>
            <a:ext cx="2373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2~19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00500" y="3262313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等粥。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93888" y="5173663"/>
            <a:ext cx="26781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20~21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00500" y="518953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喝粥。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3"/>
          <p:cNvSpPr>
            <a:spLocks noChangeArrowheads="1"/>
          </p:cNvSpPr>
          <p:nvPr/>
        </p:nvSpPr>
        <p:spPr bwMode="auto">
          <a:xfrm>
            <a:off x="228600" y="381000"/>
            <a:ext cx="754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梳理课文脉络：（完成书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P10/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一）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1" name="左大括号 6"/>
          <p:cNvSpPr/>
          <p:nvPr/>
        </p:nvSpPr>
        <p:spPr bwMode="auto">
          <a:xfrm>
            <a:off x="1676400" y="1447800"/>
            <a:ext cx="152400" cy="4114800"/>
          </a:xfrm>
          <a:prstGeom prst="leftBrace">
            <a:avLst>
              <a:gd name="adj1" fmla="val 8375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76200" y="3200400"/>
            <a:ext cx="1981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等粥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28813" y="1235075"/>
            <a:ext cx="2324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2~8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29100" y="1228725"/>
            <a:ext cx="1133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盼粥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28813" y="3835400"/>
            <a:ext cx="2871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12~14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29100" y="2463800"/>
            <a:ext cx="133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分粥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93888" y="5173663"/>
            <a:ext cx="26781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15~19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29100" y="5176838"/>
            <a:ext cx="1152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看粥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928813" y="2463800"/>
            <a:ext cx="2324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9~11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段：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29100" y="3835400"/>
            <a:ext cx="133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猜粥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22780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600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华文楷体" pitchFamily="2" charset="-122"/>
                <a:ea typeface="华文楷体" pitchFamily="2" charset="-122"/>
              </a:rPr>
              <a:t>课文围绕腊八粥讲了一件什么事？</a:t>
            </a:r>
            <a:endParaRPr lang="zh-CN" altLang="en-US" sz="3600" b="1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" y="4191000"/>
            <a:ext cx="7010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课文围绕腊八粥写了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小孩八儿盼粥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分粥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猜粥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看粥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吃粥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的过程。</a:t>
            </a:r>
            <a:endParaRPr lang="en-US" altLang="zh-CN" sz="32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200" y="6019800"/>
            <a:ext cx="7467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回顾一下我们是如何得出这个问题的答案的？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280988" y="1836738"/>
            <a:ext cx="8177212" cy="281146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思考：</a:t>
            </a:r>
            <a:endParaRPr lang="zh-CN" altLang="en-US" sz="39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4400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FontTx/>
              <a:buNone/>
              <a:defRPr/>
            </a:pP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课文写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八儿等粥、吃粥的过程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，想要为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3900" b="1" dirty="0" smtClean="0">
                <a:latin typeface="华文楷体" pitchFamily="2" charset="-122"/>
                <a:ea typeface="华文楷体" pitchFamily="2" charset="-122"/>
              </a:rPr>
              <a:t>展现什么</a:t>
            </a:r>
            <a:r>
              <a:rPr lang="zh-CN" altLang="en-US" sz="3900" b="1" dirty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9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-635"/>
            <a:ext cx="7270115" cy="25590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9600" y="4724400"/>
            <a:ext cx="601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腊八粥的美味诱人</a:t>
            </a:r>
            <a:endParaRPr lang="zh-CN" altLang="en-US" sz="32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304800" y="3810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腊八粥的美味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八儿盼粥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8600" y="1371600"/>
            <a:ext cx="44196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/>
              <a:t>原文语句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喜得快要发疯了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一个人进进出出灶房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“妈，妈，要到什么时候才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眼睛可急红了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“那我饿了！”八儿要哭的样子。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锅中的粥，有声无力的叹气正还在继续。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右箭头 2"/>
          <p:cNvSpPr>
            <a:spLocks noChangeArrowheads="1"/>
          </p:cNvSpPr>
          <p:nvPr/>
        </p:nvSpPr>
        <p:spPr bwMode="auto">
          <a:xfrm>
            <a:off x="4114800" y="270510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24400" y="1371600"/>
            <a:ext cx="20574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八儿心理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期待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急切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不满、赌气、撒娇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失落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下箭头 5"/>
          <p:cNvSpPr>
            <a:spLocks noChangeArrowheads="1"/>
          </p:cNvSpPr>
          <p:nvPr/>
        </p:nvSpPr>
        <p:spPr bwMode="auto">
          <a:xfrm>
            <a:off x="3429000" y="4418013"/>
            <a:ext cx="533400" cy="4587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5257800"/>
            <a:ext cx="5943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/>
              <a:t>八儿的形象：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对新事物好奇而急切，天真可爱的孩子。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10400" y="1371600"/>
            <a:ext cx="17462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/>
              <a:t>描写、修辞</a:t>
            </a:r>
            <a:endParaRPr lang="en-US" altLang="zh-CN" sz="2000" b="1"/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肖像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右箭头 9"/>
          <p:cNvSpPr>
            <a:spLocks noChangeArrowheads="1"/>
          </p:cNvSpPr>
          <p:nvPr/>
        </p:nvSpPr>
        <p:spPr bwMode="auto">
          <a:xfrm>
            <a:off x="6324600" y="2705100"/>
            <a:ext cx="533400" cy="381000"/>
          </a:xfrm>
          <a:prstGeom prst="rightArrow">
            <a:avLst>
              <a:gd name="adj1" fmla="val 50000"/>
              <a:gd name="adj2" fmla="val 500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05e523d-2a54-436b-9356-abdbf905ac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3355</Words>
  <Application>WPS 演示</Application>
  <PresentationFormat>全屏显示(4:3)</PresentationFormat>
  <Paragraphs>313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华文楷体</vt:lpstr>
      <vt:lpstr>微软雅黑</vt:lpstr>
      <vt:lpstr>华文新魏</vt:lpstr>
      <vt:lpstr>黑体</vt:lpstr>
      <vt:lpstr>楷体</vt:lpstr>
      <vt:lpstr>Arial Unicode MS</vt:lpstr>
      <vt:lpstr>隶书</vt:lpstr>
      <vt:lpstr>Arial</vt:lpstr>
      <vt:lpstr>第一PPT模板网-WWW.1PPT.COM</vt:lpstr>
      <vt:lpstr>腊八粥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确定本节课学习目标：</vt:lpstr>
      <vt:lpstr>学习提示：</vt:lpstr>
      <vt:lpstr>        住方家大院的八儿，今天                           。一个人出出进进灶房，看到那一大锅正在叹气的粥，碗盏都已预备得整齐摆到灶边好久了，但他妈总说是时候还早。 　　他妈正拿起一把锅铲在粥里搅和。锅里的粥也象是益发浓稠了。 　“妈，妈，要到什么时候才         ” 　“要到夜里！”其实他妈所说的夜里，并不是上灯以后。但八儿听了这种松劲的话，                     。锅子中，有声无力的叹气正还在继续。 　“那我饿了！”八儿要哭的样子。 　“饿了，也得到太阳落下时才准吃。” 　  饿了，也得到太阳落下时才准吃。你们想，妈的命令，看羊还不够资格的八儿，                                                并且八儿所说的饿，也不可靠，不过因为一进灶房，就听到那锅子中叹气又象是正在呻唤的东西，因好奇而急于想尝尝这奇怪东西罢了。</vt:lpstr>
      <vt:lpstr>     “妈，妈，等一下我要吃三碗！我们只准大哥吃一碗。大哥同爹都吃不得甜的，我们俩光吃甜的也行……妈，妈，你吃三碗我也吃三碗，大哥同爹只准各吃一碗；一共八碗，是吗？” 　    </vt:lpstr>
      <vt:lpstr>        比灶矮了许多的八儿，回过头来的结果，亦不过看到一 股淡淡烟气往上一冲而已！ 　　锅中的一切，这在八儿，只能猜想:</vt:lpstr>
      <vt:lpstr>    “妈，妈，你抱我起来看看吧！”于是妈就如八儿所求的把他抱了起来。 　　“            ”他        得喊起来了，锅中的一切已进了他的眼中。 　　这不能不说是奇怪呀，栗子跌进锅里，不久就得粉碎，那是他知道的。他曾见过跌进到黄焖鸡锅子里的一群栗子，不久就融掉了。赤饭豆害水鼓肿，那也是往常熬粥时常见的事。花生仁儿脱了他的红外套，这是不消说的事。锅巴，正是围了锅边成一圈。总之，一切都成了如他所猜的样子了，但他却不想到今日粥的颜色是深褐。</vt:lpstr>
      <vt:lpstr>感悟写法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2014-02-26T10:09:00Z</dcterms:created>
  <dcterms:modified xsi:type="dcterms:W3CDTF">2023-01-19T01:08:47Z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7F976B87645F45F099423CC450F24702</vt:lpwstr>
  </property>
  <property fmtid="{D5CDD505-2E9C-101B-9397-08002B2CF9AE}" pid="3" name="KSOProductBuildVer">
    <vt:lpwstr>2052-11.1.0.13703</vt:lpwstr>
  </property>
</Properties>
</file>