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</p:sldIdLst>
  <p:sldSz cx="9144000" cy="5143500" type="screen16x9"/>
  <p:notesSz cx="6858000" cy="9144000"/>
  <p:custDataLst>
    <p:tags r:id="rId2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30" d="100"/>
          <a:sy n="130" d="100"/>
        </p:scale>
        <p:origin x="-1074" y="-348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gs" Target="tags/tag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https://timgsa.baidu.com/timg?image&amp;quality=80&amp;size=b9999_10000&amp;sec=1604408208125&amp;di=ce58b4ab5e856b2ffc7c2f24f53f0ff7&amp;imgtype=0&amp;src=http%3A%2F%2F5b0988e595225.cdn.sohucs.com%2Fimages%2F20180405%2Fc37ca8dd1b5b4f56b7c9d78f155a0944.jpe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F:\上课课件\2020春上课课件\六年级上课课件下册（新做）\人六下课题图（20张）\3古诗三首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F:\上课课件\2020春上课课件\六年级上课课件下册（新做）\人六下课题图（20张）\3古诗三首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timgsa.baidu.com/timg?image&amp;quality=80&amp;size=b9999_10000&amp;sec=1604408254602&amp;di=9314ff2b93126bb6c462f4f0d035f6ff&amp;imgtype=0&amp;src=http%3A%2F%2F5b0988e595225.cdn.sohucs.com%2Fimages%2F20171004%2F5e5801b221fa4f9eb9a24391cd66c78f.jpe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buSzPct val="100000"/>
        <a:defRPr sz="4400" kern="1200">
          <a:solidFill>
            <a:srgbClr val="000000"/>
          </a:solidFill>
          <a:latin typeface="Calibri" panose="020F0502020204030204" pitchFamily="34" charset="0"/>
          <a:ea typeface="宋体" panose="02010600030101010101" pitchFamily="2" charset="-122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buSzPct val="100000"/>
        <a:defRPr sz="4400">
          <a:solidFill>
            <a:srgbClr val="000000"/>
          </a:solidFill>
          <a:latin typeface="Calibri" panose="020F0502020204030204" pitchFamily="34" charset="0"/>
          <a:ea typeface="宋体" panose="02010600030101010101" pitchFamily="2" charset="-122"/>
          <a:cs typeface="Arial" panose="020B060402020202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buSzPct val="100000"/>
        <a:defRPr sz="4400">
          <a:solidFill>
            <a:srgbClr val="000000"/>
          </a:solidFill>
          <a:latin typeface="Calibri" panose="020F0502020204030204" pitchFamily="34" charset="0"/>
          <a:ea typeface="宋体" panose="02010600030101010101" pitchFamily="2" charset="-122"/>
          <a:cs typeface="Arial" panose="020B060402020202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buSzPct val="100000"/>
        <a:defRPr sz="4400">
          <a:solidFill>
            <a:srgbClr val="000000"/>
          </a:solidFill>
          <a:latin typeface="Calibri" panose="020F0502020204030204" pitchFamily="34" charset="0"/>
          <a:ea typeface="宋体" panose="02010600030101010101" pitchFamily="2" charset="-122"/>
          <a:cs typeface="Arial" panose="020B060402020202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buSzPct val="100000"/>
        <a:defRPr sz="4400">
          <a:solidFill>
            <a:srgbClr val="000000"/>
          </a:solidFill>
          <a:latin typeface="Calibri" panose="020F0502020204030204" pitchFamily="34" charset="0"/>
          <a:ea typeface="宋体" panose="02010600030101010101" pitchFamily="2" charset="-122"/>
          <a:cs typeface="Arial" panose="020B0604020202020204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buSzPct val="100000"/>
        <a:defRPr sz="4400">
          <a:solidFill>
            <a:srgbClr val="000000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buSzPct val="100000"/>
        <a:defRPr sz="4400">
          <a:solidFill>
            <a:srgbClr val="000000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buSzPct val="100000"/>
        <a:defRPr sz="4400">
          <a:solidFill>
            <a:srgbClr val="000000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buSzPct val="100000"/>
        <a:defRPr sz="4400">
          <a:solidFill>
            <a:srgbClr val="000000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Font typeface="Arial" panose="020B0604020202020204" pitchFamily="34" charset="0"/>
        <a:buChar char="•"/>
        <a:defRPr sz="3200" kern="1200">
          <a:solidFill>
            <a:srgbClr val="000000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Font typeface="Arial" panose="020B0604020202020204" pitchFamily="34" charset="0"/>
        <a:buChar char="–"/>
        <a:defRPr sz="2800" kern="1200">
          <a:solidFill>
            <a:srgbClr val="000000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Font typeface="Arial" panose="020B0604020202020204" pitchFamily="34" charset="0"/>
        <a:buChar char="•"/>
        <a:defRPr sz="2400" kern="1200">
          <a:solidFill>
            <a:srgbClr val="000000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Font typeface="Arial" panose="020B0604020202020204" pitchFamily="34" charset="0"/>
        <a:buChar char="–"/>
        <a:defRPr sz="2000" kern="1200">
          <a:solidFill>
            <a:srgbClr val="000000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Font typeface="Arial" panose="020B0604020202020204" pitchFamily="34" charset="0"/>
        <a:buChar char="»"/>
        <a:defRPr sz="2000" kern="1200">
          <a:solidFill>
            <a:srgbClr val="000000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4572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9144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3716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18288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5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1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2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1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3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6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7.jpeg"/><Relationship Id="rId1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8.png"/><Relationship Id="rId1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2" descr="F:\上课课件\2020春上课课件\六年级上课课件下册（新做）\人六下课题图（20张）\3古诗三首.jp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0" y="0"/>
            <a:ext cx="9144000" cy="3236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63" name="矩形 3"/>
          <p:cNvSpPr/>
          <p:nvPr/>
        </p:nvSpPr>
        <p:spPr>
          <a:xfrm>
            <a:off x="1925422" y="2452083"/>
            <a:ext cx="5338320" cy="1323439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wrap="none">
            <a:spAutoFit/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lvl1pPr eaLnBrk="0" hangingPunct="0"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SzPct val="100000"/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SzPct val="100000"/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SzPct val="100000"/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SzPct val="100000"/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buSzPct val="100000"/>
              <a:defRPr/>
            </a:pPr>
            <a:r>
              <a:rPr lang="zh-CN" altLang="en-US" sz="80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方正粗黑宋简体" pitchFamily="2" charset="-122"/>
                <a:ea typeface="方正粗黑宋简体" pitchFamily="2" charset="-122"/>
              </a:rPr>
              <a:t>迢迢牵牛星</a:t>
            </a:r>
            <a:endParaRPr lang="zh-CN" altLang="en-US" sz="8000" b="1" dirty="0" smtClean="0">
              <a:effectLst>
                <a:outerShdw blurRad="38100" dist="38100" dir="2700000" algn="tl">
                  <a:srgbClr val="C0C0C0"/>
                </a:outerShdw>
              </a:effectLst>
              <a:latin typeface="方正粗黑宋简体" pitchFamily="2" charset="-122"/>
              <a:ea typeface="方正粗黑宋简体" pitchFamily="2" charset="-122"/>
            </a:endParaRP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圆角矩形 1"/>
          <p:cNvSpPr>
            <a:spLocks noChangeArrowheads="1"/>
          </p:cNvSpPr>
          <p:nvPr/>
        </p:nvSpPr>
        <p:spPr bwMode="auto">
          <a:xfrm>
            <a:off x="179388" y="268288"/>
            <a:ext cx="8785225" cy="4479925"/>
          </a:xfrm>
          <a:prstGeom prst="roundRect">
            <a:avLst>
              <a:gd name="adj" fmla="val 16667"/>
            </a:avLst>
          </a:prstGeom>
          <a:solidFill>
            <a:srgbClr val="FFFFFF">
              <a:alpha val="96861"/>
            </a:srgbClr>
          </a:solidFill>
          <a:ln w="25400">
            <a:solidFill>
              <a:srgbClr val="BFBFBF"/>
            </a:solidFill>
            <a:miter lim="800000"/>
          </a:ln>
        </p:spPr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SzPct val="100000"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0179" name="矩形 4"/>
          <p:cNvSpPr>
            <a:spLocks noChangeArrowheads="1"/>
          </p:cNvSpPr>
          <p:nvPr/>
        </p:nvSpPr>
        <p:spPr bwMode="auto">
          <a:xfrm>
            <a:off x="611188" y="674688"/>
            <a:ext cx="6480175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SzPct val="100000"/>
            </a:pPr>
            <a:r>
              <a:rPr lang="zh-CN" altLang="en-US" sz="2800" b="1">
                <a:solidFill>
                  <a:srgbClr val="FF0000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迢迢</a:t>
            </a:r>
            <a:r>
              <a:rPr lang="zh-CN" altLang="en-US" sz="2800" b="1">
                <a:solidFill>
                  <a:srgbClr val="000000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牵牛星。</a:t>
            </a:r>
            <a:endParaRPr lang="zh-CN" altLang="en-US" sz="2800" b="1">
              <a:solidFill>
                <a:srgbClr val="000000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50180" name="矩形 6"/>
          <p:cNvSpPr>
            <a:spLocks noChangeArrowheads="1"/>
          </p:cNvSpPr>
          <p:nvPr/>
        </p:nvSpPr>
        <p:spPr bwMode="auto">
          <a:xfrm>
            <a:off x="539750" y="1382713"/>
            <a:ext cx="8208963" cy="1476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SzPct val="100000"/>
            </a:pPr>
            <a:r>
              <a:rPr lang="zh-CN" altLang="en-US" sz="2000" b="1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 “迢迢”指遥远的地方。牵牛星在遥远的地方，这遥远的距离使得人内心起相思。迢迢万里遥，深深相思情。距离的旷远拉伸了主人公之间的相思之情。</a:t>
            </a:r>
            <a:endParaRPr lang="zh-CN" altLang="en-US" sz="2000" b="1">
              <a:solidFill>
                <a:srgbClr val="0000FF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cxnSp>
        <p:nvCxnSpPr>
          <p:cNvPr id="52229" name="直接连接符 5"/>
          <p:cNvCxnSpPr>
            <a:cxnSpLocks noChangeShapeType="1"/>
          </p:cNvCxnSpPr>
          <p:nvPr/>
        </p:nvCxnSpPr>
        <p:spPr bwMode="auto">
          <a:xfrm>
            <a:off x="755650" y="1177925"/>
            <a:ext cx="576263" cy="0"/>
          </a:xfrm>
          <a:prstGeom prst="line">
            <a:avLst/>
          </a:prstGeom>
          <a:noFill/>
          <a:ln w="38100" algn="ctr">
            <a:solidFill>
              <a:schemeClr val="accent2"/>
            </a:solidFill>
            <a:round/>
          </a:ln>
          <a:effectLst>
            <a:outerShdw blurRad="40000" dist="23000" dir="5400000" rotWithShape="0">
              <a:srgbClr val="000000">
                <a:alpha val="34998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pic>
        <p:nvPicPr>
          <p:cNvPr id="50182" name="Picture 2" descr="F:\微课模板\学习目标.jpg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155700" y="3543300"/>
            <a:ext cx="1184275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0183" name="云形标注 8"/>
          <p:cNvSpPr>
            <a:spLocks noChangeArrowheads="1"/>
          </p:cNvSpPr>
          <p:nvPr/>
        </p:nvSpPr>
        <p:spPr bwMode="auto">
          <a:xfrm>
            <a:off x="2411413" y="2571750"/>
            <a:ext cx="3240087" cy="2116138"/>
          </a:xfrm>
          <a:prstGeom prst="cloudCallout">
            <a:avLst>
              <a:gd name="adj1" fmla="val -55894"/>
              <a:gd name="adj2" fmla="val 21944"/>
            </a:avLst>
          </a:prstGeom>
          <a:gradFill rotWithShape="1">
            <a:gsLst>
              <a:gs pos="0">
                <a:srgbClr val="769535"/>
              </a:gs>
              <a:gs pos="80000">
                <a:srgbClr val="9BC348"/>
              </a:gs>
              <a:gs pos="100000">
                <a:srgbClr val="9CC746"/>
              </a:gs>
            </a:gsLst>
            <a:lin ang="16200000"/>
          </a:gradFill>
          <a:ln w="9525" algn="ctr">
            <a:solidFill>
              <a:srgbClr val="98B954"/>
            </a:solidFill>
            <a:round/>
          </a:ln>
          <a:effectLst>
            <a:outerShdw blurRad="40000" dist="23000" dir="5400000" rotWithShape="0">
              <a:srgbClr val="000000">
                <a:alpha val="34998"/>
              </a:srgbClr>
            </a:outerShdw>
          </a:effectLst>
        </p:spPr>
        <p:txBody>
          <a:bodyPr anchor="ctr"/>
          <a:lstStyle>
            <a:lvl1pPr eaLnBrk="0" hangingPunct="0"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SzPct val="100000"/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SzPct val="100000"/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SzPct val="100000"/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SzPct val="100000"/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fontAlgn="base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SzPct val="100000"/>
              <a:defRPr/>
            </a:pPr>
            <a:r>
              <a:rPr lang="zh-CN" altLang="en-US" b="1" smtClean="0">
                <a:solidFill>
                  <a:srgbClr val="FFFFFF"/>
                </a:solidFill>
                <a:latin typeface="方正粗黑宋简体" pitchFamily="2" charset="-122"/>
                <a:ea typeface="方正粗黑宋简体" pitchFamily="2" charset="-122"/>
              </a:rPr>
              <a:t>可是，牵牛星真的离她那样遥远吗，在诗句中有没有其他的发现？</a:t>
            </a:r>
            <a:endParaRPr lang="zh-CN" altLang="en-US" b="1" smtClean="0">
              <a:solidFill>
                <a:srgbClr val="FFFFFF"/>
              </a:solidFill>
              <a:latin typeface="方正粗黑宋简体" pitchFamily="2" charset="-122"/>
              <a:ea typeface="方正粗黑宋简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2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01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01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01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18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圆角矩形 1"/>
          <p:cNvSpPr>
            <a:spLocks noChangeArrowheads="1"/>
          </p:cNvSpPr>
          <p:nvPr/>
        </p:nvSpPr>
        <p:spPr bwMode="auto">
          <a:xfrm>
            <a:off x="179388" y="268288"/>
            <a:ext cx="8785225" cy="4479925"/>
          </a:xfrm>
          <a:prstGeom prst="roundRect">
            <a:avLst>
              <a:gd name="adj" fmla="val 16667"/>
            </a:avLst>
          </a:prstGeom>
          <a:solidFill>
            <a:srgbClr val="FFFFFF">
              <a:alpha val="96861"/>
            </a:srgbClr>
          </a:solidFill>
          <a:ln w="25400">
            <a:solidFill>
              <a:srgbClr val="BFBFBF"/>
            </a:solidFill>
            <a:miter lim="800000"/>
          </a:ln>
        </p:spPr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SzPct val="100000"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1203" name="矩形 4"/>
          <p:cNvSpPr>
            <a:spLocks noChangeArrowheads="1"/>
          </p:cNvSpPr>
          <p:nvPr/>
        </p:nvSpPr>
        <p:spPr bwMode="auto">
          <a:xfrm>
            <a:off x="611188" y="700088"/>
            <a:ext cx="6480175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SzPct val="100000"/>
            </a:pPr>
            <a:r>
              <a:rPr lang="zh-CN" altLang="en-US" sz="2800" b="1">
                <a:solidFill>
                  <a:srgbClr val="000000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河汉清且浅，相去复几许。</a:t>
            </a:r>
            <a:endParaRPr lang="zh-CN" altLang="en-US" sz="2800" b="1">
              <a:solidFill>
                <a:srgbClr val="000000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51204" name="矩形 6"/>
          <p:cNvSpPr>
            <a:spLocks noChangeArrowheads="1"/>
          </p:cNvSpPr>
          <p:nvPr/>
        </p:nvSpPr>
        <p:spPr bwMode="auto">
          <a:xfrm>
            <a:off x="539750" y="1317625"/>
            <a:ext cx="8135938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 fontAlgn="base">
              <a:spcBef>
                <a:spcPct val="0"/>
              </a:spcBef>
              <a:spcAft>
                <a:spcPct val="0"/>
              </a:spcAft>
              <a:buSzPct val="100000"/>
            </a:pPr>
            <a:r>
              <a:rPr lang="zh-CN" altLang="en-US" sz="2400" b="1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银河清澈且水不深，他们相互之间的距离又能有多远呢？</a:t>
            </a:r>
            <a:endParaRPr lang="zh-CN" altLang="en-US" sz="2400" b="1">
              <a:solidFill>
                <a:srgbClr val="0000FF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51205" name="下箭头 7"/>
          <p:cNvSpPr>
            <a:spLocks noChangeArrowheads="1"/>
          </p:cNvSpPr>
          <p:nvPr/>
        </p:nvSpPr>
        <p:spPr bwMode="auto">
          <a:xfrm>
            <a:off x="3492500" y="1779588"/>
            <a:ext cx="358775" cy="504825"/>
          </a:xfrm>
          <a:prstGeom prst="downArrow">
            <a:avLst>
              <a:gd name="adj1" fmla="val 50000"/>
              <a:gd name="adj2" fmla="val 49997"/>
            </a:avLst>
          </a:prstGeom>
          <a:gradFill rotWithShape="1">
            <a:gsLst>
              <a:gs pos="0">
                <a:srgbClr val="769535"/>
              </a:gs>
              <a:gs pos="80000">
                <a:srgbClr val="9BC348"/>
              </a:gs>
              <a:gs pos="100000">
                <a:srgbClr val="9CC746"/>
              </a:gs>
            </a:gsLst>
            <a:lin ang="16200000"/>
          </a:gradFill>
          <a:ln w="9525" algn="ctr">
            <a:solidFill>
              <a:srgbClr val="98B954"/>
            </a:solidFill>
            <a:miter lim="800000"/>
          </a:ln>
          <a:effectLst>
            <a:outerShdw blurRad="40000" dist="23000" dir="5400000" rotWithShape="0">
              <a:srgbClr val="000000">
                <a:alpha val="34998"/>
              </a:srgbClr>
            </a:outerShdw>
          </a:effectLst>
        </p:spPr>
        <p:txBody>
          <a:bodyPr anchor="ctr"/>
          <a:lstStyle>
            <a:lvl1pPr eaLnBrk="0" hangingPunct="0"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SzPct val="100000"/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SzPct val="100000"/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SzPct val="100000"/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SzPct val="100000"/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buSzPct val="100000"/>
              <a:defRPr/>
            </a:pPr>
            <a:endParaRPr lang="zh-CN" altLang="en-US" smtClean="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51206" name="矩形 4"/>
          <p:cNvSpPr>
            <a:spLocks noChangeArrowheads="1"/>
          </p:cNvSpPr>
          <p:nvPr/>
        </p:nvSpPr>
        <p:spPr bwMode="auto">
          <a:xfrm>
            <a:off x="684213" y="2284413"/>
            <a:ext cx="4392612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SzPct val="100000"/>
            </a:pPr>
            <a:r>
              <a:rPr lang="zh-CN" altLang="en-US" sz="2800" b="1">
                <a:solidFill>
                  <a:srgbClr val="000000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盈盈一水间，脉脉不得语。</a:t>
            </a:r>
            <a:endParaRPr lang="zh-CN" altLang="en-US" sz="2800" b="1">
              <a:solidFill>
                <a:srgbClr val="000000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51207" name="矩形 10"/>
          <p:cNvSpPr>
            <a:spLocks noChangeArrowheads="1"/>
          </p:cNvSpPr>
          <p:nvPr/>
        </p:nvSpPr>
        <p:spPr bwMode="auto">
          <a:xfrm>
            <a:off x="684213" y="2787650"/>
            <a:ext cx="8135937" cy="1866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SzPct val="100000"/>
            </a:pPr>
            <a:r>
              <a:rPr lang="zh-CN" altLang="en-US" sz="2000" b="1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仅仅是一水之隔。何谈遥远一说呢！“盈盈”既能表现水波的晶莹、又能表现女子的魅力，还可以想象女子眼含热泪的神态，令人回味无穷。河水盈盈，泪水也盈盈。欲语难诉，深情难吐，只好默默相视，以表相思。情景并生，哀怨动人。</a:t>
            </a:r>
            <a:endParaRPr lang="zh-CN" altLang="en-US" sz="2000" b="1">
              <a:solidFill>
                <a:srgbClr val="0000FF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12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12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12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12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12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1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120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12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12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04" grpId="0" animBg="1"/>
      <p:bldP spid="51205" grpId="0" animBg="1"/>
      <p:bldP spid="51206" grpId="0" animBg="1"/>
      <p:bldP spid="5120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圆角矩形 1"/>
          <p:cNvSpPr>
            <a:spLocks noChangeArrowheads="1"/>
          </p:cNvSpPr>
          <p:nvPr/>
        </p:nvSpPr>
        <p:spPr bwMode="auto">
          <a:xfrm>
            <a:off x="179388" y="268288"/>
            <a:ext cx="8785225" cy="4479925"/>
          </a:xfrm>
          <a:prstGeom prst="roundRect">
            <a:avLst>
              <a:gd name="adj" fmla="val 16667"/>
            </a:avLst>
          </a:prstGeom>
          <a:solidFill>
            <a:srgbClr val="FFFFFF">
              <a:alpha val="96861"/>
            </a:srgbClr>
          </a:solidFill>
          <a:ln w="25400">
            <a:solidFill>
              <a:srgbClr val="BFBFBF"/>
            </a:solidFill>
            <a:miter lim="800000"/>
          </a:ln>
        </p:spPr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SzPct val="100000"/>
            </a:pPr>
            <a:endParaRPr lang="zh-CN" altLang="en-US">
              <a:solidFill>
                <a:srgbClr val="FFFFFF"/>
              </a:solidFill>
            </a:endParaRPr>
          </a:p>
        </p:txBody>
      </p:sp>
      <p:pic>
        <p:nvPicPr>
          <p:cNvPr id="52227" name="Picture 2" descr="F:\微课模板\学习目标.jpg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3850" y="3363913"/>
            <a:ext cx="1184275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2228" name="云形标注 3"/>
          <p:cNvSpPr>
            <a:spLocks noChangeArrowheads="1"/>
          </p:cNvSpPr>
          <p:nvPr/>
        </p:nvSpPr>
        <p:spPr bwMode="auto">
          <a:xfrm>
            <a:off x="1908175" y="1492250"/>
            <a:ext cx="4751388" cy="2735263"/>
          </a:xfrm>
          <a:prstGeom prst="cloudCallout">
            <a:avLst>
              <a:gd name="adj1" fmla="val -59306"/>
              <a:gd name="adj2" fmla="val 34963"/>
            </a:avLst>
          </a:prstGeom>
          <a:gradFill rotWithShape="1">
            <a:gsLst>
              <a:gs pos="0">
                <a:srgbClr val="769535"/>
              </a:gs>
              <a:gs pos="80000">
                <a:srgbClr val="9BC348"/>
              </a:gs>
              <a:gs pos="100000">
                <a:srgbClr val="9CC746"/>
              </a:gs>
            </a:gsLst>
            <a:lin ang="16200000"/>
          </a:gradFill>
          <a:ln w="9525" algn="ctr">
            <a:solidFill>
              <a:srgbClr val="98B954"/>
            </a:solidFill>
            <a:round/>
          </a:ln>
          <a:effectLst>
            <a:outerShdw blurRad="40000" dist="23000" dir="5400000" rotWithShape="0">
              <a:srgbClr val="000000">
                <a:alpha val="34998"/>
              </a:srgbClr>
            </a:outerShdw>
          </a:effectLst>
        </p:spPr>
        <p:txBody>
          <a:bodyPr anchor="ctr"/>
          <a:lstStyle>
            <a:lvl1pPr eaLnBrk="0" hangingPunct="0"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SzPct val="100000"/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SzPct val="100000"/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SzPct val="100000"/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SzPct val="100000"/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fontAlgn="base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SzPct val="100000"/>
              <a:defRPr/>
            </a:pPr>
            <a:r>
              <a:rPr lang="zh-CN" altLang="en-US" sz="2400" b="1" dirty="0" smtClean="0">
                <a:solidFill>
                  <a:srgbClr val="FFFFFF"/>
                </a:solidFill>
                <a:latin typeface="方正粗黑宋简体" pitchFamily="2" charset="-122"/>
                <a:ea typeface="方正粗黑宋简体" pitchFamily="2" charset="-122"/>
              </a:rPr>
              <a:t>再读诗歌，边读边思考：作者描绘织女的形象仅仅是为了表达织女的相思吗？</a:t>
            </a:r>
            <a:endParaRPr lang="zh-CN" altLang="en-US" sz="2400" b="1" dirty="0" smtClean="0">
              <a:solidFill>
                <a:srgbClr val="FFFFFF"/>
              </a:solidFill>
              <a:latin typeface="方正粗黑宋简体" pitchFamily="2" charset="-122"/>
              <a:ea typeface="方正粗黑宋简体" pitchFamily="2" charset="-122"/>
            </a:endParaRPr>
          </a:p>
        </p:txBody>
      </p:sp>
      <p:sp>
        <p:nvSpPr>
          <p:cNvPr id="52229" name="矩形 4"/>
          <p:cNvSpPr/>
          <p:nvPr/>
        </p:nvSpPr>
        <p:spPr>
          <a:xfrm>
            <a:off x="539750" y="555625"/>
            <a:ext cx="4824413" cy="523875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wrap="none">
            <a:spAutoFit/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lvl1pPr eaLnBrk="0" hangingPunct="0"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SzPct val="100000"/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SzPct val="100000"/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SzPct val="100000"/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SzPct val="100000"/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buSzPct val="100000"/>
              <a:defRPr/>
            </a:pPr>
            <a:r>
              <a:rPr lang="en-US" altLang="zh-CN" sz="28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方正粗黑宋简体" pitchFamily="2" charset="-122"/>
                <a:ea typeface="方正粗黑宋简体" pitchFamily="2" charset="-122"/>
              </a:rPr>
              <a:t>2.</a:t>
            </a:r>
            <a:r>
              <a:rPr lang="zh-CN" altLang="en-US" sz="28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方正粗黑宋简体" pitchFamily="2" charset="-122"/>
                <a:ea typeface="方正粗黑宋简体" pitchFamily="2" charset="-122"/>
              </a:rPr>
              <a:t>再读诗句，体会诗歌情感。</a:t>
            </a:r>
            <a:endParaRPr lang="zh-CN" altLang="en-US" sz="2800" b="1" dirty="0" smtClean="0">
              <a:effectLst>
                <a:outerShdw blurRad="38100" dist="38100" dir="2700000" algn="tl">
                  <a:srgbClr val="C0C0C0"/>
                </a:outerShdw>
              </a:effectLst>
              <a:latin typeface="方正粗黑宋简体" pitchFamily="2" charset="-122"/>
              <a:ea typeface="方正粗黑宋简体" pitchFamily="2" charset="-122"/>
            </a:endParaRPr>
          </a:p>
        </p:txBody>
      </p:sp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圆角矩形 1"/>
          <p:cNvSpPr>
            <a:spLocks noChangeArrowheads="1"/>
          </p:cNvSpPr>
          <p:nvPr/>
        </p:nvSpPr>
        <p:spPr bwMode="auto">
          <a:xfrm>
            <a:off x="179388" y="268288"/>
            <a:ext cx="8785225" cy="4479925"/>
          </a:xfrm>
          <a:prstGeom prst="roundRect">
            <a:avLst>
              <a:gd name="adj" fmla="val 16667"/>
            </a:avLst>
          </a:prstGeom>
          <a:solidFill>
            <a:srgbClr val="FFFFFF">
              <a:alpha val="96861"/>
            </a:srgbClr>
          </a:solidFill>
          <a:ln w="25400">
            <a:solidFill>
              <a:srgbClr val="BFBFBF"/>
            </a:solidFill>
            <a:miter lim="800000"/>
          </a:ln>
        </p:spPr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SzPct val="100000"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3251" name="矩形 3"/>
          <p:cNvSpPr>
            <a:spLocks noChangeArrowheads="1"/>
          </p:cNvSpPr>
          <p:nvPr/>
        </p:nvSpPr>
        <p:spPr bwMode="auto">
          <a:xfrm>
            <a:off x="466725" y="1149350"/>
            <a:ext cx="4681538" cy="2862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SzPct val="100000"/>
            </a:pPr>
            <a:r>
              <a:rPr lang="zh-CN" altLang="en-US" sz="2400" b="1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 东汉末年，群雄割据，彼此混战，很多人在战乱中流离失所，妻离子散，这首诗借牛郎喝织女被银河相隔而舍不得相会的神话传说，表达夫妻之间的离情别意。</a:t>
            </a:r>
            <a:endParaRPr lang="zh-CN" altLang="en-US" sz="2400" b="1" dirty="0">
              <a:solidFill>
                <a:srgbClr val="00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pic>
        <p:nvPicPr>
          <p:cNvPr id="53252" name="Picture 6" descr="https://timgsa.baidu.com/timg?image&amp;quality=80&amp;size=b9999_10000&amp;sec=1604480113204&amp;di=3380b693ebf2959f3fb63bcfd2522bb6&amp;imgtype=0&amp;src=http%3A%2F%2F5b0988e595225.cdn.sohucs.com%2Fimages%2F20190715%2F8386207368ba4661869414c45be05715.jpe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267325" y="1347788"/>
            <a:ext cx="3552825" cy="2370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圆角矩形 1"/>
          <p:cNvSpPr>
            <a:spLocks noChangeArrowheads="1"/>
          </p:cNvSpPr>
          <p:nvPr/>
        </p:nvSpPr>
        <p:spPr bwMode="auto">
          <a:xfrm>
            <a:off x="179388" y="268288"/>
            <a:ext cx="8785225" cy="4479925"/>
          </a:xfrm>
          <a:prstGeom prst="roundRect">
            <a:avLst>
              <a:gd name="adj" fmla="val 16667"/>
            </a:avLst>
          </a:prstGeom>
          <a:solidFill>
            <a:srgbClr val="FFFFFF">
              <a:alpha val="96861"/>
            </a:srgbClr>
          </a:solidFill>
          <a:ln w="25400">
            <a:solidFill>
              <a:srgbClr val="BFBFBF"/>
            </a:solidFill>
            <a:miter lim="800000"/>
          </a:ln>
        </p:spPr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SzPct val="100000"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4275" name="矩形 2"/>
          <p:cNvSpPr>
            <a:spLocks noChangeArrowheads="1"/>
          </p:cNvSpPr>
          <p:nvPr/>
        </p:nvSpPr>
        <p:spPr bwMode="auto">
          <a:xfrm>
            <a:off x="395288" y="1203325"/>
            <a:ext cx="8353425" cy="2162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SzPct val="100000"/>
            </a:pPr>
            <a:r>
              <a:rPr lang="zh-CN" altLang="en-US" sz="2300" b="1" dirty="0">
                <a:solidFill>
                  <a:srgbClr val="000000"/>
                </a:solidFill>
                <a:latin typeface="等线 Light" panose="02010600030101010101" pitchFamily="2" charset="-122"/>
                <a:ea typeface="等线 Light" panose="02010600030101010101" pitchFamily="2" charset="-122"/>
              </a:rPr>
              <a:t>    有人评价这首诗是</a:t>
            </a:r>
            <a:r>
              <a:rPr lang="en-US" altLang="zh-CN" sz="2300" b="1" dirty="0">
                <a:solidFill>
                  <a:srgbClr val="000000"/>
                </a:solidFill>
                <a:latin typeface="等线 Light" panose="02010600030101010101" pitchFamily="2" charset="-122"/>
                <a:ea typeface="等线 Light" panose="02010600030101010101" pitchFamily="2" charset="-122"/>
              </a:rPr>
              <a:t>《</a:t>
            </a:r>
            <a:r>
              <a:rPr lang="zh-CN" altLang="en-US" sz="2300" b="1" dirty="0">
                <a:solidFill>
                  <a:srgbClr val="000000"/>
                </a:solidFill>
                <a:latin typeface="等线 Light" panose="02010600030101010101" pitchFamily="2" charset="-122"/>
                <a:ea typeface="等线 Light" panose="02010600030101010101" pitchFamily="2" charset="-122"/>
              </a:rPr>
              <a:t>古诗十九首</a:t>
            </a:r>
            <a:r>
              <a:rPr lang="en-US" altLang="zh-CN" sz="2300" b="1" dirty="0">
                <a:solidFill>
                  <a:srgbClr val="000000"/>
                </a:solidFill>
                <a:latin typeface="等线 Light" panose="02010600030101010101" pitchFamily="2" charset="-122"/>
                <a:ea typeface="等线 Light" panose="02010600030101010101" pitchFamily="2" charset="-122"/>
              </a:rPr>
              <a:t>》</a:t>
            </a:r>
            <a:r>
              <a:rPr lang="zh-CN" altLang="en-US" sz="2300" b="1" dirty="0">
                <a:solidFill>
                  <a:srgbClr val="000000"/>
                </a:solidFill>
                <a:latin typeface="等线 Light" panose="02010600030101010101" pitchFamily="2" charset="-122"/>
                <a:ea typeface="等线 Light" panose="02010600030101010101" pitchFamily="2" charset="-122"/>
              </a:rPr>
              <a:t>中最具天上人间浪漫色彩的诗作，借天上之事，传人间之情。这样的浪漫不仅在内容，还有它的语言形式，用“深衷浅貌，短语长情”评价最为贴切。再次朗读诗歌，体会诗歌“深深的话，浅浅的说”的语言之美。</a:t>
            </a:r>
            <a:endParaRPr lang="zh-CN" altLang="en-US" sz="2300" b="1" dirty="0">
              <a:solidFill>
                <a:srgbClr val="000000"/>
              </a:solidFill>
              <a:latin typeface="等线 Light" panose="02010600030101010101" pitchFamily="2" charset="-122"/>
              <a:ea typeface="等线 Light" panose="02010600030101010101" pitchFamily="2" charset="-122"/>
            </a:endParaRPr>
          </a:p>
        </p:txBody>
      </p:sp>
      <p:pic>
        <p:nvPicPr>
          <p:cNvPr id="54276" name="Picture 2" descr="F:\微课模板\学习目标.jpg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3850" y="3508375"/>
            <a:ext cx="1184275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4277" name="矩形 9"/>
          <p:cNvSpPr/>
          <p:nvPr/>
        </p:nvSpPr>
        <p:spPr>
          <a:xfrm>
            <a:off x="527050" y="555625"/>
            <a:ext cx="4102100" cy="523875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wrap="none">
            <a:spAutoFit/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lvl1pPr eaLnBrk="0" hangingPunct="0"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SzPct val="100000"/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SzPct val="100000"/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SzPct val="100000"/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SzPct val="100000"/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buSzPct val="100000"/>
              <a:defRPr/>
            </a:pPr>
            <a:r>
              <a:rPr lang="en-US" altLang="zh-CN" sz="28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方正粗黑宋简体" pitchFamily="2" charset="-122"/>
                <a:ea typeface="方正粗黑宋简体" pitchFamily="2" charset="-122"/>
              </a:rPr>
              <a:t>3.</a:t>
            </a:r>
            <a:r>
              <a:rPr lang="zh-CN" altLang="en-US" sz="28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方正粗黑宋简体" pitchFamily="2" charset="-122"/>
                <a:ea typeface="方正粗黑宋简体" pitchFamily="2" charset="-122"/>
              </a:rPr>
              <a:t>再读诗句，语言特色。</a:t>
            </a:r>
            <a:endParaRPr lang="zh-CN" altLang="en-US" sz="2800" b="1" dirty="0" smtClean="0">
              <a:effectLst>
                <a:outerShdw blurRad="38100" dist="38100" dir="2700000" algn="tl">
                  <a:srgbClr val="C0C0C0"/>
                </a:outerShdw>
              </a:effectLst>
              <a:latin typeface="方正粗黑宋简体" pitchFamily="2" charset="-122"/>
              <a:ea typeface="方正粗黑宋简体" pitchFamily="2" charset="-122"/>
            </a:endParaRPr>
          </a:p>
        </p:txBody>
      </p:sp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圆角矩形 1"/>
          <p:cNvSpPr>
            <a:spLocks noChangeArrowheads="1"/>
          </p:cNvSpPr>
          <p:nvPr/>
        </p:nvSpPr>
        <p:spPr bwMode="auto">
          <a:xfrm>
            <a:off x="179388" y="268288"/>
            <a:ext cx="8785225" cy="4479925"/>
          </a:xfrm>
          <a:prstGeom prst="roundRect">
            <a:avLst>
              <a:gd name="adj" fmla="val 16667"/>
            </a:avLst>
          </a:prstGeom>
          <a:solidFill>
            <a:srgbClr val="FFFFFF">
              <a:alpha val="96861"/>
            </a:srgbClr>
          </a:solidFill>
          <a:ln w="25400">
            <a:solidFill>
              <a:srgbClr val="BFBFBF"/>
            </a:solidFill>
            <a:miter lim="800000"/>
          </a:ln>
        </p:spPr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SzPct val="100000"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5299" name="矩形 2"/>
          <p:cNvSpPr>
            <a:spLocks noChangeArrowheads="1"/>
          </p:cNvSpPr>
          <p:nvPr/>
        </p:nvSpPr>
        <p:spPr bwMode="auto">
          <a:xfrm>
            <a:off x="611188" y="915988"/>
            <a:ext cx="4681537" cy="3324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SzPct val="100000"/>
            </a:pPr>
            <a:r>
              <a:rPr lang="zh-CN" altLang="en-US" sz="2800" b="1">
                <a:solidFill>
                  <a:srgbClr val="000000"/>
                </a:solidFill>
                <a:latin typeface="等线 Light" panose="02010600030101010101" pitchFamily="2" charset="-122"/>
                <a:ea typeface="等线 Light" panose="02010600030101010101" pitchFamily="2" charset="-122"/>
              </a:rPr>
              <a:t>“迢迢”，是星空的距离；</a:t>
            </a:r>
            <a:endParaRPr lang="zh-CN" altLang="en-US" sz="2800" b="1">
              <a:solidFill>
                <a:srgbClr val="000000"/>
              </a:solidFill>
              <a:latin typeface="等线 Light" panose="02010600030101010101" pitchFamily="2" charset="-122"/>
              <a:ea typeface="等线 Light" panose="02010600030101010101" pitchFamily="2" charset="-122"/>
            </a:endParaRP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SzPct val="100000"/>
            </a:pPr>
            <a:r>
              <a:rPr lang="zh-CN" altLang="en-US" sz="2800" b="1">
                <a:solidFill>
                  <a:srgbClr val="000000"/>
                </a:solidFill>
                <a:latin typeface="等线 Light" panose="02010600030101010101" pitchFamily="2" charset="-122"/>
                <a:ea typeface="等线 Light" panose="02010600030101010101" pitchFamily="2" charset="-122"/>
              </a:rPr>
              <a:t>“皎皎”，是星空的光线；</a:t>
            </a:r>
            <a:endParaRPr lang="zh-CN" altLang="en-US" sz="2800" b="1">
              <a:solidFill>
                <a:srgbClr val="000000"/>
              </a:solidFill>
              <a:latin typeface="等线 Light" panose="02010600030101010101" pitchFamily="2" charset="-122"/>
              <a:ea typeface="等线 Light" panose="02010600030101010101" pitchFamily="2" charset="-122"/>
            </a:endParaRP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SzPct val="100000"/>
            </a:pPr>
            <a:r>
              <a:rPr lang="zh-CN" altLang="en-US" sz="2800" b="1">
                <a:solidFill>
                  <a:srgbClr val="000000"/>
                </a:solidFill>
                <a:latin typeface="等线 Light" panose="02010600030101010101" pitchFamily="2" charset="-122"/>
                <a:ea typeface="等线 Light" panose="02010600030101010101" pitchFamily="2" charset="-122"/>
              </a:rPr>
              <a:t>“纤纤”，是织女手的形态；</a:t>
            </a:r>
            <a:endParaRPr lang="zh-CN" altLang="en-US" sz="2800" b="1">
              <a:solidFill>
                <a:srgbClr val="000000"/>
              </a:solidFill>
              <a:latin typeface="等线 Light" panose="02010600030101010101" pitchFamily="2" charset="-122"/>
              <a:ea typeface="等线 Light" panose="02010600030101010101" pitchFamily="2" charset="-122"/>
            </a:endParaRP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SzPct val="100000"/>
            </a:pPr>
            <a:r>
              <a:rPr lang="zh-CN" altLang="en-US" sz="2800" b="1">
                <a:solidFill>
                  <a:srgbClr val="000000"/>
                </a:solidFill>
                <a:latin typeface="等线 Light" panose="02010600030101010101" pitchFamily="2" charset="-122"/>
                <a:ea typeface="等线 Light" panose="02010600030101010101" pitchFamily="2" charset="-122"/>
              </a:rPr>
              <a:t>“札札”，是织布机的声音；</a:t>
            </a:r>
            <a:endParaRPr lang="zh-CN" altLang="en-US" sz="2800" b="1">
              <a:solidFill>
                <a:srgbClr val="000000"/>
              </a:solidFill>
              <a:latin typeface="等线 Light" panose="02010600030101010101" pitchFamily="2" charset="-122"/>
              <a:ea typeface="等线 Light" panose="02010600030101010101" pitchFamily="2" charset="-122"/>
            </a:endParaRP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SzPct val="100000"/>
            </a:pPr>
            <a:r>
              <a:rPr lang="zh-CN" altLang="en-US" sz="2800" b="1">
                <a:solidFill>
                  <a:srgbClr val="000000"/>
                </a:solidFill>
                <a:latin typeface="等线 Light" panose="02010600030101010101" pitchFamily="2" charset="-122"/>
                <a:ea typeface="等线 Light" panose="02010600030101010101" pitchFamily="2" charset="-122"/>
              </a:rPr>
              <a:t>“脉脉”，是织女凝望的神情</a:t>
            </a:r>
            <a:endParaRPr lang="zh-CN" altLang="en-US" sz="2800" b="1">
              <a:solidFill>
                <a:srgbClr val="000000"/>
              </a:solidFill>
              <a:latin typeface="等线 Light" panose="02010600030101010101" pitchFamily="2" charset="-122"/>
              <a:ea typeface="等线 Light" panose="02010600030101010101" pitchFamily="2" charset="-122"/>
            </a:endParaRPr>
          </a:p>
        </p:txBody>
      </p:sp>
      <p:sp>
        <p:nvSpPr>
          <p:cNvPr id="57348" name="右大括号 4"/>
          <p:cNvSpPr>
            <a:spLocks noChangeArrowheads="1"/>
          </p:cNvSpPr>
          <p:nvPr/>
        </p:nvSpPr>
        <p:spPr bwMode="auto">
          <a:xfrm>
            <a:off x="5003800" y="1131888"/>
            <a:ext cx="144463" cy="2879725"/>
          </a:xfrm>
          <a:prstGeom prst="rightBrace">
            <a:avLst>
              <a:gd name="adj1" fmla="val 8306"/>
              <a:gd name="adj2" fmla="val 50000"/>
            </a:avLst>
          </a:prstGeom>
          <a:noFill/>
          <a:ln w="38100" algn="ctr">
            <a:solidFill>
              <a:schemeClr val="tx1"/>
            </a:solidFill>
            <a:round/>
          </a:ln>
          <a:effectLst>
            <a:outerShdw blurRad="40000" dist="23000" dir="5400000" rotWithShape="0">
              <a:srgbClr val="000000">
                <a:alpha val="34998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 eaLnBrk="0" hangingPunct="0"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SzPct val="100000"/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SzPct val="100000"/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SzPct val="100000"/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SzPct val="100000"/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buSzPct val="100000"/>
              <a:defRPr/>
            </a:pPr>
            <a:endParaRPr lang="zh-CN" altLang="en-US" smtClean="0">
              <a:latin typeface="Calibri" panose="020F0502020204030204" pitchFamily="34" charset="0"/>
            </a:endParaRPr>
          </a:p>
        </p:txBody>
      </p:sp>
      <p:sp>
        <p:nvSpPr>
          <p:cNvPr id="55301" name="矩形 5"/>
          <p:cNvSpPr>
            <a:spLocks noChangeArrowheads="1"/>
          </p:cNvSpPr>
          <p:nvPr/>
        </p:nvSpPr>
        <p:spPr bwMode="auto">
          <a:xfrm>
            <a:off x="5435600" y="1131888"/>
            <a:ext cx="3097213" cy="277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SzPct val="100000"/>
            </a:pPr>
            <a:r>
              <a:rPr lang="zh-CN" altLang="en-US" sz="2400" b="1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这些叠词无论是描摹景物，还是刻画人物、叙述情境，都在反复吟咏中创设着缠绵的情境。</a:t>
            </a:r>
            <a:endParaRPr lang="zh-CN" altLang="en-US" sz="2400" b="1">
              <a:solidFill>
                <a:srgbClr val="0000FF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553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8" grpId="0" animBg="1"/>
      <p:bldP spid="55301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圆角矩形 1"/>
          <p:cNvSpPr>
            <a:spLocks noChangeArrowheads="1"/>
          </p:cNvSpPr>
          <p:nvPr/>
        </p:nvSpPr>
        <p:spPr bwMode="auto">
          <a:xfrm>
            <a:off x="179388" y="268288"/>
            <a:ext cx="8785225" cy="4479925"/>
          </a:xfrm>
          <a:prstGeom prst="roundRect">
            <a:avLst>
              <a:gd name="adj" fmla="val 16667"/>
            </a:avLst>
          </a:prstGeom>
          <a:solidFill>
            <a:srgbClr val="FFFFFF">
              <a:alpha val="96861"/>
            </a:srgbClr>
          </a:solidFill>
          <a:ln w="25400">
            <a:solidFill>
              <a:srgbClr val="BFBFBF"/>
            </a:solidFill>
            <a:miter lim="800000"/>
          </a:ln>
        </p:spPr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SzPct val="100000"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6323" name="矩形 13"/>
          <p:cNvSpPr/>
          <p:nvPr/>
        </p:nvSpPr>
        <p:spPr>
          <a:xfrm>
            <a:off x="539750" y="555625"/>
            <a:ext cx="6057900" cy="523875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wrap="none">
            <a:spAutoFit/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lvl1pPr eaLnBrk="0" hangingPunct="0"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SzPct val="100000"/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SzPct val="100000"/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SzPct val="100000"/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SzPct val="100000"/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buSzPct val="100000"/>
              <a:defRPr/>
            </a:pPr>
            <a:r>
              <a:rPr lang="zh-CN" altLang="en-US" sz="28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方正粗黑宋简体" pitchFamily="2" charset="-122"/>
                <a:ea typeface="方正粗黑宋简体" pitchFamily="2" charset="-122"/>
              </a:rPr>
              <a:t>说一说你知道的运用了叠字的诗句。</a:t>
            </a:r>
            <a:endParaRPr lang="zh-CN" altLang="en-US" sz="2800" b="1" dirty="0" smtClean="0">
              <a:effectLst>
                <a:outerShdw blurRad="38100" dist="38100" dir="2700000" algn="tl">
                  <a:srgbClr val="C0C0C0"/>
                </a:outerShdw>
              </a:effectLst>
              <a:latin typeface="方正粗黑宋简体" pitchFamily="2" charset="-122"/>
              <a:ea typeface="方正粗黑宋简体" pitchFamily="2" charset="-122"/>
            </a:endParaRPr>
          </a:p>
        </p:txBody>
      </p:sp>
      <p:sp>
        <p:nvSpPr>
          <p:cNvPr id="56324" name="矩形 14"/>
          <p:cNvSpPr>
            <a:spLocks noChangeArrowheads="1"/>
          </p:cNvSpPr>
          <p:nvPr/>
        </p:nvSpPr>
        <p:spPr bwMode="auto">
          <a:xfrm>
            <a:off x="971550" y="1263650"/>
            <a:ext cx="4895850" cy="3324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SzPct val="100000"/>
            </a:pPr>
            <a:r>
              <a:rPr lang="zh-CN" altLang="en-US" sz="2800" b="1" dirty="0">
                <a:solidFill>
                  <a:srgbClr val="0000FF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青青</a:t>
            </a:r>
            <a:r>
              <a:rPr lang="zh-CN" altLang="en-US" sz="2800" b="1" dirty="0">
                <a:solidFill>
                  <a:srgbClr val="000000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河畔草，</a:t>
            </a:r>
            <a:r>
              <a:rPr lang="zh-CN" altLang="en-US" sz="2800" b="1" dirty="0">
                <a:solidFill>
                  <a:srgbClr val="0000FF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郁郁</a:t>
            </a:r>
            <a:r>
              <a:rPr lang="zh-CN" altLang="en-US" sz="2800" b="1" dirty="0">
                <a:solidFill>
                  <a:srgbClr val="000000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园中柳；</a:t>
            </a:r>
            <a:endParaRPr lang="zh-CN" altLang="en-US" sz="2800" b="1" dirty="0">
              <a:solidFill>
                <a:srgbClr val="000000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SzPct val="100000"/>
            </a:pPr>
            <a:r>
              <a:rPr lang="zh-CN" altLang="en-US" sz="2800" b="1" dirty="0">
                <a:solidFill>
                  <a:srgbClr val="0000FF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盈盈</a:t>
            </a:r>
            <a:r>
              <a:rPr lang="zh-CN" altLang="en-US" sz="2800" b="1" dirty="0">
                <a:solidFill>
                  <a:srgbClr val="000000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楼上女，</a:t>
            </a:r>
            <a:r>
              <a:rPr lang="zh-CN" altLang="en-US" sz="2800" b="1" dirty="0">
                <a:solidFill>
                  <a:srgbClr val="0000FF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皎皎</a:t>
            </a:r>
            <a:r>
              <a:rPr lang="zh-CN" altLang="en-US" sz="2800" b="1" dirty="0">
                <a:solidFill>
                  <a:srgbClr val="000000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当窗牖；</a:t>
            </a:r>
            <a:endParaRPr lang="zh-CN" altLang="en-US" sz="2800" b="1" dirty="0">
              <a:solidFill>
                <a:srgbClr val="000000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SzPct val="100000"/>
            </a:pPr>
            <a:r>
              <a:rPr lang="zh-CN" altLang="en-US" sz="2800" b="1" dirty="0">
                <a:solidFill>
                  <a:srgbClr val="0000FF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娥娥</a:t>
            </a:r>
            <a:r>
              <a:rPr lang="zh-CN" altLang="en-US" sz="2800" b="1" dirty="0">
                <a:solidFill>
                  <a:srgbClr val="000000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红粉妆，</a:t>
            </a:r>
            <a:r>
              <a:rPr lang="zh-CN" altLang="en-US" sz="2800" b="1" dirty="0">
                <a:solidFill>
                  <a:srgbClr val="0000FF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纤纤</a:t>
            </a:r>
            <a:r>
              <a:rPr lang="zh-CN" altLang="en-US" sz="2800" b="1" dirty="0">
                <a:solidFill>
                  <a:srgbClr val="000000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出素手。</a:t>
            </a:r>
            <a:endParaRPr lang="zh-CN" altLang="en-US" sz="2800" b="1" dirty="0">
              <a:solidFill>
                <a:srgbClr val="000000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SzPct val="100000"/>
            </a:pPr>
            <a:r>
              <a:rPr lang="zh-CN" altLang="en-US" sz="2800" b="1" dirty="0">
                <a:solidFill>
                  <a:srgbClr val="000000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蒹葭</a:t>
            </a:r>
            <a:r>
              <a:rPr lang="zh-CN" altLang="en-US" sz="2800" b="1" dirty="0">
                <a:solidFill>
                  <a:srgbClr val="0000FF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苍苍</a:t>
            </a:r>
            <a:r>
              <a:rPr lang="zh-CN" altLang="en-US" sz="2800" b="1" dirty="0">
                <a:solidFill>
                  <a:srgbClr val="000000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，白露为霜。</a:t>
            </a:r>
            <a:endParaRPr lang="zh-CN" altLang="en-US" sz="2800" b="1" dirty="0">
              <a:solidFill>
                <a:srgbClr val="000000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SzPct val="100000"/>
            </a:pPr>
            <a:r>
              <a:rPr lang="zh-CN" altLang="en-US" sz="2800" b="1" dirty="0">
                <a:solidFill>
                  <a:srgbClr val="0000FF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关关</a:t>
            </a:r>
            <a:r>
              <a:rPr lang="zh-CN" altLang="en-US" sz="2800" b="1" dirty="0">
                <a:solidFill>
                  <a:srgbClr val="000000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雎鸠，在河之洲。</a:t>
            </a:r>
            <a:endParaRPr lang="zh-CN" altLang="en-US" sz="2800" b="1" dirty="0">
              <a:solidFill>
                <a:srgbClr val="000000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pic>
        <p:nvPicPr>
          <p:cNvPr id="58373" name="Picture 9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994400" y="1470025"/>
            <a:ext cx="2322513" cy="3117850"/>
          </a:xfrm>
          <a:prstGeom prst="rect">
            <a:avLst/>
          </a:prstGeom>
          <a:noFill/>
          <a:ln>
            <a:noFill/>
          </a:ln>
          <a:effectLst>
            <a:outerShdw blurRad="292100" dist="139700" dir="2700000" algn="tl" rotWithShape="0">
              <a:srgbClr val="333333">
                <a:alpha val="64998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63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32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圆角矩形 1"/>
          <p:cNvSpPr>
            <a:spLocks noChangeArrowheads="1"/>
          </p:cNvSpPr>
          <p:nvPr/>
        </p:nvSpPr>
        <p:spPr bwMode="auto">
          <a:xfrm>
            <a:off x="179388" y="268288"/>
            <a:ext cx="8785225" cy="4479925"/>
          </a:xfrm>
          <a:prstGeom prst="roundRect">
            <a:avLst>
              <a:gd name="adj" fmla="val 16667"/>
            </a:avLst>
          </a:prstGeom>
          <a:solidFill>
            <a:srgbClr val="FFFFFF">
              <a:alpha val="96861"/>
            </a:srgbClr>
          </a:solidFill>
          <a:ln w="25400">
            <a:solidFill>
              <a:srgbClr val="BFBFBF"/>
            </a:solidFill>
            <a:miter lim="800000"/>
          </a:ln>
        </p:spPr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SzPct val="100000"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7347" name="矩形 2"/>
          <p:cNvSpPr>
            <a:spLocks noChangeArrowheads="1"/>
          </p:cNvSpPr>
          <p:nvPr/>
        </p:nvSpPr>
        <p:spPr bwMode="auto">
          <a:xfrm>
            <a:off x="2709863" y="619125"/>
            <a:ext cx="42386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SzPct val="100000"/>
            </a:pPr>
            <a:r>
              <a:rPr lang="zh-CN" altLang="en-US" sz="3200" b="1">
                <a:solidFill>
                  <a:srgbClr val="000000"/>
                </a:solidFill>
                <a:latin typeface="方正粗黑宋简体" pitchFamily="2" charset="-122"/>
                <a:ea typeface="方正粗黑宋简体" pitchFamily="2" charset="-122"/>
              </a:rPr>
              <a:t>诵读积累，拓展延伸</a:t>
            </a:r>
            <a:endParaRPr lang="zh-CN" altLang="en-US" sz="3200" b="1">
              <a:solidFill>
                <a:srgbClr val="000000"/>
              </a:solidFill>
              <a:latin typeface="方正粗黑宋简体" pitchFamily="2" charset="-122"/>
              <a:ea typeface="方正粗黑宋简体" pitchFamily="2" charset="-122"/>
            </a:endParaRPr>
          </a:p>
        </p:txBody>
      </p:sp>
      <p:sp>
        <p:nvSpPr>
          <p:cNvPr id="57348" name="TextBox 5"/>
          <p:cNvSpPr>
            <a:spLocks noChangeArrowheads="1"/>
          </p:cNvSpPr>
          <p:nvPr/>
        </p:nvSpPr>
        <p:spPr bwMode="auto">
          <a:xfrm>
            <a:off x="611188" y="1608138"/>
            <a:ext cx="8064500" cy="2547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SzPct val="100000"/>
            </a:pPr>
            <a:r>
              <a:rPr lang="en-US" altLang="zh-CN" sz="28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再读诗歌，背诵积累。</a:t>
            </a:r>
            <a:endParaRPr lang="zh-CN" altLang="en-US" sz="2800" b="1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SzPct val="100000"/>
            </a:pPr>
            <a:r>
              <a:rPr lang="en-US" altLang="zh-CN" sz="28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课下搜集一些与传统节日有关的古诗，读一读，背一背。</a:t>
            </a:r>
            <a:endParaRPr lang="zh-CN" altLang="en-US" sz="2800" b="1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7349" name="Picture 3" descr="F:\微课模板\学习委员(六年级1).jpg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195513" y="339725"/>
            <a:ext cx="568325" cy="865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矩形 4"/>
          <p:cNvSpPr/>
          <p:nvPr/>
        </p:nvSpPr>
        <p:spPr>
          <a:xfrm>
            <a:off x="2195513" y="3508375"/>
            <a:ext cx="4694237" cy="1198563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wrap="none">
            <a:spAutoFit/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lvl1pPr eaLnBrk="0" hangingPunct="0"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SzPct val="100000"/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SzPct val="100000"/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SzPct val="100000"/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SzPct val="100000"/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buSzPct val="100000"/>
              <a:defRPr/>
            </a:pPr>
            <a:r>
              <a:rPr lang="zh-CN" altLang="en-US" sz="7200" b="1" smtClean="0">
                <a:effectLst>
                  <a:outerShdw blurRad="38100" dist="38100" dir="2700000" algn="tl">
                    <a:srgbClr val="C0C0C0"/>
                  </a:outerShdw>
                </a:effectLst>
                <a:latin typeface="方正粗黑宋简体" pitchFamily="2" charset="-122"/>
                <a:ea typeface="方正粗黑宋简体" pitchFamily="2" charset="-122"/>
              </a:rPr>
              <a:t>谢 谢 观 看</a:t>
            </a:r>
            <a:endParaRPr lang="zh-CN" altLang="en-US" sz="7200" b="1" smtClean="0">
              <a:effectLst>
                <a:outerShdw blurRad="38100" dist="38100" dir="2700000" algn="tl">
                  <a:srgbClr val="C0C0C0"/>
                </a:outerShdw>
              </a:effectLst>
              <a:latin typeface="方正粗黑宋简体" pitchFamily="2" charset="-122"/>
              <a:ea typeface="方正粗黑宋简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58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圆角矩形 1"/>
          <p:cNvSpPr>
            <a:spLocks noChangeArrowheads="1"/>
          </p:cNvSpPr>
          <p:nvPr/>
        </p:nvSpPr>
        <p:spPr bwMode="auto">
          <a:xfrm>
            <a:off x="179388" y="268288"/>
            <a:ext cx="8785225" cy="4479925"/>
          </a:xfrm>
          <a:prstGeom prst="roundRect">
            <a:avLst>
              <a:gd name="adj" fmla="val 16667"/>
            </a:avLst>
          </a:prstGeom>
          <a:solidFill>
            <a:srgbClr val="FFFFFF">
              <a:alpha val="96861"/>
            </a:srgbClr>
          </a:solidFill>
          <a:ln w="25400">
            <a:solidFill>
              <a:srgbClr val="BFBFBF"/>
            </a:solidFill>
            <a:miter lim="800000"/>
          </a:ln>
        </p:spPr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SzPct val="100000"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41987" name="矩形 2"/>
          <p:cNvSpPr>
            <a:spLocks noChangeArrowheads="1"/>
          </p:cNvSpPr>
          <p:nvPr/>
        </p:nvSpPr>
        <p:spPr bwMode="auto">
          <a:xfrm>
            <a:off x="2160588" y="619125"/>
            <a:ext cx="51403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SzPct val="100000"/>
            </a:pPr>
            <a:r>
              <a:rPr lang="zh-CN" altLang="en-US" sz="3200" b="1" dirty="0">
                <a:solidFill>
                  <a:srgbClr val="000000"/>
                </a:solidFill>
                <a:latin typeface="方正粗黑宋简体" pitchFamily="2" charset="-122"/>
                <a:ea typeface="方正粗黑宋简体" pitchFamily="2" charset="-122"/>
              </a:rPr>
              <a:t>诵读诗歌，探寻音韵之美</a:t>
            </a:r>
            <a:endParaRPr lang="zh-CN" altLang="en-US" sz="3200" b="1" dirty="0">
              <a:solidFill>
                <a:srgbClr val="000000"/>
              </a:solidFill>
              <a:latin typeface="方正粗黑宋简体" pitchFamily="2" charset="-122"/>
              <a:ea typeface="方正粗黑宋简体" pitchFamily="2" charset="-122"/>
            </a:endParaRPr>
          </a:p>
        </p:txBody>
      </p:sp>
      <p:sp>
        <p:nvSpPr>
          <p:cNvPr id="41988" name="TextBox 5"/>
          <p:cNvSpPr>
            <a:spLocks noChangeArrowheads="1"/>
          </p:cNvSpPr>
          <p:nvPr/>
        </p:nvSpPr>
        <p:spPr bwMode="auto">
          <a:xfrm>
            <a:off x="395288" y="1347788"/>
            <a:ext cx="5976937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SzPct val="100000"/>
            </a:pP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自由朗读诗歌，注意读准字音，读出节奏</a:t>
            </a:r>
            <a:endParaRPr lang="zh-CN" altLang="en-US" sz="24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1989" name="Picture 3" descr="F:\微课模板\学习委员(六年级1).jpg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555750" y="339725"/>
            <a:ext cx="568325" cy="865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990" name="Picture 13" descr="很好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084888" y="2066925"/>
            <a:ext cx="1835150" cy="2409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991" name="Text Box 2"/>
          <p:cNvSpPr>
            <a:spLocks noChangeArrowheads="1"/>
          </p:cNvSpPr>
          <p:nvPr/>
        </p:nvSpPr>
        <p:spPr bwMode="auto">
          <a:xfrm>
            <a:off x="900113" y="2255838"/>
            <a:ext cx="503237" cy="1939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dist" fontAlgn="base">
              <a:spcBef>
                <a:spcPct val="0"/>
              </a:spcBef>
              <a:spcAft>
                <a:spcPct val="0"/>
              </a:spcAft>
              <a:buSzPct val="100000"/>
            </a:pPr>
            <a:r>
              <a:rPr lang="zh-CN" altLang="en-US" sz="24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隶书" pitchFamily="49" charset="-122"/>
              </a:rPr>
              <a:t>迢迢牵牛星</a:t>
            </a:r>
            <a:endParaRPr lang="zh-CN" altLang="en-US" sz="2400" b="1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1992" name="Text Box 2"/>
          <p:cNvSpPr>
            <a:spLocks noChangeArrowheads="1"/>
          </p:cNvSpPr>
          <p:nvPr/>
        </p:nvSpPr>
        <p:spPr bwMode="auto">
          <a:xfrm>
            <a:off x="1619250" y="2035175"/>
            <a:ext cx="4267200" cy="2400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di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SzPct val="100000"/>
            </a:pPr>
            <a:r>
              <a:rPr lang="zh-CN" altLang="en-US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隶书" pitchFamily="49" charset="-122"/>
              </a:rPr>
              <a:t>迢迢</a:t>
            </a:r>
            <a:r>
              <a:rPr lang="en-US" altLang="zh-CN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隶书" pitchFamily="49" charset="-122"/>
              </a:rPr>
              <a:t>/</a:t>
            </a:r>
            <a:r>
              <a:rPr lang="zh-CN" altLang="en-US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隶书" pitchFamily="49" charset="-122"/>
              </a:rPr>
              <a:t>牵牛星，皎皎</a:t>
            </a:r>
            <a:r>
              <a:rPr lang="en-US" altLang="zh-CN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隶书" pitchFamily="49" charset="-122"/>
              </a:rPr>
              <a:t>/</a:t>
            </a:r>
            <a:r>
              <a:rPr lang="zh-CN" altLang="en-US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隶书" pitchFamily="49" charset="-122"/>
              </a:rPr>
              <a:t>河汉女。</a:t>
            </a:r>
            <a:endParaRPr lang="en-US" altLang="zh-CN" sz="20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sym typeface="隶书" pitchFamily="49" charset="-122"/>
            </a:endParaRPr>
          </a:p>
          <a:p>
            <a:pPr algn="di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SzPct val="100000"/>
            </a:pPr>
            <a:r>
              <a:rPr lang="zh-CN" altLang="en-US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隶书" pitchFamily="49" charset="-122"/>
              </a:rPr>
              <a:t>纤纤</a:t>
            </a:r>
            <a:r>
              <a:rPr lang="en-US" altLang="zh-CN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隶书" pitchFamily="49" charset="-122"/>
              </a:rPr>
              <a:t>/</a:t>
            </a:r>
            <a:r>
              <a:rPr lang="zh-CN" altLang="en-US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隶书" pitchFamily="49" charset="-122"/>
              </a:rPr>
              <a:t>擢素手，札札</a:t>
            </a:r>
            <a:r>
              <a:rPr lang="en-US" altLang="zh-CN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隶书" pitchFamily="49" charset="-122"/>
              </a:rPr>
              <a:t>/</a:t>
            </a:r>
            <a:r>
              <a:rPr lang="zh-CN" altLang="en-US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隶书" pitchFamily="49" charset="-122"/>
              </a:rPr>
              <a:t>弄机杼。</a:t>
            </a:r>
            <a:endParaRPr lang="en-US" altLang="zh-CN" sz="20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sym typeface="隶书" pitchFamily="49" charset="-122"/>
            </a:endParaRPr>
          </a:p>
          <a:p>
            <a:pPr algn="di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SzPct val="100000"/>
            </a:pPr>
            <a:r>
              <a:rPr lang="zh-CN" altLang="en-US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隶书" pitchFamily="49" charset="-122"/>
              </a:rPr>
              <a:t>终日</a:t>
            </a:r>
            <a:r>
              <a:rPr lang="en-US" altLang="zh-CN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隶书" pitchFamily="49" charset="-122"/>
              </a:rPr>
              <a:t>/</a:t>
            </a:r>
            <a:r>
              <a:rPr lang="zh-CN" altLang="en-US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隶书" pitchFamily="49" charset="-122"/>
              </a:rPr>
              <a:t>不成章，泣涕</a:t>
            </a:r>
            <a:r>
              <a:rPr lang="en-US" altLang="zh-CN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隶书" pitchFamily="49" charset="-122"/>
              </a:rPr>
              <a:t>/</a:t>
            </a:r>
            <a:r>
              <a:rPr lang="zh-CN" altLang="en-US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隶书" pitchFamily="49" charset="-122"/>
              </a:rPr>
              <a:t>零如雨。</a:t>
            </a:r>
            <a:endParaRPr lang="en-US" altLang="zh-CN" sz="20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sym typeface="隶书" pitchFamily="49" charset="-122"/>
            </a:endParaRPr>
          </a:p>
          <a:p>
            <a:pPr algn="di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SzPct val="100000"/>
            </a:pPr>
            <a:r>
              <a:rPr lang="zh-CN" altLang="en-US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隶书" pitchFamily="49" charset="-122"/>
              </a:rPr>
              <a:t>河汉</a:t>
            </a:r>
            <a:r>
              <a:rPr lang="en-US" altLang="zh-CN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隶书" pitchFamily="49" charset="-122"/>
              </a:rPr>
              <a:t>/</a:t>
            </a:r>
            <a:r>
              <a:rPr lang="zh-CN" altLang="en-US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隶书" pitchFamily="49" charset="-122"/>
              </a:rPr>
              <a:t>清且浅，相去</a:t>
            </a:r>
            <a:r>
              <a:rPr lang="en-US" altLang="zh-CN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隶书" pitchFamily="49" charset="-122"/>
              </a:rPr>
              <a:t>/</a:t>
            </a:r>
            <a:r>
              <a:rPr lang="zh-CN" altLang="en-US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隶书" pitchFamily="49" charset="-122"/>
              </a:rPr>
              <a:t>复几许。</a:t>
            </a:r>
            <a:endParaRPr lang="en-US" altLang="zh-CN" sz="20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sym typeface="隶书" pitchFamily="49" charset="-122"/>
            </a:endParaRPr>
          </a:p>
          <a:p>
            <a:pPr algn="di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SzPct val="100000"/>
            </a:pPr>
            <a:r>
              <a:rPr lang="zh-CN" altLang="en-US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隶书" pitchFamily="49" charset="-122"/>
              </a:rPr>
              <a:t>盈盈</a:t>
            </a:r>
            <a:r>
              <a:rPr lang="en-US" altLang="zh-CN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隶书" pitchFamily="49" charset="-122"/>
              </a:rPr>
              <a:t>/</a:t>
            </a:r>
            <a:r>
              <a:rPr lang="zh-CN" altLang="en-US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隶书" pitchFamily="49" charset="-122"/>
              </a:rPr>
              <a:t>一水间，脉脉</a:t>
            </a:r>
            <a:r>
              <a:rPr lang="en-US" altLang="zh-CN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隶书" pitchFamily="49" charset="-122"/>
              </a:rPr>
              <a:t>/</a:t>
            </a:r>
            <a:r>
              <a:rPr lang="zh-CN" altLang="en-US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隶书" pitchFamily="49" charset="-122"/>
              </a:rPr>
              <a:t>不得语。</a:t>
            </a:r>
            <a:endParaRPr lang="zh-CN" altLang="en-US" sz="20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圆角矩形 1"/>
          <p:cNvSpPr>
            <a:spLocks noChangeArrowheads="1"/>
          </p:cNvSpPr>
          <p:nvPr/>
        </p:nvSpPr>
        <p:spPr bwMode="auto">
          <a:xfrm>
            <a:off x="179388" y="268288"/>
            <a:ext cx="8785225" cy="4479925"/>
          </a:xfrm>
          <a:prstGeom prst="roundRect">
            <a:avLst>
              <a:gd name="adj" fmla="val 16667"/>
            </a:avLst>
          </a:prstGeom>
          <a:solidFill>
            <a:srgbClr val="FFFFFF">
              <a:alpha val="96861"/>
            </a:srgbClr>
          </a:solidFill>
          <a:ln w="25400">
            <a:solidFill>
              <a:srgbClr val="BFBFBF"/>
            </a:solidFill>
            <a:miter lim="800000"/>
          </a:ln>
        </p:spPr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SzPct val="100000"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43011" name="Text Box 2"/>
          <p:cNvSpPr>
            <a:spLocks noChangeArrowheads="1"/>
          </p:cNvSpPr>
          <p:nvPr/>
        </p:nvSpPr>
        <p:spPr bwMode="auto">
          <a:xfrm>
            <a:off x="3419475" y="484188"/>
            <a:ext cx="22320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dist" fontAlgn="base">
              <a:spcBef>
                <a:spcPct val="0"/>
              </a:spcBef>
              <a:spcAft>
                <a:spcPct val="0"/>
              </a:spcAft>
              <a:buSzPct val="100000"/>
            </a:pPr>
            <a:r>
              <a:rPr lang="zh-CN" altLang="en-US" sz="32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隶书" pitchFamily="49" charset="-122"/>
              </a:rPr>
              <a:t>迢迢牵牛星</a:t>
            </a:r>
            <a:endParaRPr lang="zh-CN" altLang="en-US" sz="3200" b="1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3012" name="Text Box 2"/>
          <p:cNvSpPr>
            <a:spLocks noChangeArrowheads="1"/>
          </p:cNvSpPr>
          <p:nvPr/>
        </p:nvSpPr>
        <p:spPr bwMode="auto">
          <a:xfrm>
            <a:off x="1258888" y="1203325"/>
            <a:ext cx="7200900" cy="3324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di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SzPct val="100000"/>
            </a:pPr>
            <a:r>
              <a:rPr lang="zh-CN" altLang="en-US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隶书" pitchFamily="49" charset="-122"/>
              </a:rPr>
              <a:t>迢迢</a:t>
            </a:r>
            <a:r>
              <a:rPr lang="en-US" altLang="zh-CN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隶书" pitchFamily="49" charset="-122"/>
              </a:rPr>
              <a:t>/</a:t>
            </a:r>
            <a:r>
              <a:rPr lang="zh-CN" altLang="en-US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隶书" pitchFamily="49" charset="-122"/>
              </a:rPr>
              <a:t>牵牛星，皎皎</a:t>
            </a:r>
            <a:r>
              <a:rPr lang="en-US" altLang="zh-CN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隶书" pitchFamily="49" charset="-122"/>
              </a:rPr>
              <a:t>/</a:t>
            </a:r>
            <a:r>
              <a:rPr lang="zh-CN" altLang="en-US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隶书" pitchFamily="49" charset="-122"/>
              </a:rPr>
              <a:t>河汉女。</a:t>
            </a:r>
            <a:endParaRPr lang="en-US" altLang="zh-CN" sz="28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sym typeface="隶书" pitchFamily="49" charset="-122"/>
            </a:endParaRPr>
          </a:p>
          <a:p>
            <a:pPr algn="di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SzPct val="100000"/>
            </a:pP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隶书" pitchFamily="49" charset="-122"/>
              </a:rPr>
              <a:t>纤</a:t>
            </a:r>
            <a:r>
              <a:rPr lang="zh-CN" altLang="en-US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隶书" pitchFamily="49" charset="-122"/>
              </a:rPr>
              <a:t>纤</a:t>
            </a:r>
            <a:r>
              <a:rPr lang="en-US" altLang="zh-CN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隶书" pitchFamily="49" charset="-122"/>
              </a:rPr>
              <a:t>/</a:t>
            </a:r>
            <a:r>
              <a:rPr lang="zh-CN" altLang="en-US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隶书" pitchFamily="49" charset="-122"/>
              </a:rPr>
              <a:t>擢素手，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隶书" pitchFamily="49" charset="-122"/>
              </a:rPr>
              <a:t>札</a:t>
            </a:r>
            <a:r>
              <a:rPr lang="zh-CN" altLang="en-US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隶书" pitchFamily="49" charset="-122"/>
              </a:rPr>
              <a:t>札</a:t>
            </a:r>
            <a:r>
              <a:rPr lang="en-US" altLang="zh-CN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隶书" pitchFamily="49" charset="-122"/>
              </a:rPr>
              <a:t>/</a:t>
            </a:r>
            <a:r>
              <a:rPr lang="zh-CN" altLang="en-US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隶书" pitchFamily="49" charset="-122"/>
              </a:rPr>
              <a:t>弄机杼。</a:t>
            </a:r>
            <a:endParaRPr lang="en-US" altLang="zh-CN" sz="28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sym typeface="隶书" pitchFamily="49" charset="-122"/>
            </a:endParaRPr>
          </a:p>
          <a:p>
            <a:pPr algn="di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SzPct val="100000"/>
            </a:pPr>
            <a:r>
              <a:rPr lang="zh-CN" altLang="en-US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隶书" pitchFamily="49" charset="-122"/>
              </a:rPr>
              <a:t>终日</a:t>
            </a:r>
            <a:r>
              <a:rPr lang="en-US" altLang="zh-CN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隶书" pitchFamily="49" charset="-122"/>
              </a:rPr>
              <a:t>/</a:t>
            </a:r>
            <a:r>
              <a:rPr lang="zh-CN" altLang="en-US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隶书" pitchFamily="49" charset="-122"/>
              </a:rPr>
              <a:t>不成章，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隶书" pitchFamily="49" charset="-122"/>
              </a:rPr>
              <a:t>泣涕</a:t>
            </a:r>
            <a:r>
              <a:rPr lang="en-US" altLang="zh-CN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隶书" pitchFamily="49" charset="-122"/>
              </a:rPr>
              <a:t>/</a:t>
            </a:r>
            <a:r>
              <a:rPr lang="zh-CN" altLang="en-US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隶书" pitchFamily="49" charset="-122"/>
              </a:rPr>
              <a:t>零如雨。</a:t>
            </a:r>
            <a:endParaRPr lang="en-US" altLang="zh-CN" sz="28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sym typeface="隶书" pitchFamily="49" charset="-122"/>
            </a:endParaRPr>
          </a:p>
          <a:p>
            <a:pPr algn="di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SzPct val="100000"/>
            </a:pPr>
            <a:r>
              <a:rPr lang="zh-CN" altLang="en-US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隶书" pitchFamily="49" charset="-122"/>
              </a:rPr>
              <a:t>河汉</a:t>
            </a:r>
            <a:r>
              <a:rPr lang="en-US" altLang="zh-CN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隶书" pitchFamily="49" charset="-122"/>
              </a:rPr>
              <a:t>/</a:t>
            </a:r>
            <a:r>
              <a:rPr lang="zh-CN" altLang="en-US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隶书" pitchFamily="49" charset="-122"/>
              </a:rPr>
              <a:t>清且浅，相去</a:t>
            </a:r>
            <a:r>
              <a:rPr lang="en-US" altLang="zh-CN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隶书" pitchFamily="49" charset="-122"/>
              </a:rPr>
              <a:t>/</a:t>
            </a:r>
            <a:r>
              <a:rPr lang="zh-CN" altLang="en-US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隶书" pitchFamily="49" charset="-122"/>
              </a:rPr>
              <a:t>复几许。</a:t>
            </a:r>
            <a:endParaRPr lang="en-US" altLang="zh-CN" sz="28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sym typeface="隶书" pitchFamily="49" charset="-122"/>
            </a:endParaRPr>
          </a:p>
          <a:p>
            <a:pPr algn="di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SzPct val="100000"/>
            </a:pPr>
            <a:r>
              <a:rPr lang="zh-CN" altLang="en-US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隶书" pitchFamily="49" charset="-122"/>
              </a:rPr>
              <a:t>盈盈</a:t>
            </a:r>
            <a:r>
              <a:rPr lang="en-US" altLang="zh-CN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隶书" pitchFamily="49" charset="-122"/>
              </a:rPr>
              <a:t>/</a:t>
            </a:r>
            <a:r>
              <a:rPr lang="zh-CN" altLang="en-US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隶书" pitchFamily="49" charset="-122"/>
              </a:rPr>
              <a:t>一水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隶书" pitchFamily="49" charset="-122"/>
              </a:rPr>
              <a:t>间</a:t>
            </a:r>
            <a:r>
              <a:rPr lang="zh-CN" altLang="en-US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隶书" pitchFamily="49" charset="-122"/>
              </a:rPr>
              <a:t>，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隶书" pitchFamily="49" charset="-122"/>
              </a:rPr>
              <a:t>脉</a:t>
            </a:r>
            <a:r>
              <a:rPr lang="zh-CN" altLang="en-US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隶书" pitchFamily="49" charset="-122"/>
              </a:rPr>
              <a:t>脉</a:t>
            </a:r>
            <a:r>
              <a:rPr lang="en-US" altLang="zh-CN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隶书" pitchFamily="49" charset="-122"/>
              </a:rPr>
              <a:t>/</a:t>
            </a:r>
            <a:r>
              <a:rPr lang="zh-CN" altLang="en-US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隶书" pitchFamily="49" charset="-122"/>
              </a:rPr>
              <a:t>不得语。</a:t>
            </a:r>
            <a:endParaRPr lang="zh-CN" altLang="en-US" sz="28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3013" name="矩形 9"/>
          <p:cNvSpPr>
            <a:spLocks noChangeArrowheads="1"/>
          </p:cNvSpPr>
          <p:nvPr/>
        </p:nvSpPr>
        <p:spPr bwMode="auto">
          <a:xfrm>
            <a:off x="1227138" y="1708150"/>
            <a:ext cx="6540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SzPct val="100000"/>
            </a:pPr>
            <a:r>
              <a:rPr lang="en-US" altLang="zh-CN" b="1">
                <a:solidFill>
                  <a:srgbClr val="0000FF"/>
                </a:solidFill>
                <a:latin typeface="宋体" panose="02010600030101010101" pitchFamily="2" charset="-122"/>
              </a:rPr>
              <a:t>xiān</a:t>
            </a:r>
            <a:endParaRPr lang="zh-CN" altLang="en-US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43014" name="矩形 10"/>
          <p:cNvSpPr>
            <a:spLocks noChangeArrowheads="1"/>
          </p:cNvSpPr>
          <p:nvPr/>
        </p:nvSpPr>
        <p:spPr bwMode="auto">
          <a:xfrm>
            <a:off x="4827588" y="1708150"/>
            <a:ext cx="531812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SzPct val="100000"/>
            </a:pPr>
            <a:r>
              <a:rPr lang="en-US" altLang="zh-CN" b="1">
                <a:solidFill>
                  <a:srgbClr val="0000FF"/>
                </a:solidFill>
                <a:latin typeface="宋体" panose="02010600030101010101" pitchFamily="2" charset="-122"/>
              </a:rPr>
              <a:t>zhá</a:t>
            </a:r>
            <a:endParaRPr lang="zh-CN" altLang="en-US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43015" name="矩形 11"/>
          <p:cNvSpPr>
            <a:spLocks noChangeArrowheads="1"/>
          </p:cNvSpPr>
          <p:nvPr/>
        </p:nvSpPr>
        <p:spPr bwMode="auto">
          <a:xfrm>
            <a:off x="4932363" y="2427288"/>
            <a:ext cx="10033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SzPct val="100000"/>
            </a:pPr>
            <a:r>
              <a:rPr lang="en-US" altLang="zh-CN" b="1">
                <a:solidFill>
                  <a:srgbClr val="0000FF"/>
                </a:solidFill>
                <a:latin typeface="宋体" panose="02010600030101010101" pitchFamily="2" charset="-122"/>
              </a:rPr>
              <a:t>qì   tì</a:t>
            </a:r>
            <a:endParaRPr lang="zh-CN" altLang="en-US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43016" name="矩形 12"/>
          <p:cNvSpPr>
            <a:spLocks noChangeArrowheads="1"/>
          </p:cNvSpPr>
          <p:nvPr/>
        </p:nvSpPr>
        <p:spPr bwMode="auto">
          <a:xfrm>
            <a:off x="3779838" y="3651250"/>
            <a:ext cx="652462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SzPct val="100000"/>
            </a:pPr>
            <a:r>
              <a:rPr lang="en-US" altLang="zh-CN" b="1">
                <a:solidFill>
                  <a:srgbClr val="0000FF"/>
                </a:solidFill>
                <a:latin typeface="宋体" panose="02010600030101010101" pitchFamily="2" charset="-122"/>
              </a:rPr>
              <a:t>jiàn</a:t>
            </a:r>
            <a:endParaRPr lang="zh-CN" altLang="en-US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43017" name="矩形 13"/>
          <p:cNvSpPr>
            <a:spLocks noChangeArrowheads="1"/>
          </p:cNvSpPr>
          <p:nvPr/>
        </p:nvSpPr>
        <p:spPr bwMode="auto">
          <a:xfrm>
            <a:off x="4859338" y="3651250"/>
            <a:ext cx="4159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SzPct val="100000"/>
            </a:pPr>
            <a:r>
              <a:rPr lang="en-US" altLang="zh-CN" b="1">
                <a:solidFill>
                  <a:srgbClr val="0000FF"/>
                </a:solidFill>
                <a:latin typeface="宋体" panose="02010600030101010101" pitchFamily="2" charset="-122"/>
              </a:rPr>
              <a:t>mò</a:t>
            </a:r>
            <a:endParaRPr lang="zh-CN" altLang="en-US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30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30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30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30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30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3" grpId="0" animBg="1"/>
      <p:bldP spid="43014" grpId="0" animBg="1"/>
      <p:bldP spid="43015" grpId="0" animBg="1"/>
      <p:bldP spid="43016" grpId="0" animBg="1"/>
      <p:bldP spid="4301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圆角矩形 1"/>
          <p:cNvSpPr>
            <a:spLocks noChangeArrowheads="1"/>
          </p:cNvSpPr>
          <p:nvPr/>
        </p:nvSpPr>
        <p:spPr bwMode="auto">
          <a:xfrm>
            <a:off x="179388" y="268288"/>
            <a:ext cx="8785225" cy="4479925"/>
          </a:xfrm>
          <a:prstGeom prst="roundRect">
            <a:avLst>
              <a:gd name="adj" fmla="val 16667"/>
            </a:avLst>
          </a:prstGeom>
          <a:solidFill>
            <a:srgbClr val="FFFFFF">
              <a:alpha val="96861"/>
            </a:srgbClr>
          </a:solidFill>
          <a:ln w="25400">
            <a:solidFill>
              <a:srgbClr val="BFBFBF"/>
            </a:solidFill>
            <a:miter lim="800000"/>
          </a:ln>
        </p:spPr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SzPct val="100000"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44035" name="Text Box 2"/>
          <p:cNvSpPr>
            <a:spLocks noChangeArrowheads="1"/>
          </p:cNvSpPr>
          <p:nvPr/>
        </p:nvSpPr>
        <p:spPr bwMode="auto">
          <a:xfrm>
            <a:off x="3203575" y="484188"/>
            <a:ext cx="22320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dist" fontAlgn="base">
              <a:spcBef>
                <a:spcPct val="0"/>
              </a:spcBef>
              <a:spcAft>
                <a:spcPct val="0"/>
              </a:spcAft>
              <a:buSzPct val="100000"/>
            </a:pPr>
            <a:r>
              <a:rPr lang="zh-CN" altLang="en-US" sz="32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隶书" pitchFamily="49" charset="-122"/>
              </a:rPr>
              <a:t>迢迢牵牛星</a:t>
            </a:r>
            <a:endParaRPr lang="zh-CN" altLang="en-US" sz="3200" b="1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4036" name="Text Box 2"/>
          <p:cNvSpPr>
            <a:spLocks noChangeArrowheads="1"/>
          </p:cNvSpPr>
          <p:nvPr/>
        </p:nvSpPr>
        <p:spPr bwMode="auto">
          <a:xfrm>
            <a:off x="1835150" y="1192213"/>
            <a:ext cx="5473700" cy="3324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di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SzPct val="100000"/>
            </a:pP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隶书" pitchFamily="49" charset="-122"/>
              </a:rPr>
              <a:t>迢迢</a:t>
            </a:r>
            <a:r>
              <a:rPr lang="zh-CN" altLang="en-US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隶书" pitchFamily="49" charset="-122"/>
              </a:rPr>
              <a:t>牵牛星，皎皎河汉女。</a:t>
            </a:r>
            <a:endParaRPr lang="en-US" altLang="zh-CN" sz="28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sym typeface="隶书" pitchFamily="49" charset="-122"/>
            </a:endParaRPr>
          </a:p>
          <a:p>
            <a:pPr algn="di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SzPct val="100000"/>
            </a:pPr>
            <a:r>
              <a:rPr lang="zh-CN" altLang="en-US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隶书" pitchFamily="49" charset="-122"/>
              </a:rPr>
              <a:t>纤纤擢素手，札札弄机杼。</a:t>
            </a:r>
            <a:endParaRPr lang="en-US" altLang="zh-CN" sz="28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sym typeface="隶书" pitchFamily="49" charset="-122"/>
            </a:endParaRPr>
          </a:p>
          <a:p>
            <a:pPr algn="di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SzPct val="100000"/>
            </a:pPr>
            <a:r>
              <a:rPr lang="zh-CN" altLang="en-US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隶书" pitchFamily="49" charset="-122"/>
              </a:rPr>
              <a:t>终日不成章，泣涕零如雨。</a:t>
            </a:r>
            <a:endParaRPr lang="en-US" altLang="zh-CN" sz="28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sym typeface="隶书" pitchFamily="49" charset="-122"/>
            </a:endParaRPr>
          </a:p>
          <a:p>
            <a:pPr algn="di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SzPct val="100000"/>
            </a:pPr>
            <a:r>
              <a:rPr lang="zh-CN" altLang="en-US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隶书" pitchFamily="49" charset="-122"/>
              </a:rPr>
              <a:t>河汉清且浅，相去复几许。</a:t>
            </a:r>
            <a:endParaRPr lang="en-US" altLang="zh-CN" sz="28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sym typeface="隶书" pitchFamily="49" charset="-122"/>
            </a:endParaRPr>
          </a:p>
          <a:p>
            <a:pPr algn="di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SzPct val="100000"/>
            </a:pPr>
            <a:r>
              <a:rPr lang="zh-CN" altLang="en-US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隶书" pitchFamily="49" charset="-122"/>
              </a:rPr>
              <a:t>盈盈一水间，脉脉不得语。</a:t>
            </a:r>
            <a:endParaRPr lang="zh-CN" altLang="en-US" sz="28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46085" name="直接连接符 9"/>
          <p:cNvCxnSpPr>
            <a:cxnSpLocks noChangeShapeType="1"/>
          </p:cNvCxnSpPr>
          <p:nvPr/>
        </p:nvCxnSpPr>
        <p:spPr bwMode="auto">
          <a:xfrm>
            <a:off x="1908175" y="1779588"/>
            <a:ext cx="863600" cy="0"/>
          </a:xfrm>
          <a:prstGeom prst="line">
            <a:avLst/>
          </a:prstGeom>
          <a:noFill/>
          <a:ln w="38100" algn="ctr">
            <a:solidFill>
              <a:schemeClr val="accent2"/>
            </a:solidFill>
            <a:round/>
          </a:ln>
          <a:effectLst>
            <a:outerShdw blurRad="40000" dist="23000" dir="5400000" rotWithShape="0">
              <a:srgbClr val="000000">
                <a:alpha val="34998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46086" name="圆角矩形标注 12"/>
          <p:cNvSpPr>
            <a:spLocks noChangeArrowheads="1"/>
          </p:cNvSpPr>
          <p:nvPr/>
        </p:nvSpPr>
        <p:spPr bwMode="auto">
          <a:xfrm>
            <a:off x="611188" y="1058863"/>
            <a:ext cx="1152525" cy="576262"/>
          </a:xfrm>
          <a:prstGeom prst="wedgeRoundRectCallout">
            <a:avLst>
              <a:gd name="adj1" fmla="val 59685"/>
              <a:gd name="adj2" fmla="val 21093"/>
              <a:gd name="adj3" fmla="val 16667"/>
            </a:avLst>
          </a:prstGeom>
          <a:gradFill rotWithShape="1">
            <a:gsLst>
              <a:gs pos="0">
                <a:srgbClr val="DAFDA7"/>
              </a:gs>
              <a:gs pos="35001">
                <a:srgbClr val="E4FDC2"/>
              </a:gs>
              <a:gs pos="100000">
                <a:srgbClr val="F5FFE6"/>
              </a:gs>
            </a:gsLst>
            <a:lin ang="16200000" scaled="1"/>
          </a:gradFill>
          <a:ln w="9525" algn="ctr">
            <a:solidFill>
              <a:srgbClr val="98B954"/>
            </a:solidFill>
            <a:miter lim="800000"/>
          </a:ln>
          <a:effectLst>
            <a:outerShdw blurRad="40000" dist="20000" dir="5400000" rotWithShape="0">
              <a:srgbClr val="000000">
                <a:alpha val="37999"/>
              </a:srgbClr>
            </a:outerShdw>
          </a:effectLst>
        </p:spPr>
        <p:txBody>
          <a:bodyPr anchor="ctr"/>
          <a:lstStyle>
            <a:lvl1pPr eaLnBrk="0" hangingPunct="0"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SzPct val="100000"/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SzPct val="100000"/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SzPct val="100000"/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SzPct val="100000"/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buSzPct val="100000"/>
              <a:defRPr/>
            </a:pPr>
            <a:r>
              <a:rPr lang="zh-CN" altLang="en-US" sz="2400" b="1" smtClean="0">
                <a:solidFill>
                  <a:srgbClr val="0000FF"/>
                </a:solidFill>
                <a:latin typeface="方正粗黑宋简体" pitchFamily="2" charset="-122"/>
                <a:ea typeface="方正粗黑宋简体" pitchFamily="2" charset="-122"/>
              </a:rPr>
              <a:t>遥远</a:t>
            </a:r>
            <a:endParaRPr lang="zh-CN" altLang="en-US" sz="2400" b="1" smtClean="0">
              <a:solidFill>
                <a:srgbClr val="0000FF"/>
              </a:solidFill>
              <a:latin typeface="方正粗黑宋简体" pitchFamily="2" charset="-122"/>
              <a:ea typeface="方正粗黑宋简体" pitchFamily="2" charset="-122"/>
            </a:endParaRPr>
          </a:p>
        </p:txBody>
      </p:sp>
      <p:cxnSp>
        <p:nvCxnSpPr>
          <p:cNvPr id="46087" name="直接连接符 13"/>
          <p:cNvCxnSpPr>
            <a:cxnSpLocks noChangeShapeType="1"/>
          </p:cNvCxnSpPr>
          <p:nvPr/>
        </p:nvCxnSpPr>
        <p:spPr bwMode="auto">
          <a:xfrm>
            <a:off x="1908175" y="2500313"/>
            <a:ext cx="863600" cy="0"/>
          </a:xfrm>
          <a:prstGeom prst="line">
            <a:avLst/>
          </a:prstGeom>
          <a:noFill/>
          <a:ln w="38100" algn="ctr">
            <a:solidFill>
              <a:schemeClr val="accent2"/>
            </a:solidFill>
            <a:round/>
          </a:ln>
          <a:effectLst>
            <a:outerShdw blurRad="40000" dist="23000" dir="5400000" rotWithShape="0">
              <a:srgbClr val="000000">
                <a:alpha val="34998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46088" name="圆角矩形标注 14"/>
          <p:cNvSpPr>
            <a:spLocks noChangeArrowheads="1"/>
          </p:cNvSpPr>
          <p:nvPr/>
        </p:nvSpPr>
        <p:spPr bwMode="auto">
          <a:xfrm>
            <a:off x="539750" y="1924050"/>
            <a:ext cx="1152525" cy="576263"/>
          </a:xfrm>
          <a:prstGeom prst="wedgeRoundRectCallout">
            <a:avLst>
              <a:gd name="adj1" fmla="val 59685"/>
              <a:gd name="adj2" fmla="val 21093"/>
              <a:gd name="adj3" fmla="val 16667"/>
            </a:avLst>
          </a:prstGeom>
          <a:gradFill rotWithShape="1">
            <a:gsLst>
              <a:gs pos="0">
                <a:srgbClr val="DAFDA7"/>
              </a:gs>
              <a:gs pos="35001">
                <a:srgbClr val="E4FDC2"/>
              </a:gs>
              <a:gs pos="100000">
                <a:srgbClr val="F5FFE6"/>
              </a:gs>
            </a:gsLst>
            <a:lin ang="16200000" scaled="1"/>
          </a:gradFill>
          <a:ln w="9525" algn="ctr">
            <a:solidFill>
              <a:srgbClr val="98B954"/>
            </a:solidFill>
            <a:miter lim="800000"/>
          </a:ln>
          <a:effectLst>
            <a:outerShdw blurRad="40000" dist="20000" dir="5400000" rotWithShape="0">
              <a:srgbClr val="000000">
                <a:alpha val="37999"/>
              </a:srgbClr>
            </a:outerShdw>
          </a:effectLst>
        </p:spPr>
        <p:txBody>
          <a:bodyPr anchor="ctr"/>
          <a:lstStyle>
            <a:lvl1pPr eaLnBrk="0" hangingPunct="0"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SzPct val="100000"/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SzPct val="100000"/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SzPct val="100000"/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SzPct val="100000"/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buSzPct val="100000"/>
              <a:defRPr/>
            </a:pPr>
            <a:r>
              <a:rPr lang="zh-CN" altLang="en-US" sz="2400" b="1" smtClean="0">
                <a:solidFill>
                  <a:srgbClr val="0000FF"/>
                </a:solidFill>
                <a:latin typeface="方正粗黑宋简体" pitchFamily="2" charset="-122"/>
                <a:ea typeface="方正粗黑宋简体" pitchFamily="2" charset="-122"/>
              </a:rPr>
              <a:t>细长</a:t>
            </a:r>
            <a:endParaRPr lang="zh-CN" altLang="en-US" sz="2400" b="1" smtClean="0">
              <a:solidFill>
                <a:srgbClr val="0000FF"/>
              </a:solidFill>
              <a:latin typeface="方正粗黑宋简体" pitchFamily="2" charset="-122"/>
              <a:ea typeface="方正粗黑宋简体" pitchFamily="2" charset="-122"/>
            </a:endParaRPr>
          </a:p>
        </p:txBody>
      </p:sp>
      <p:cxnSp>
        <p:nvCxnSpPr>
          <p:cNvPr id="46089" name="直接连接符 15"/>
          <p:cNvCxnSpPr>
            <a:cxnSpLocks noChangeShapeType="1"/>
          </p:cNvCxnSpPr>
          <p:nvPr/>
        </p:nvCxnSpPr>
        <p:spPr bwMode="auto">
          <a:xfrm>
            <a:off x="5148263" y="3724275"/>
            <a:ext cx="287337" cy="0"/>
          </a:xfrm>
          <a:prstGeom prst="line">
            <a:avLst/>
          </a:prstGeom>
          <a:noFill/>
          <a:ln w="38100" algn="ctr">
            <a:solidFill>
              <a:schemeClr val="accent2"/>
            </a:solidFill>
            <a:round/>
          </a:ln>
          <a:effectLst>
            <a:outerShdw blurRad="40000" dist="23000" dir="5400000" rotWithShape="0">
              <a:srgbClr val="000000">
                <a:alpha val="34998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46090" name="圆角矩形标注 17"/>
          <p:cNvSpPr>
            <a:spLocks noChangeArrowheads="1"/>
          </p:cNvSpPr>
          <p:nvPr/>
        </p:nvSpPr>
        <p:spPr bwMode="auto">
          <a:xfrm>
            <a:off x="5219700" y="3003550"/>
            <a:ext cx="720725" cy="360363"/>
          </a:xfrm>
          <a:prstGeom prst="wedgeRoundRectCallout">
            <a:avLst>
              <a:gd name="adj1" fmla="val -58102"/>
              <a:gd name="adj2" fmla="val 46856"/>
              <a:gd name="adj3" fmla="val 16667"/>
            </a:avLst>
          </a:prstGeom>
          <a:gradFill rotWithShape="1">
            <a:gsLst>
              <a:gs pos="0">
                <a:srgbClr val="DAFDA7"/>
              </a:gs>
              <a:gs pos="35001">
                <a:srgbClr val="E4FDC2"/>
              </a:gs>
              <a:gs pos="100000">
                <a:srgbClr val="F5FFE6"/>
              </a:gs>
            </a:gsLst>
            <a:lin ang="16200000" scaled="1"/>
          </a:gradFill>
          <a:ln w="9525" algn="ctr">
            <a:solidFill>
              <a:srgbClr val="98B954"/>
            </a:solidFill>
            <a:miter lim="800000"/>
          </a:ln>
          <a:effectLst>
            <a:outerShdw blurRad="40000" dist="20000" dir="5400000" rotWithShape="0">
              <a:srgbClr val="000000">
                <a:alpha val="37999"/>
              </a:srgbClr>
            </a:outerShdw>
          </a:effectLst>
        </p:spPr>
        <p:txBody>
          <a:bodyPr anchor="ctr"/>
          <a:lstStyle>
            <a:lvl1pPr eaLnBrk="0" hangingPunct="0"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SzPct val="100000"/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SzPct val="100000"/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SzPct val="100000"/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SzPct val="100000"/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buSzPct val="100000"/>
              <a:defRPr/>
            </a:pPr>
            <a:r>
              <a:rPr lang="zh-CN" altLang="en-US" sz="2400" b="1" smtClean="0">
                <a:solidFill>
                  <a:srgbClr val="0000FF"/>
                </a:solidFill>
                <a:latin typeface="方正粗黑宋简体" pitchFamily="2" charset="-122"/>
                <a:ea typeface="方正粗黑宋简体" pitchFamily="2" charset="-122"/>
              </a:rPr>
              <a:t>离</a:t>
            </a:r>
            <a:endParaRPr lang="zh-CN" altLang="en-US" sz="2400" b="1" smtClean="0">
              <a:solidFill>
                <a:srgbClr val="0000FF"/>
              </a:solidFill>
              <a:latin typeface="方正粗黑宋简体" pitchFamily="2" charset="-122"/>
              <a:ea typeface="方正粗黑宋简体" pitchFamily="2" charset="-122"/>
            </a:endParaRPr>
          </a:p>
        </p:txBody>
      </p:sp>
      <p:cxnSp>
        <p:nvCxnSpPr>
          <p:cNvPr id="46091" name="直接连接符 18"/>
          <p:cNvCxnSpPr>
            <a:cxnSpLocks noChangeShapeType="1"/>
          </p:cNvCxnSpPr>
          <p:nvPr/>
        </p:nvCxnSpPr>
        <p:spPr bwMode="auto">
          <a:xfrm>
            <a:off x="5651500" y="3724275"/>
            <a:ext cx="1223963" cy="0"/>
          </a:xfrm>
          <a:prstGeom prst="line">
            <a:avLst/>
          </a:prstGeom>
          <a:noFill/>
          <a:ln w="38100" algn="ctr">
            <a:solidFill>
              <a:schemeClr val="accent2"/>
            </a:solidFill>
            <a:round/>
          </a:ln>
          <a:effectLst>
            <a:outerShdw blurRad="40000" dist="23000" dir="5400000" rotWithShape="0">
              <a:srgbClr val="000000">
                <a:alpha val="34998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46092" name="圆角矩形标注 20"/>
          <p:cNvSpPr>
            <a:spLocks noChangeArrowheads="1"/>
          </p:cNvSpPr>
          <p:nvPr/>
        </p:nvSpPr>
        <p:spPr bwMode="auto">
          <a:xfrm>
            <a:off x="7164388" y="3076575"/>
            <a:ext cx="1655762" cy="574675"/>
          </a:xfrm>
          <a:prstGeom prst="wedgeRoundRectCallout">
            <a:avLst>
              <a:gd name="adj1" fmla="val -63542"/>
              <a:gd name="adj2" fmla="val 2690"/>
              <a:gd name="adj3" fmla="val 16667"/>
            </a:avLst>
          </a:prstGeom>
          <a:gradFill rotWithShape="1">
            <a:gsLst>
              <a:gs pos="0">
                <a:srgbClr val="DAFDA7"/>
              </a:gs>
              <a:gs pos="35001">
                <a:srgbClr val="E4FDC2"/>
              </a:gs>
              <a:gs pos="100000">
                <a:srgbClr val="F5FFE6"/>
              </a:gs>
            </a:gsLst>
            <a:lin ang="16200000" scaled="1"/>
          </a:gradFill>
          <a:ln w="9525" algn="ctr">
            <a:solidFill>
              <a:srgbClr val="98B954"/>
            </a:solidFill>
            <a:miter lim="800000"/>
          </a:ln>
          <a:effectLst>
            <a:outerShdw blurRad="40000" dist="20000" dir="5400000" rotWithShape="0">
              <a:srgbClr val="000000">
                <a:alpha val="37999"/>
              </a:srgbClr>
            </a:outerShdw>
          </a:effectLst>
        </p:spPr>
        <p:txBody>
          <a:bodyPr anchor="ctr"/>
          <a:lstStyle>
            <a:lvl1pPr eaLnBrk="0" hangingPunct="0"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SzPct val="100000"/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SzPct val="100000"/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SzPct val="100000"/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SzPct val="100000"/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buSzPct val="100000"/>
              <a:defRPr/>
            </a:pPr>
            <a:r>
              <a:rPr lang="zh-CN" altLang="en-US" sz="2200" b="1" smtClean="0">
                <a:solidFill>
                  <a:srgbClr val="0000FF"/>
                </a:solidFill>
                <a:latin typeface="方正粗黑宋简体" pitchFamily="2" charset="-122"/>
                <a:ea typeface="方正粗黑宋简体" pitchFamily="2" charset="-122"/>
              </a:rPr>
              <a:t>又能有多远</a:t>
            </a:r>
            <a:endParaRPr lang="zh-CN" altLang="en-US" sz="2200" b="1" smtClean="0">
              <a:solidFill>
                <a:srgbClr val="0000FF"/>
              </a:solidFill>
              <a:latin typeface="方正粗黑宋简体" pitchFamily="2" charset="-122"/>
              <a:ea typeface="方正粗黑宋简体" pitchFamily="2" charset="-122"/>
            </a:endParaRPr>
          </a:p>
        </p:txBody>
      </p:sp>
      <p:cxnSp>
        <p:nvCxnSpPr>
          <p:cNvPr id="46093" name="直接连接符 21"/>
          <p:cNvCxnSpPr>
            <a:cxnSpLocks noChangeShapeType="1"/>
          </p:cNvCxnSpPr>
          <p:nvPr/>
        </p:nvCxnSpPr>
        <p:spPr bwMode="auto">
          <a:xfrm>
            <a:off x="6443663" y="4371975"/>
            <a:ext cx="288925" cy="0"/>
          </a:xfrm>
          <a:prstGeom prst="line">
            <a:avLst/>
          </a:prstGeom>
          <a:noFill/>
          <a:ln w="38100" algn="ctr">
            <a:solidFill>
              <a:schemeClr val="accent2"/>
            </a:solidFill>
            <a:round/>
          </a:ln>
          <a:effectLst>
            <a:outerShdw blurRad="40000" dist="23000" dir="5400000" rotWithShape="0">
              <a:srgbClr val="000000">
                <a:alpha val="34998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46094" name="圆角矩形标注 22"/>
          <p:cNvSpPr>
            <a:spLocks noChangeArrowheads="1"/>
          </p:cNvSpPr>
          <p:nvPr/>
        </p:nvSpPr>
        <p:spPr bwMode="auto">
          <a:xfrm>
            <a:off x="7235825" y="4011613"/>
            <a:ext cx="936625" cy="431800"/>
          </a:xfrm>
          <a:prstGeom prst="wedgeRoundRectCallout">
            <a:avLst>
              <a:gd name="adj1" fmla="val -79759"/>
              <a:gd name="adj2" fmla="val 14958"/>
              <a:gd name="adj3" fmla="val 16667"/>
            </a:avLst>
          </a:prstGeom>
          <a:gradFill rotWithShape="1">
            <a:gsLst>
              <a:gs pos="0">
                <a:srgbClr val="DAFDA7"/>
              </a:gs>
              <a:gs pos="35001">
                <a:srgbClr val="E4FDC2"/>
              </a:gs>
              <a:gs pos="100000">
                <a:srgbClr val="F5FFE6"/>
              </a:gs>
            </a:gsLst>
            <a:lin ang="16200000" scaled="1"/>
          </a:gradFill>
          <a:ln w="9525" algn="ctr">
            <a:solidFill>
              <a:srgbClr val="98B954"/>
            </a:solidFill>
            <a:miter lim="800000"/>
          </a:ln>
          <a:effectLst>
            <a:outerShdw blurRad="40000" dist="20000" dir="5400000" rotWithShape="0">
              <a:srgbClr val="000000">
                <a:alpha val="37999"/>
              </a:srgbClr>
            </a:outerShdw>
          </a:effectLst>
        </p:spPr>
        <p:txBody>
          <a:bodyPr anchor="ctr"/>
          <a:lstStyle>
            <a:lvl1pPr eaLnBrk="0" hangingPunct="0"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SzPct val="100000"/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SzPct val="100000"/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SzPct val="100000"/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SzPct val="100000"/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buSzPct val="100000"/>
              <a:defRPr/>
            </a:pPr>
            <a:r>
              <a:rPr lang="zh-CN" altLang="en-US" sz="2400" b="1" smtClean="0">
                <a:solidFill>
                  <a:srgbClr val="0000FF"/>
                </a:solidFill>
                <a:latin typeface="方正粗黑宋简体" pitchFamily="2" charset="-122"/>
                <a:ea typeface="方正粗黑宋简体" pitchFamily="2" charset="-122"/>
              </a:rPr>
              <a:t>说话</a:t>
            </a:r>
            <a:endParaRPr lang="zh-CN" altLang="en-US" sz="2400" b="1" smtClean="0">
              <a:solidFill>
                <a:srgbClr val="0000FF"/>
              </a:solidFill>
              <a:latin typeface="方正粗黑宋简体" pitchFamily="2" charset="-122"/>
              <a:ea typeface="方正粗黑宋简体" pitchFamily="2" charset="-122"/>
            </a:endParaRPr>
          </a:p>
        </p:txBody>
      </p:sp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圆角矩形 1"/>
          <p:cNvSpPr>
            <a:spLocks noChangeArrowheads="1"/>
          </p:cNvSpPr>
          <p:nvPr/>
        </p:nvSpPr>
        <p:spPr bwMode="auto">
          <a:xfrm>
            <a:off x="179388" y="268288"/>
            <a:ext cx="8785225" cy="4479925"/>
          </a:xfrm>
          <a:prstGeom prst="roundRect">
            <a:avLst>
              <a:gd name="adj" fmla="val 16667"/>
            </a:avLst>
          </a:prstGeom>
          <a:solidFill>
            <a:srgbClr val="FFFFFF">
              <a:alpha val="96861"/>
            </a:srgbClr>
          </a:solidFill>
          <a:ln w="25400">
            <a:solidFill>
              <a:srgbClr val="BFBFBF"/>
            </a:solidFill>
            <a:miter lim="800000"/>
          </a:ln>
        </p:spPr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SzPct val="100000"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45059" name="矩形 2"/>
          <p:cNvSpPr>
            <a:spLocks noChangeArrowheads="1"/>
          </p:cNvSpPr>
          <p:nvPr/>
        </p:nvSpPr>
        <p:spPr bwMode="auto">
          <a:xfrm>
            <a:off x="466725" y="939800"/>
            <a:ext cx="4392613" cy="3360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SzPct val="100000"/>
            </a:pPr>
            <a:r>
              <a:rPr lang="zh-CN" altLang="en-US" sz="2400" b="1" dirty="0">
                <a:solidFill>
                  <a:srgbClr val="000000"/>
                </a:solidFill>
                <a:latin typeface="等线 Light" panose="02010600030101010101" pitchFamily="2" charset="-122"/>
                <a:ea typeface="等线 Light" panose="02010600030101010101" pitchFamily="2" charset="-122"/>
              </a:rPr>
              <a:t>迢迢牵牛星</a:t>
            </a:r>
            <a:endParaRPr lang="en-US" altLang="zh-CN" sz="2400" b="1" dirty="0">
              <a:solidFill>
                <a:srgbClr val="000000"/>
              </a:solidFill>
              <a:latin typeface="等线 Light" panose="02010600030101010101" pitchFamily="2" charset="-122"/>
              <a:ea typeface="等线 Light" panose="02010600030101010101" pitchFamily="2" charset="-122"/>
            </a:endParaRPr>
          </a:p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SzPct val="100000"/>
            </a:pPr>
            <a:r>
              <a:rPr lang="zh-CN" altLang="en-US" sz="2400" b="1" dirty="0">
                <a:solidFill>
                  <a:srgbClr val="000000"/>
                </a:solidFill>
                <a:latin typeface="等线 Light" panose="02010600030101010101" pitchFamily="2" charset="-122"/>
                <a:ea typeface="等线 Light" panose="02010600030101010101" pitchFamily="2" charset="-122"/>
              </a:rPr>
              <a:t>迢迢牵牛星，皎皎河汉女。</a:t>
            </a:r>
            <a:endParaRPr lang="zh-CN" altLang="en-US" sz="2400" b="1" dirty="0">
              <a:solidFill>
                <a:srgbClr val="000000"/>
              </a:solidFill>
              <a:latin typeface="等线 Light" panose="02010600030101010101" pitchFamily="2" charset="-122"/>
              <a:ea typeface="等线 Light" panose="02010600030101010101" pitchFamily="2" charset="-122"/>
            </a:endParaRPr>
          </a:p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SzPct val="100000"/>
            </a:pPr>
            <a:r>
              <a:rPr lang="zh-CN" altLang="en-US" sz="2400" b="1" dirty="0">
                <a:solidFill>
                  <a:srgbClr val="000000"/>
                </a:solidFill>
                <a:latin typeface="等线 Light" panose="02010600030101010101" pitchFamily="2" charset="-122"/>
                <a:ea typeface="等线 Light" panose="02010600030101010101" pitchFamily="2" charset="-122"/>
              </a:rPr>
              <a:t>纤纤擢素手，札札弄机杼。</a:t>
            </a:r>
            <a:endParaRPr lang="zh-CN" altLang="en-US" sz="2400" b="1" dirty="0">
              <a:solidFill>
                <a:srgbClr val="000000"/>
              </a:solidFill>
              <a:latin typeface="等线 Light" panose="02010600030101010101" pitchFamily="2" charset="-122"/>
              <a:ea typeface="等线 Light" panose="02010600030101010101" pitchFamily="2" charset="-122"/>
            </a:endParaRPr>
          </a:p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SzPct val="100000"/>
            </a:pPr>
            <a:r>
              <a:rPr lang="zh-CN" altLang="en-US" sz="2400" b="1" dirty="0">
                <a:solidFill>
                  <a:srgbClr val="000000"/>
                </a:solidFill>
                <a:latin typeface="等线 Light" panose="02010600030101010101" pitchFamily="2" charset="-122"/>
                <a:ea typeface="等线 Light" panose="02010600030101010101" pitchFamily="2" charset="-122"/>
              </a:rPr>
              <a:t>终日不成章，泣涕零如雨。</a:t>
            </a:r>
            <a:endParaRPr lang="zh-CN" altLang="en-US" sz="2400" b="1" dirty="0">
              <a:solidFill>
                <a:srgbClr val="000000"/>
              </a:solidFill>
              <a:latin typeface="等线 Light" panose="02010600030101010101" pitchFamily="2" charset="-122"/>
              <a:ea typeface="等线 Light" panose="02010600030101010101" pitchFamily="2" charset="-122"/>
            </a:endParaRPr>
          </a:p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SzPct val="100000"/>
            </a:pPr>
            <a:r>
              <a:rPr lang="zh-CN" altLang="en-US" sz="2400" b="1" dirty="0">
                <a:solidFill>
                  <a:srgbClr val="000000"/>
                </a:solidFill>
                <a:latin typeface="等线 Light" panose="02010600030101010101" pitchFamily="2" charset="-122"/>
                <a:ea typeface="等线 Light" panose="02010600030101010101" pitchFamily="2" charset="-122"/>
              </a:rPr>
              <a:t>河汉清且浅，相去复几许。</a:t>
            </a:r>
            <a:endParaRPr lang="zh-CN" altLang="en-US" sz="2400" b="1" dirty="0">
              <a:solidFill>
                <a:srgbClr val="000000"/>
              </a:solidFill>
              <a:latin typeface="等线 Light" panose="02010600030101010101" pitchFamily="2" charset="-122"/>
              <a:ea typeface="等线 Light" panose="02010600030101010101" pitchFamily="2" charset="-122"/>
            </a:endParaRPr>
          </a:p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SzPct val="100000"/>
            </a:pPr>
            <a:r>
              <a:rPr lang="zh-CN" altLang="en-US" sz="2400" b="1" dirty="0">
                <a:solidFill>
                  <a:srgbClr val="000000"/>
                </a:solidFill>
                <a:latin typeface="等线 Light" panose="02010600030101010101" pitchFamily="2" charset="-122"/>
                <a:ea typeface="等线 Light" panose="02010600030101010101" pitchFamily="2" charset="-122"/>
              </a:rPr>
              <a:t>盈盈一水间，脉脉不得语。</a:t>
            </a:r>
            <a:endParaRPr lang="zh-CN" altLang="en-US" sz="2400" b="1" dirty="0">
              <a:solidFill>
                <a:srgbClr val="000000"/>
              </a:solidFill>
              <a:latin typeface="等线 Light" panose="02010600030101010101" pitchFamily="2" charset="-122"/>
              <a:ea typeface="等线 Light" panose="02010600030101010101" pitchFamily="2" charset="-122"/>
            </a:endParaRPr>
          </a:p>
        </p:txBody>
      </p:sp>
      <p:sp>
        <p:nvSpPr>
          <p:cNvPr id="45060" name="矩形 3"/>
          <p:cNvSpPr>
            <a:spLocks noChangeArrowheads="1"/>
          </p:cNvSpPr>
          <p:nvPr/>
        </p:nvSpPr>
        <p:spPr bwMode="auto">
          <a:xfrm>
            <a:off x="4787900" y="987425"/>
            <a:ext cx="3671888" cy="3455988"/>
          </a:xfrm>
          <a:prstGeom prst="rect">
            <a:avLst/>
          </a:prstGeom>
          <a:gradFill rotWithShape="1">
            <a:gsLst>
              <a:gs pos="0">
                <a:srgbClr val="9EEAFF"/>
              </a:gs>
              <a:gs pos="35001">
                <a:srgbClr val="BBEFFF"/>
              </a:gs>
              <a:gs pos="100000">
                <a:srgbClr val="E4F9FF"/>
              </a:gs>
            </a:gsLst>
            <a:lin ang="16200000" scaled="1"/>
          </a:gradFill>
          <a:ln w="9525" algn="ctr">
            <a:solidFill>
              <a:srgbClr val="46AAC5"/>
            </a:solidFill>
            <a:miter lim="800000"/>
          </a:ln>
          <a:effectLst>
            <a:outerShdw blurRad="40000" dist="20000" dir="5400000" rotWithShape="0">
              <a:srgbClr val="000000">
                <a:alpha val="37999"/>
              </a:srgbClr>
            </a:outerShdw>
          </a:effectLst>
        </p:spPr>
        <p:txBody>
          <a:bodyPr anchor="ctr"/>
          <a:lstStyle>
            <a:lvl1pPr eaLnBrk="0" hangingPunct="0"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SzPct val="100000"/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SzPct val="100000"/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SzPct val="100000"/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SzPct val="100000"/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1" fontAlgn="base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SzPct val="100000"/>
              <a:defRPr/>
            </a:pP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牵牛星喝织女星隔着银河遥遥相望。织女深处纤纤素手拨弄织机，但一整天也织不成纹样，只有泪如雨下。这银河看起来又清又浅，可两岸相隔又有多远呢？虽然两人之间只隔着一条银河，却只能相顾无言。</a:t>
            </a:r>
            <a:endParaRPr lang="zh-CN" altLang="en-US" sz="20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50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6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圆角矩形 1"/>
          <p:cNvSpPr>
            <a:spLocks noChangeArrowheads="1"/>
          </p:cNvSpPr>
          <p:nvPr/>
        </p:nvSpPr>
        <p:spPr bwMode="auto">
          <a:xfrm>
            <a:off x="179388" y="268288"/>
            <a:ext cx="8785225" cy="4479925"/>
          </a:xfrm>
          <a:prstGeom prst="roundRect">
            <a:avLst>
              <a:gd name="adj" fmla="val 16667"/>
            </a:avLst>
          </a:prstGeom>
          <a:solidFill>
            <a:srgbClr val="FFFFFF">
              <a:alpha val="96861"/>
            </a:srgbClr>
          </a:solidFill>
          <a:ln w="25400">
            <a:solidFill>
              <a:srgbClr val="BFBFBF"/>
            </a:solidFill>
            <a:miter lim="800000"/>
          </a:ln>
        </p:spPr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SzPct val="100000"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46083" name="矩形 2"/>
          <p:cNvSpPr>
            <a:spLocks noChangeArrowheads="1"/>
          </p:cNvSpPr>
          <p:nvPr/>
        </p:nvSpPr>
        <p:spPr bwMode="auto">
          <a:xfrm>
            <a:off x="2611438" y="619125"/>
            <a:ext cx="42386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SzPct val="100000"/>
            </a:pPr>
            <a:r>
              <a:rPr lang="zh-CN" altLang="en-US" sz="3200" b="1" dirty="0">
                <a:solidFill>
                  <a:srgbClr val="000000"/>
                </a:solidFill>
                <a:latin typeface="方正粗黑宋简体" pitchFamily="2" charset="-122"/>
                <a:ea typeface="方正粗黑宋简体" pitchFamily="2" charset="-122"/>
              </a:rPr>
              <a:t>感受形象，体悟情感</a:t>
            </a:r>
            <a:endParaRPr lang="zh-CN" altLang="en-US" sz="3200" b="1" dirty="0">
              <a:solidFill>
                <a:srgbClr val="000000"/>
              </a:solidFill>
              <a:latin typeface="方正粗黑宋简体" pitchFamily="2" charset="-122"/>
              <a:ea typeface="方正粗黑宋简体" pitchFamily="2" charset="-122"/>
            </a:endParaRPr>
          </a:p>
        </p:txBody>
      </p:sp>
      <p:pic>
        <p:nvPicPr>
          <p:cNvPr id="46084" name="Picture 3" descr="F:\微课模板\学习委员(六年级1).jpg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058988" y="339725"/>
            <a:ext cx="568325" cy="865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6085" name="TextBox 5"/>
          <p:cNvSpPr>
            <a:spLocks noChangeArrowheads="1"/>
          </p:cNvSpPr>
          <p:nvPr/>
        </p:nvSpPr>
        <p:spPr bwMode="auto">
          <a:xfrm>
            <a:off x="684213" y="2200275"/>
            <a:ext cx="4679950" cy="195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SzPct val="100000"/>
            </a:pPr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从这几句诗中，你看到了一个怎样的织女，圈画出关键词句，说说自己的理解。</a:t>
            </a:r>
            <a:endParaRPr lang="zh-CN" altLang="en-US" sz="28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6086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795963" y="1563688"/>
            <a:ext cx="2592387" cy="2736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6087" name="矩形 10"/>
          <p:cNvSpPr/>
          <p:nvPr/>
        </p:nvSpPr>
        <p:spPr>
          <a:xfrm>
            <a:off x="541338" y="1492250"/>
            <a:ext cx="4462462" cy="523875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wrap="none">
            <a:spAutoFit/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lvl1pPr eaLnBrk="0" hangingPunct="0"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SzPct val="100000"/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SzPct val="100000"/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SzPct val="100000"/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SzPct val="100000"/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buSzPct val="100000"/>
              <a:defRPr/>
            </a:pPr>
            <a:r>
              <a:rPr lang="en-US" altLang="zh-CN" sz="28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方正粗黑宋简体" pitchFamily="2" charset="-122"/>
                <a:ea typeface="方正粗黑宋简体" pitchFamily="2" charset="-122"/>
              </a:rPr>
              <a:t>1.</a:t>
            </a:r>
            <a:r>
              <a:rPr lang="zh-CN" altLang="en-US" sz="28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方正粗黑宋简体" pitchFamily="2" charset="-122"/>
                <a:ea typeface="方正粗黑宋简体" pitchFamily="2" charset="-122"/>
              </a:rPr>
              <a:t>读诗句，感受织女形象。</a:t>
            </a:r>
            <a:endParaRPr lang="zh-CN" altLang="en-US" sz="2800" b="1" dirty="0" smtClean="0">
              <a:effectLst>
                <a:outerShdw blurRad="38100" dist="38100" dir="2700000" algn="tl">
                  <a:srgbClr val="C0C0C0"/>
                </a:outerShdw>
              </a:effectLst>
              <a:latin typeface="方正粗黑宋简体" pitchFamily="2" charset="-122"/>
              <a:ea typeface="方正粗黑宋简体" pitchFamily="2" charset="-122"/>
            </a:endParaRPr>
          </a:p>
        </p:txBody>
      </p:sp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圆角矩形 1"/>
          <p:cNvSpPr>
            <a:spLocks noChangeArrowheads="1"/>
          </p:cNvSpPr>
          <p:nvPr/>
        </p:nvSpPr>
        <p:spPr bwMode="auto">
          <a:xfrm>
            <a:off x="179388" y="268288"/>
            <a:ext cx="8785225" cy="4479925"/>
          </a:xfrm>
          <a:prstGeom prst="roundRect">
            <a:avLst>
              <a:gd name="adj" fmla="val 16667"/>
            </a:avLst>
          </a:prstGeom>
          <a:solidFill>
            <a:srgbClr val="FFFFFF">
              <a:alpha val="96861"/>
            </a:srgbClr>
          </a:solidFill>
          <a:ln w="25400">
            <a:solidFill>
              <a:srgbClr val="BFBFBF"/>
            </a:solidFill>
            <a:miter lim="800000"/>
          </a:ln>
        </p:spPr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SzPct val="100000"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47107" name="矩形 4"/>
          <p:cNvSpPr>
            <a:spLocks noChangeArrowheads="1"/>
          </p:cNvSpPr>
          <p:nvPr/>
        </p:nvSpPr>
        <p:spPr bwMode="auto">
          <a:xfrm>
            <a:off x="611188" y="700088"/>
            <a:ext cx="6480175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SzPct val="100000"/>
            </a:pPr>
            <a:r>
              <a:rPr lang="zh-CN" altLang="en-US" sz="2800" b="1">
                <a:solidFill>
                  <a:srgbClr val="000000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终日</a:t>
            </a:r>
            <a:r>
              <a:rPr lang="zh-CN" altLang="en-US" sz="2800" b="1">
                <a:solidFill>
                  <a:srgbClr val="FF0000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不成章</a:t>
            </a:r>
            <a:r>
              <a:rPr lang="zh-CN" altLang="en-US" sz="2800" b="1">
                <a:solidFill>
                  <a:srgbClr val="000000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，泣涕零如雨。</a:t>
            </a:r>
            <a:endParaRPr lang="zh-CN" altLang="en-US" sz="2800" b="1">
              <a:solidFill>
                <a:srgbClr val="000000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47108" name="矩形 6"/>
          <p:cNvSpPr>
            <a:spLocks noChangeArrowheads="1"/>
          </p:cNvSpPr>
          <p:nvPr/>
        </p:nvSpPr>
        <p:spPr bwMode="auto">
          <a:xfrm>
            <a:off x="539750" y="1408113"/>
            <a:ext cx="8208963" cy="3324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SzPct val="100000"/>
            </a:pPr>
            <a:r>
              <a:rPr lang="zh-CN" altLang="en-US" sz="2000" b="1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 “不成章”三字蕴含着一个“思”字，即织女的内心动态，“泣涕零如雨”更是织女悲苦内心世界的表露，因而神思恍惚、心不在焉，落得个终日勤劳作，终日意悬悬，终日不成章。“泣”的本义是眼泪，特指无声流泪或低声地哭。“涕”也是眼泪。“零”本是指雨缓缓而降，引申为降落、落下。这里落下的不是雨，而是如雨水一般无法抑制的织女泪。这是夸张和比喻的修辞，塑造织女相思之苦。那泪如雨下的神态，就是织女相思成痴最好的表达。</a:t>
            </a:r>
            <a:endParaRPr lang="zh-CN" altLang="en-US" sz="2000" b="1">
              <a:solidFill>
                <a:srgbClr val="0000FF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cxnSp>
        <p:nvCxnSpPr>
          <p:cNvPr id="49157" name="直接连接符 5"/>
          <p:cNvCxnSpPr>
            <a:cxnSpLocks noChangeShapeType="1"/>
          </p:cNvCxnSpPr>
          <p:nvPr/>
        </p:nvCxnSpPr>
        <p:spPr bwMode="auto">
          <a:xfrm>
            <a:off x="1474788" y="1204913"/>
            <a:ext cx="1081087" cy="0"/>
          </a:xfrm>
          <a:prstGeom prst="line">
            <a:avLst/>
          </a:prstGeom>
          <a:noFill/>
          <a:ln w="38100" algn="ctr">
            <a:solidFill>
              <a:schemeClr val="accent2"/>
            </a:solidFill>
            <a:round/>
          </a:ln>
          <a:effectLst>
            <a:outerShdw blurRad="40000" dist="23000" dir="5400000" rotWithShape="0">
              <a:srgbClr val="000000">
                <a:alpha val="34998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9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710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7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7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0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圆角矩形 1"/>
          <p:cNvSpPr>
            <a:spLocks noChangeArrowheads="1"/>
          </p:cNvSpPr>
          <p:nvPr/>
        </p:nvSpPr>
        <p:spPr bwMode="auto">
          <a:xfrm>
            <a:off x="179388" y="268288"/>
            <a:ext cx="8785225" cy="4479925"/>
          </a:xfrm>
          <a:prstGeom prst="roundRect">
            <a:avLst>
              <a:gd name="adj" fmla="val 16667"/>
            </a:avLst>
          </a:prstGeom>
          <a:solidFill>
            <a:srgbClr val="FFFFFF">
              <a:alpha val="96861"/>
            </a:srgbClr>
          </a:solidFill>
          <a:ln w="25400">
            <a:solidFill>
              <a:srgbClr val="BFBFBF"/>
            </a:solidFill>
            <a:miter lim="800000"/>
          </a:ln>
        </p:spPr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SzPct val="100000"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48131" name="矩形 4"/>
          <p:cNvSpPr>
            <a:spLocks noChangeArrowheads="1"/>
          </p:cNvSpPr>
          <p:nvPr/>
        </p:nvSpPr>
        <p:spPr bwMode="auto">
          <a:xfrm>
            <a:off x="611188" y="771525"/>
            <a:ext cx="648017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SzPct val="100000"/>
            </a:pPr>
            <a:r>
              <a:rPr lang="zh-CN" altLang="en-US" sz="2800" b="1">
                <a:solidFill>
                  <a:srgbClr val="FF0000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脉脉</a:t>
            </a:r>
            <a:r>
              <a:rPr lang="zh-CN" altLang="en-US" sz="2800" b="1">
                <a:solidFill>
                  <a:srgbClr val="000000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不得语。</a:t>
            </a:r>
            <a:endParaRPr lang="zh-CN" altLang="en-US" sz="2800" b="1">
              <a:solidFill>
                <a:srgbClr val="000000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48132" name="矩形 6"/>
          <p:cNvSpPr>
            <a:spLocks noChangeArrowheads="1"/>
          </p:cNvSpPr>
          <p:nvPr/>
        </p:nvSpPr>
        <p:spPr bwMode="auto">
          <a:xfrm>
            <a:off x="611188" y="1635125"/>
            <a:ext cx="4897437" cy="2401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SzPct val="100000"/>
            </a:pPr>
            <a:r>
              <a:rPr lang="zh-CN" altLang="en-US" sz="2000" b="1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 “脉脉”，是凝视的样子，后来形容默默用眼神表达情意，形容含有感情，默默表露的样子。只是深情地凝望着对方，却不能说出话来。脉脉含情遥相望，此时无声胜有声，有时，眺望也是一种语言。</a:t>
            </a:r>
            <a:endParaRPr lang="zh-CN" altLang="en-US" sz="2000" b="1">
              <a:solidFill>
                <a:srgbClr val="0000FF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cxnSp>
        <p:nvCxnSpPr>
          <p:cNvPr id="50181" name="直接连接符 5"/>
          <p:cNvCxnSpPr>
            <a:cxnSpLocks noChangeShapeType="1"/>
          </p:cNvCxnSpPr>
          <p:nvPr/>
        </p:nvCxnSpPr>
        <p:spPr bwMode="auto">
          <a:xfrm>
            <a:off x="684213" y="1276350"/>
            <a:ext cx="719137" cy="0"/>
          </a:xfrm>
          <a:prstGeom prst="line">
            <a:avLst/>
          </a:prstGeom>
          <a:noFill/>
          <a:ln w="38100" algn="ctr">
            <a:solidFill>
              <a:schemeClr val="accent2"/>
            </a:solidFill>
            <a:round/>
          </a:ln>
          <a:effectLst>
            <a:outerShdw blurRad="40000" dist="23000" dir="5400000" rotWithShape="0">
              <a:srgbClr val="000000">
                <a:alpha val="34998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pic>
        <p:nvPicPr>
          <p:cNvPr id="50182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795963" y="1131888"/>
            <a:ext cx="2493962" cy="3213100"/>
          </a:xfrm>
          <a:prstGeom prst="rect">
            <a:avLst/>
          </a:prstGeom>
          <a:noFill/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0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81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81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8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3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圆角矩形 1"/>
          <p:cNvSpPr>
            <a:spLocks noChangeArrowheads="1"/>
          </p:cNvSpPr>
          <p:nvPr/>
        </p:nvSpPr>
        <p:spPr bwMode="auto">
          <a:xfrm>
            <a:off x="179388" y="268288"/>
            <a:ext cx="8785225" cy="4479925"/>
          </a:xfrm>
          <a:prstGeom prst="roundRect">
            <a:avLst>
              <a:gd name="adj" fmla="val 16667"/>
            </a:avLst>
          </a:prstGeom>
          <a:solidFill>
            <a:srgbClr val="FFFFFF">
              <a:alpha val="96861"/>
            </a:srgbClr>
          </a:solidFill>
          <a:ln w="25400">
            <a:solidFill>
              <a:srgbClr val="BFBFBF"/>
            </a:solidFill>
            <a:miter lim="800000"/>
          </a:ln>
        </p:spPr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SzPct val="100000"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49155" name="矩形 4"/>
          <p:cNvSpPr>
            <a:spLocks noChangeArrowheads="1"/>
          </p:cNvSpPr>
          <p:nvPr/>
        </p:nvSpPr>
        <p:spPr bwMode="auto">
          <a:xfrm>
            <a:off x="611188" y="842963"/>
            <a:ext cx="648017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SzPct val="100000"/>
            </a:pPr>
            <a:r>
              <a:rPr lang="zh-CN" altLang="en-US" sz="2800" b="1">
                <a:solidFill>
                  <a:srgbClr val="000000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纤纤擢素手，</a:t>
            </a:r>
            <a:r>
              <a:rPr lang="zh-CN" altLang="en-US" sz="2800" b="1">
                <a:solidFill>
                  <a:srgbClr val="FF0000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札札</a:t>
            </a:r>
            <a:r>
              <a:rPr lang="zh-CN" altLang="en-US" sz="2800" b="1">
                <a:solidFill>
                  <a:srgbClr val="000000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弄机杼。</a:t>
            </a:r>
            <a:endParaRPr lang="zh-CN" altLang="en-US" sz="2800" b="1">
              <a:solidFill>
                <a:srgbClr val="000000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49156" name="矩形 6"/>
          <p:cNvSpPr>
            <a:spLocks noChangeArrowheads="1"/>
          </p:cNvSpPr>
          <p:nvPr/>
        </p:nvSpPr>
        <p:spPr bwMode="auto">
          <a:xfrm>
            <a:off x="539750" y="1552575"/>
            <a:ext cx="5256213" cy="2862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SzPct val="100000"/>
            </a:pPr>
            <a:r>
              <a:rPr lang="zh-CN" altLang="en-US" sz="2000" b="1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 “札札”是拟声词，是形容织布机工作时的响声。有一种静谧中的杂乱之感。而“弄”这个字，是玩弄、摆弄、抚弄的意思。一个动词就泄漏了此时织女的心境，心不在焉，心神不宁的样子。札札机杼乱人心，最是织女愁肠时。</a:t>
            </a:r>
            <a:endParaRPr lang="zh-CN" altLang="en-US" sz="2000" b="1">
              <a:solidFill>
                <a:srgbClr val="0000FF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cxnSp>
        <p:nvCxnSpPr>
          <p:cNvPr id="51205" name="直接连接符 5"/>
          <p:cNvCxnSpPr>
            <a:cxnSpLocks noChangeShapeType="1"/>
          </p:cNvCxnSpPr>
          <p:nvPr/>
        </p:nvCxnSpPr>
        <p:spPr bwMode="auto">
          <a:xfrm>
            <a:off x="2916238" y="1347788"/>
            <a:ext cx="576262" cy="0"/>
          </a:xfrm>
          <a:prstGeom prst="line">
            <a:avLst/>
          </a:prstGeom>
          <a:noFill/>
          <a:ln w="38100" algn="ctr">
            <a:solidFill>
              <a:schemeClr val="accent2"/>
            </a:solidFill>
            <a:round/>
          </a:ln>
          <a:effectLst>
            <a:outerShdw blurRad="40000" dist="23000" dir="5400000" rotWithShape="0">
              <a:srgbClr val="000000">
                <a:alpha val="34998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pic>
        <p:nvPicPr>
          <p:cNvPr id="49158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083300" y="1493838"/>
            <a:ext cx="2590800" cy="2736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1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91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91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91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56" grpId="0" animBg="1"/>
    </p:bldLst>
  </p:timing>
</p:sld>
</file>

<file path=ppt/tags/tag1.xml><?xml version="1.0" encoding="utf-8"?>
<p:tagLst xmlns:p="http://schemas.openxmlformats.org/presentationml/2006/main">
  <p:tag name="KSO_WPP_MARK_KEY" val="22cbc733-ba06-49af-a366-f070b26bc7a0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1667</Words>
  <Application>WPS 演示</Application>
  <PresentationFormat>全屏显示(16:9)</PresentationFormat>
  <Paragraphs>124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33" baseType="lpstr">
      <vt:lpstr>Arial</vt:lpstr>
      <vt:lpstr>宋体</vt:lpstr>
      <vt:lpstr>Wingdings</vt:lpstr>
      <vt:lpstr>Calibri</vt:lpstr>
      <vt:lpstr>方正粗黑宋简体</vt:lpstr>
      <vt:lpstr>微软雅黑</vt:lpstr>
      <vt:lpstr>黑体</vt:lpstr>
      <vt:lpstr>隶书</vt:lpstr>
      <vt:lpstr>楷体</vt:lpstr>
      <vt:lpstr>等线 Light</vt:lpstr>
      <vt:lpstr>等线</vt:lpstr>
      <vt:lpstr>仿宋</vt:lpstr>
      <vt:lpstr>Arial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Lenovo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2</cp:revision>
  <dcterms:created xsi:type="dcterms:W3CDTF">2022-02-24T07:03:00Z</dcterms:created>
  <dcterms:modified xsi:type="dcterms:W3CDTF">2023-01-19T01:09:44Z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F094318AA34045579FEBD0A4CDFAE477</vt:lpwstr>
  </property>
  <property fmtid="{D5CDD505-2E9C-101B-9397-08002B2CF9AE}" pid="3" name="KSOProductBuildVer">
    <vt:lpwstr>2052-11.1.0.13703</vt:lpwstr>
  </property>
</Properties>
</file>