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71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5"/>
    <p:sldId id="267" r:id="rId16"/>
    <p:sldId id="268" r:id="rId17"/>
    <p:sldId id="269" r:id="rId18"/>
    <p:sldId id="270" r:id="rId19"/>
  </p:sldIdLst>
  <p:sldSz cx="9144000" cy="6858000" type="screen4x3"/>
  <p:notesSz cx="6858000" cy="9144000"/>
  <p:custDataLst>
    <p:tags r:id="rId23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 smtClean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F2A1E195-57CD-47CC-9925-7C5F880A263B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 smtClean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47DBDC8B-8168-42FF-BAED-1186CD3B977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文本占位符 2"/>
          <p:cNvSpPr>
            <a:spLocks noGrp="1"/>
          </p:cNvSpPr>
          <p:nvPr>
            <p:ph type="body" idx="3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12005-528D-4AC4-B3C0-246CFDE5F4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D3BA1-D19F-4EF1-8B06-6697C3175A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5333FA-9BFB-4C1B-9E11-34F175C135F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E7164-1797-4F07-9BC3-E7CD0BF546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B2336-9705-43F9-AB1A-90A63F05219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7E6E56-A088-41CB-A1DC-076D7496FAA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6C737-381C-4575-9517-392A29F657F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5EE64-68E4-483B-91F0-75E88A75284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BEADB-4456-4CCC-A333-0933054293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11676-072D-4C81-AEBD-BFFDADBEF3C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F72EB-F192-4078-A72C-B01AFB2E6D6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A8CDBD73-3AD3-4C57-BE83-E5842F39193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73262" y="2362200"/>
            <a:ext cx="5197475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-1" y="838200"/>
            <a:ext cx="9144000" cy="137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十五夜望月</a:t>
            </a:r>
            <a:endParaRPr lang="zh-CN" altLang="en-US" sz="6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644525" y="936625"/>
            <a:ext cx="4044950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4000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aseline="30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不知秋思落谁家?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44525" y="3511550"/>
            <a:ext cx="4673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译文：不知道这秋思之情落在了谁家？</a:t>
            </a:r>
            <a:endParaRPr lang="zh-CN" altLang="en-US" sz="3200" baseline="-25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644525" y="2227263"/>
            <a:ext cx="6372225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落：在，到。</a:t>
            </a:r>
            <a:endParaRPr lang="zh-CN" altLang="en-US" sz="2800" b="1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800" b="1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663575" y="1295400"/>
            <a:ext cx="7129463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3200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aseline="30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1.诗人写望月，却没有写到月光,从何处体现?</a:t>
            </a:r>
            <a:endParaRPr lang="en-US" altLang="zh-CN" sz="3200" baseline="300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98475" y="2152650"/>
            <a:ext cx="8047038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“地白”给人以积水空明、澄清清冷之感,从侧面突出了月色皎洁。</a:t>
            </a:r>
            <a:endParaRPr lang="zh-CN" altLang="en-US" sz="3200" baseline="-2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6900" y="2921000"/>
            <a:ext cx="8196263" cy="104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3200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aseline="30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2.“树栖鸦”是从听觉还是视觉</a:t>
            </a:r>
            <a:r>
              <a:rPr lang="zh-CN" altLang="en-US" sz="3200" baseline="30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方面</a:t>
            </a:r>
            <a:r>
              <a:rPr lang="en-US" altLang="zh-CN" sz="3200" baseline="30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来写的?写鸦雀有什么作用?</a:t>
            </a:r>
            <a:endParaRPr lang="en-US" altLang="zh-CN" sz="3200" baseline="300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2750" y="3998913"/>
            <a:ext cx="846296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既有听觉也有视觉,烘托夜的寂静,衬托诗人内心的孤独。</a:t>
            </a:r>
            <a:endParaRPr lang="zh-CN" altLang="en-US" sz="3200" baseline="-25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473700" y="396134"/>
            <a:ext cx="3024210" cy="1080000"/>
          </a:xfrm>
          <a:prstGeom prst="cloud">
            <a:avLst/>
          </a:prstGeom>
          <a:solidFill>
            <a:schemeClr val="bg1"/>
          </a:solidFill>
          <a:ln w="25400" cap="flat" cmpd="sng" algn="ctr">
            <a:solidFill>
              <a:srgbClr val="1F497D">
                <a:lumMod val="60000"/>
                <a:lumOff val="40000"/>
              </a:srgbClr>
            </a:solidFill>
            <a:prstDash val="solid"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  <a:defRPr/>
            </a:pPr>
            <a:r>
              <a:rPr lang="zh-CN" altLang="en-US" sz="3200" noProof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endParaRPr lang="zh-CN" altLang="en-US" sz="3200" noProof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2" grpId="0"/>
      <p:bldP spid="2" grpId="1"/>
      <p:bldP spid="4" grpId="0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646113" y="436563"/>
            <a:ext cx="71294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3200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aseline="30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3.“冷露无声湿桂花”蕴含诗人怎样的情感?</a:t>
            </a:r>
            <a:endParaRPr lang="en-US" altLang="zh-CN" sz="3200" baseline="300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8775" y="1430338"/>
            <a:ext cx="8047038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用寒意、清冷烘托诗人寂寞凄清的心理。</a:t>
            </a:r>
            <a:endParaRPr lang="zh-CN" altLang="en-US" sz="3200" baseline="-25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58800" y="2147888"/>
            <a:ext cx="8197850" cy="116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4000" baseline="30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aseline="30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4.“落”换成“在”好吗? </a:t>
            </a:r>
            <a:r>
              <a:rPr lang="zh-CN" altLang="en-US" sz="3200" baseline="30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说明理由。</a:t>
            </a:r>
            <a:endParaRPr lang="zh-CN" altLang="en-US" sz="3200" baseline="300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81025" y="3371850"/>
            <a:ext cx="7483475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落”字更有表现力，“落”字给人以形象的动感，新颖妥帖，仿佛那秋思随着银月的清辉，一齐洒向人间似的。而“在”字就没有这样的艺术效果。</a:t>
            </a:r>
            <a:endParaRPr lang="zh-CN" altLang="en-US" sz="3200" baseline="-25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2" grpId="0"/>
      <p:bldP spid="2" grpId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0975" y="692150"/>
            <a:ext cx="3429000" cy="647700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52413" y="723900"/>
            <a:ext cx="2620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四、诗歌鉴赏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86175" y="1701800"/>
            <a:ext cx="40513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000" b="1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诗歌后两句中抒发了作者什么样的思想感情？</a:t>
            </a:r>
            <a:endParaRPr lang="zh-CN" altLang="en-US" sz="3000" b="1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</p:txBody>
      </p:sp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3686175" y="4368800"/>
            <a:ext cx="40513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入骨的思念之情</a:t>
            </a:r>
            <a:endParaRPr lang="zh-CN" altLang="en-US" sz="3200" b="1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</p:txBody>
      </p:sp>
      <p:pic>
        <p:nvPicPr>
          <p:cNvPr id="13318" name="图片 4" descr="tim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80975" y="2697163"/>
            <a:ext cx="3076575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云形标注 7"/>
          <p:cNvSpPr/>
          <p:nvPr/>
        </p:nvSpPr>
        <p:spPr>
          <a:xfrm>
            <a:off x="3070225" y="1339850"/>
            <a:ext cx="5084763" cy="2768600"/>
          </a:xfrm>
          <a:prstGeom prst="cloudCallout">
            <a:avLst>
              <a:gd name="adj1" fmla="val -55589"/>
              <a:gd name="adj2" fmla="val 4799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8913" y="522288"/>
            <a:ext cx="3429001" cy="649287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77813" y="587375"/>
            <a:ext cx="2620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五、艺术特色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3988" y="1371600"/>
            <a:ext cx="8761412" cy="526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这首诗在艺术上含而不露，留下很大的想象空间。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比如不说想念老朋友,而说“秋思落谁家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，就是采用不明说而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暗示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的写法。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诗人运用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形象的语言、丰富的想象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,先突出中秋夜深夜静，然后以深夜不寐、望月怀人,烘托出具有普遍意义的怀念之情。景语引出情语,反过来又给景语增添感情,加上一个情深意切的结尾,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将别离思聚的情意表现得委婉动人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8913" y="522288"/>
            <a:ext cx="3429001" cy="649287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77813" y="587375"/>
            <a:ext cx="2620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六、中心思想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42900" y="1838325"/>
            <a:ext cx="35814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诗句以委婉的疑问点出了这月圆之夜人间普遍的怀人心绪,含蓄地表现了诗人对故乡朋友的深切思念。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76750" y="1838325"/>
            <a:ext cx="3781425" cy="283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88913" y="522288"/>
            <a:ext cx="3429001" cy="649287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77813" y="587375"/>
            <a:ext cx="2620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七、课外积累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633538" y="2578100"/>
            <a:ext cx="5384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收集有关咏月的诗歌。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987675" y="2701925"/>
            <a:ext cx="4168775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800" baseline="30000" dirty="0" err="1">
                <a:latin typeface="楷体" panose="02010609060101010101" pitchFamily="49" charset="-122"/>
                <a:ea typeface="楷体" panose="02010609060101010101" pitchFamily="49" charset="-122"/>
              </a:rPr>
              <a:t>中庭地白树栖鸦</a:t>
            </a:r>
            <a:r>
              <a:rPr lang="en-US" altLang="zh-CN" sz="48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800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800" baseline="30000" dirty="0" err="1">
                <a:latin typeface="楷体" panose="02010609060101010101" pitchFamily="49" charset="-122"/>
                <a:ea typeface="楷体" panose="02010609060101010101" pitchFamily="49" charset="-122"/>
              </a:rPr>
              <a:t>冷露无声湿桂花</a:t>
            </a:r>
            <a:r>
              <a:rPr lang="en-US" altLang="zh-CN" sz="48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4800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800" baseline="30000" dirty="0" err="1">
                <a:latin typeface="楷体" panose="02010609060101010101" pitchFamily="49" charset="-122"/>
                <a:ea typeface="楷体" panose="02010609060101010101" pitchFamily="49" charset="-122"/>
              </a:rPr>
              <a:t>今夜月明人尽望</a:t>
            </a:r>
            <a:r>
              <a:rPr lang="en-US" altLang="zh-CN" sz="48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4800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4800" baseline="30000" dirty="0" err="1">
                <a:latin typeface="楷体" panose="02010609060101010101" pitchFamily="49" charset="-122"/>
                <a:ea typeface="楷体" panose="02010609060101010101" pitchFamily="49" charset="-122"/>
              </a:rPr>
              <a:t>不知秋思落谁家</a:t>
            </a:r>
            <a:r>
              <a:rPr lang="en-US" altLang="zh-CN" sz="4800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4800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1" name="文本框 20"/>
          <p:cNvSpPr txBox="1">
            <a:spLocks noChangeArrowheads="1"/>
          </p:cNvSpPr>
          <p:nvPr/>
        </p:nvSpPr>
        <p:spPr bwMode="auto">
          <a:xfrm>
            <a:off x="3175000" y="1052513"/>
            <a:ext cx="3578225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十五夜望月</a:t>
            </a:r>
            <a:endParaRPr lang="zh-CN" altLang="en-US" sz="3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400" dirty="0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3400" dirty="0">
                <a:latin typeface="楷体" panose="02010609060101010101" pitchFamily="49" charset="-122"/>
                <a:ea typeface="楷体" panose="02010609060101010101" pitchFamily="49" charset="-122"/>
              </a:rPr>
              <a:t>王建</a:t>
            </a:r>
            <a:endParaRPr lang="zh-CN" altLang="en-US" sz="3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剪去单角的矩形 9"/>
          <p:cNvSpPr/>
          <p:nvPr/>
        </p:nvSpPr>
        <p:spPr>
          <a:xfrm>
            <a:off x="-180975" y="692150"/>
            <a:ext cx="3243263" cy="649288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52413" y="723900"/>
            <a:ext cx="26209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一、揭示课题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936749" y="5181600"/>
            <a:ext cx="51244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这幅图片让你想到了什么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?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6749" y="1676400"/>
            <a:ext cx="5197475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6550" y="1825625"/>
            <a:ext cx="87201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皓月当空，月色如银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如此美景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会勾起你无尽的遐想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今天且让我们跟着唐代诗人王建走进他的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十五夜望月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感受他的无边思绪。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剪去单角的矩形 9"/>
          <p:cNvSpPr/>
          <p:nvPr/>
        </p:nvSpPr>
        <p:spPr>
          <a:xfrm>
            <a:off x="-206375" y="503238"/>
            <a:ext cx="3241675" cy="647700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17488" y="568325"/>
            <a:ext cx="262096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二、作者简介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924175" y="944563"/>
            <a:ext cx="5762625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王建（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768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—835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年），字仲初，颍川（今河南许昌）人，唐朝诗人。出身寒微，一生潦倒。曾一度从军，约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46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岁时入仕，曾任昭应县丞、太常寺丞等职。后出为陕州司马，世称王司马。与张籍友善，乐府与张齐名，世称“张王乐府”。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14338" y="1590675"/>
            <a:ext cx="2259012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剪去单角的矩形 9"/>
          <p:cNvSpPr/>
          <p:nvPr/>
        </p:nvSpPr>
        <p:spPr>
          <a:xfrm>
            <a:off x="-206375" y="503238"/>
            <a:ext cx="3241675" cy="647700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17488" y="568325"/>
            <a:ext cx="262096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三、理解诗意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36625" y="1577975"/>
            <a:ext cx="5421313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aseline="300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中庭地白树栖鸦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36625" y="3643313"/>
            <a:ext cx="5684838" cy="56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译文</a:t>
            </a:r>
            <a:r>
              <a:rPr lang="en-US" altLang="zh-CN" sz="32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32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庭院地面雪白</a:t>
            </a:r>
            <a:r>
              <a:rPr lang="en-US" altLang="zh-CN" sz="32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32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树上栖息着鹊鸦。</a:t>
            </a:r>
            <a:endParaRPr lang="zh-CN" altLang="en-US" sz="3200" baseline="30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36625" y="2073275"/>
            <a:ext cx="6405563" cy="1382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①中庭</a:t>
            </a:r>
            <a:r>
              <a:rPr lang="en-US" altLang="zh-CN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即庭中，庭院中。</a:t>
            </a:r>
            <a:endParaRPr lang="zh-CN" altLang="en-US" sz="2800" b="1" dirty="0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②地白</a:t>
            </a:r>
            <a:r>
              <a:rPr lang="en-US" altLang="zh-CN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:</a:t>
            </a:r>
            <a:r>
              <a:rPr lang="en-US" altLang="zh-CN" sz="2800" b="1" dirty="0" err="1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月光照在庭院地上的样子</a:t>
            </a:r>
            <a:r>
              <a:rPr lang="zh-CN" altLang="en-US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5" grpId="0"/>
      <p:bldP spid="2" grpId="0"/>
      <p:bldP spid="2" grpId="1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1144588" y="1435100"/>
            <a:ext cx="404495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aseline="30000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冷露无声湿桂花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109663" y="3451225"/>
            <a:ext cx="4673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译文：秋露无声无息打湿了院中桂花。</a:t>
            </a:r>
            <a:endParaRPr lang="zh-CN" altLang="en-US" sz="3200" baseline="-25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1049338" y="1900238"/>
            <a:ext cx="6370637" cy="203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①冷露</a:t>
            </a:r>
            <a:r>
              <a:rPr lang="en-US" altLang="zh-CN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秋天的露水。</a:t>
            </a:r>
            <a:endParaRPr lang="zh-CN" altLang="en-US" sz="2800" b="1" dirty="0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②湿</a:t>
            </a:r>
            <a:r>
              <a:rPr lang="en-US" altLang="zh-CN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打湿。</a:t>
            </a:r>
            <a:endParaRPr lang="zh-CN" altLang="en-US" sz="2800" b="1" dirty="0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800" b="1" dirty="0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885825" y="1022350"/>
            <a:ext cx="814387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前两句诗描绘了一幅什么样的景色？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你能读出作者怎样的心情？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89013" y="2611438"/>
            <a:ext cx="709612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71945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描绘了一个冷清的中秋之夜，表现了作者在异乡孤寂、惆怅的心情。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739775" y="1168400"/>
            <a:ext cx="4044950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aseline="300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今夜月明人尽望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9775" y="2857500"/>
            <a:ext cx="4673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aseline="-25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译文：今天晚上人们都仰望当空明月。</a:t>
            </a:r>
            <a:endParaRPr lang="zh-CN" altLang="en-US" sz="3200" baseline="-25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739775" y="1925638"/>
            <a:ext cx="8347075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0070C0"/>
                </a:solidFill>
                <a:latin typeface="书宋2_GBK"/>
                <a:ea typeface="书宋2_GBK"/>
                <a:cs typeface="书宋2_GBK"/>
                <a:sym typeface="宋体" panose="02010600030101010101" pitchFamily="2" charset="-122"/>
              </a:rPr>
              <a:t>尽：都。</a:t>
            </a:r>
            <a:endParaRPr lang="zh-CN" altLang="en-US" sz="2800" b="1">
              <a:solidFill>
                <a:srgbClr val="0070C0"/>
              </a:solidFill>
              <a:latin typeface="书宋2_GBK"/>
              <a:ea typeface="书宋2_GBK"/>
              <a:cs typeface="书宋2_GBK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7" grpId="0"/>
    </p:bldLst>
  </p:timing>
</p:sld>
</file>

<file path=ppt/tags/tag1.xml><?xml version="1.0" encoding="utf-8"?>
<p:tagLst xmlns:p="http://schemas.openxmlformats.org/presentationml/2006/main">
  <p:tag name="KSO_WPP_MARK_KEY" val="3583ca2f-9c38-490a-a4c8-f58295373d5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960</Words>
  <Application>WPS 演示</Application>
  <PresentationFormat>全屏显示(4:3)</PresentationFormat>
  <Paragraphs>92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楷体</vt:lpstr>
      <vt:lpstr>微软雅黑</vt:lpstr>
      <vt:lpstr>黑体</vt:lpstr>
      <vt:lpstr>书宋2_GBK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2113-01-01T00:00:00Z</cp:lastPrinted>
  <dcterms:created xsi:type="dcterms:W3CDTF">2020-05-12T01:59:00Z</dcterms:created>
  <dcterms:modified xsi:type="dcterms:W3CDTF">2023-01-19T01:10:35Z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454FB356FF5A4AE7ACE0246BB8B79F34</vt:lpwstr>
  </property>
  <property fmtid="{D5CDD505-2E9C-101B-9397-08002B2CF9AE}" pid="4" name="KSOProductBuildVer">
    <vt:lpwstr>2052-11.1.0.13703</vt:lpwstr>
  </property>
</Properties>
</file>