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604408208125&amp;di=ce58b4ab5e856b2ffc7c2f24f53f0ff7&amp;imgtype=0&amp;src=http%3A%2F%2F5b0988e595225.cdn.sohucs.com%2Fimages%2F20180405%2Fc37ca8dd1b5b4f56b7c9d78f155a0944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上课课件\2020春上课课件\六年级上课课件下册（新做）\人六下课题图（20张）\3古诗三首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上课课件\2020春上课课件\六年级上课课件下册（新做）\人六下课题图（20张）\3古诗三首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604408254602&amp;di=9314ff2b93126bb6c462f4f0d035f6ff&amp;imgtype=0&amp;src=http%3A%2F%2F5b0988e595225.cdn.sohucs.com%2Fimages%2F20171004%2F5e5801b221fa4f9eb9a24391cd66c78f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b="1">
                <a:solidFill>
                  <a:srgbClr val="FFFF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元日</a:t>
            </a:r>
            <a:endParaRPr lang="en-US" altLang="zh-CN" b="1">
              <a:solidFill>
                <a:srgbClr val="FFFFFF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9500" y="771525"/>
            <a:ext cx="2771775" cy="347662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4860032" y="1347614"/>
            <a:ext cx="277832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8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 食</a:t>
            </a:r>
            <a:endParaRPr lang="en-US" altLang="zh-CN" sz="8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2757488" y="619125"/>
            <a:ext cx="394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细读品味</a:t>
            </a:r>
            <a:r>
              <a:rPr lang="en-US" altLang="zh-CN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入情入境</a:t>
            </a:r>
            <a:endParaRPr lang="zh-CN" altLang="en-US" sz="3200" b="1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9460" name="TextBox 5"/>
          <p:cNvSpPr>
            <a:spLocks noChangeArrowheads="1"/>
          </p:cNvSpPr>
          <p:nvPr/>
        </p:nvSpPr>
        <p:spPr bwMode="auto">
          <a:xfrm>
            <a:off x="611188" y="1608138"/>
            <a:ext cx="8064500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诗人描写了寒食节长安城内早晚两种截然不同的景象。在千景万象中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作者为什么偏偏选择这两种景象呢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1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684213" y="8429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春城无处不飞花，寒食东风御柳斜。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2532" name="Picture 2" descr="https://timgsa.baidu.com/timg?image&amp;quality=80&amp;size=b9999_10000&amp;sec=1604468443548&amp;di=eb1e9868d1d758adbd26722ffdecde4b&amp;imgtype=0&amp;src=http%3A%2F%2Fgfs.chd.edu.cn%2F_mediafile%2Fzerui91%2F2017%2F04%2F05%2F2ea9ery0hu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851025"/>
            <a:ext cx="3529012" cy="22542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4787900" y="1995488"/>
            <a:ext cx="37449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诗中写到的花其实是柳树果实中的种子，因为种子带着白毛，成熟时能随风飞舞，所以也叫杨花。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1116013" y="771525"/>
            <a:ext cx="36718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zh-CN" sz="36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鹅绒数点</a:t>
            </a:r>
            <a:r>
              <a:rPr lang="en-US" altLang="zh-CN" sz="36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</a:t>
            </a:r>
            <a:endParaRPr lang="en-US" altLang="zh-CN" sz="36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zh-CN" sz="36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似雪帘栊</a:t>
            </a:r>
            <a:r>
              <a:rPr lang="en-US" altLang="zh-CN" sz="36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</a:t>
            </a:r>
            <a:endParaRPr lang="en-US" altLang="zh-CN" sz="36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zh-CN" sz="36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朦胧轻落玉楼。</a:t>
            </a:r>
            <a:endParaRPr lang="zh-CN" altLang="en-US" sz="36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3556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700088"/>
            <a:ext cx="2670175" cy="346868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611188" y="771525"/>
            <a:ext cx="5545137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   </a:t>
            </a:r>
            <a:r>
              <a:rPr lang="zh-CN" altLang="zh-CN" sz="2800" b="1">
                <a:solidFill>
                  <a:srgbClr val="0000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雪景虽然美妙但因为是寒冬</a:t>
            </a:r>
            <a:r>
              <a:rPr lang="en-US" altLang="zh-CN" sz="2800" b="1">
                <a:solidFill>
                  <a:srgbClr val="0000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万物失去了生机，而像雪一样的杨花是在暮春时节飞扬，此时大地生机勃勃。这是奇妙的景象。</a:t>
            </a:r>
            <a:endParaRPr lang="zh-CN" altLang="en-US" sz="2800" b="1">
              <a:solidFill>
                <a:srgbClr val="0000FF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24580" name="Picture 2" descr="https://timgsa.baidu.com/timg?image&amp;quality=80&amp;size=b9999_10000&amp;sec=1604468741250&amp;di=d3dd7a78861aabee6d5bce4ba7d2217f&amp;imgtype=0&amp;src=http%3A%2F%2Fimg.mp.itc.cn%2Fupload%2F20170401%2Fe5e0af303adb42d7ad628a35b3f6b475_th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00788" y="842963"/>
            <a:ext cx="2290762" cy="34591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684213" y="8429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春城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无处不飞花，寒食东风御柳斜。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25604" name="直接连接符 3"/>
          <p:cNvCxnSpPr>
            <a:cxnSpLocks noChangeShapeType="1"/>
          </p:cNvCxnSpPr>
          <p:nvPr/>
        </p:nvCxnSpPr>
        <p:spPr bwMode="auto">
          <a:xfrm>
            <a:off x="827088" y="1347788"/>
            <a:ext cx="649287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827088" y="1755775"/>
            <a:ext cx="46085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从景物的颜色中感受到奇妙。大雪纷飞的时候世界只有一种颜色就是白色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而杨花飞舞的时候世界早已是花红柳绿了，各种颜色的衬托下，杨花的白就不是那么单调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这种颜色的搭配非常奇妙。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5606" name="Picture 2" descr="https://timgsa.baidu.com/timg?image&amp;quality=80&amp;size=b9999_10000&amp;sec=1604468443548&amp;di=eb1e9868d1d758adbd26722ffdecde4b&amp;imgtype=0&amp;src=http%3A%2F%2Fgfs.chd.edu.cn%2F_mediafile%2Fzerui91%2F2017%2F04%2F05%2F2ea9ery0hu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1863" y="1924050"/>
            <a:ext cx="2447925" cy="22526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7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63913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云形标注 3"/>
          <p:cNvSpPr>
            <a:spLocks noChangeArrowheads="1"/>
          </p:cNvSpPr>
          <p:nvPr/>
        </p:nvSpPr>
        <p:spPr bwMode="auto">
          <a:xfrm>
            <a:off x="1835150" y="411163"/>
            <a:ext cx="6192838" cy="3843337"/>
          </a:xfrm>
          <a:prstGeom prst="cloudCallout">
            <a:avLst>
              <a:gd name="adj1" fmla="val -53032"/>
              <a:gd name="adj2" fmla="val 29148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寒食节人们出外游玩，长安城内一定热闹非凡，但诗人仍把目光停留在景物上，这又是一幅怎样的景象呢</a:t>
            </a:r>
            <a:r>
              <a:rPr lang="en-US" altLang="zh-CN" sz="24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2400" b="1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3" name="矩形 4"/>
          <p:cNvSpPr>
            <a:spLocks noChangeArrowheads="1"/>
          </p:cNvSpPr>
          <p:nvPr/>
        </p:nvSpPr>
        <p:spPr bwMode="auto">
          <a:xfrm>
            <a:off x="684213" y="1112838"/>
            <a:ext cx="5472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碧玉妆成一树高</a:t>
            </a:r>
            <a:r>
              <a:rPr lang="en-US" altLang="zh-CN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万条垂下绿丝绦。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5604" name="矩形 5"/>
          <p:cNvSpPr>
            <a:spLocks noChangeArrowheads="1"/>
          </p:cNvSpPr>
          <p:nvPr/>
        </p:nvSpPr>
        <p:spPr bwMode="auto">
          <a:xfrm>
            <a:off x="3059113" y="3363913"/>
            <a:ext cx="568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一树春风千万枝</a:t>
            </a:r>
            <a:r>
              <a:rPr lang="en-US" altLang="zh-CN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嫩于黄金软于丝。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763" y="555625"/>
            <a:ext cx="2147887" cy="208597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2211388"/>
            <a:ext cx="2089150" cy="23304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7" name="矩形 4"/>
          <p:cNvSpPr>
            <a:spLocks noChangeArrowheads="1"/>
          </p:cNvSpPr>
          <p:nvPr/>
        </p:nvSpPr>
        <p:spPr bwMode="auto">
          <a:xfrm>
            <a:off x="684213" y="8429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春城无处不飞花，寒食东风御柳斜。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8676" name="Picture 2" descr="https://timgsa.baidu.com/timg?image&amp;quality=80&amp;size=b9999_10000&amp;sec=1604468443548&amp;di=eb1e9868d1d758adbd26722ffdecde4b&amp;imgtype=0&amp;src=http%3A%2F%2Fgfs.chd.edu.cn%2F_mediafile%2Fzerui91%2F2017%2F04%2F05%2F2ea9ery0hu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851025"/>
            <a:ext cx="3529012" cy="22542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4716463" y="1851025"/>
            <a:ext cx="374332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诗人目睹寒食节白天长安城美妙的景色，选择了两个典型的景象表达了对春景的喜爱。</a:t>
            </a:r>
            <a:endParaRPr lang="zh-CN" altLang="en-US" sz="24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468313" y="700088"/>
            <a:ext cx="6480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日暮汉宫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传蜡烛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，轻烟散入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五侯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家。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468313" y="1376363"/>
            <a:ext cx="835183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从“日暮汉宫传蜡烛，轻烟散人五侯家”中的“传”字中仿佛看到了皇宫中的宫女和侍卫分传蜡烛的繁忙景象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从“日暮”中感受到的是天黑了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切景色都变得模模糊糊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但是皇宫和一些贵族家却可以看到夺目的灯火，这些灯火在一片昏黑的长安城中显得格外罐眼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结合了前面两句思考，傍晚的时候漫天飞舞的杨花和从皇宫、贵族家中飘出的轻烟混合在一起</a:t>
            </a:r>
            <a:r>
              <a:rPr lang="en-US" altLang="zh-CN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非常奇妙。</a:t>
            </a:r>
            <a:endParaRPr lang="zh-CN" altLang="en-US" sz="22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75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63913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云形标注 3"/>
          <p:cNvSpPr>
            <a:spLocks noChangeArrowheads="1"/>
          </p:cNvSpPr>
          <p:nvPr/>
        </p:nvSpPr>
        <p:spPr bwMode="auto">
          <a:xfrm>
            <a:off x="1187450" y="627063"/>
            <a:ext cx="4608513" cy="3124200"/>
          </a:xfrm>
          <a:prstGeom prst="cloudCallout">
            <a:avLst>
              <a:gd name="adj1" fmla="val -53032"/>
              <a:gd name="adj2" fmla="val 29148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0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寒食节这天老百姓们都不能用火，吃的都是冷食。可皇宫贵族却灯火通明，吃香喝辣的，老百姓们又会是怎样的心情呢</a:t>
            </a:r>
            <a:r>
              <a:rPr lang="en-US" altLang="zh-CN" sz="20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2000" b="1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8677" name="矩形 4"/>
          <p:cNvSpPr>
            <a:spLocks noChangeArrowheads="1"/>
          </p:cNvSpPr>
          <p:nvPr/>
        </p:nvSpPr>
        <p:spPr bwMode="auto">
          <a:xfrm>
            <a:off x="5940425" y="2643188"/>
            <a:ext cx="24511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zh-CN" sz="88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讽刺</a:t>
            </a:r>
            <a:endParaRPr lang="zh-CN" altLang="en-US" sz="8800" b="1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323850" y="1058863"/>
            <a:ext cx="842486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寒食节是中国农历清明节前一天。古人在这一天，不生火做饭，所以叫寒食。相传当年重耳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晋公子重耳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游列国，历尽艰辛。一次，他挨饿难熬，百般无奈时，介之推割下自己大腿上的肉给他吃。后来重耳当了国王（晋文公，春秋五霸之一），去找和母亲一起躲在深山中的介之推。遍寻不到，便下令放火烧山，想以此逼出介之推，但最后发现介之推与其母被烧死。重耳十分后悔，便规定每年此时不得生火，一切吃冷食，称为寒食节。寒食节习俗，有上坟、郊游、斗鸡子、荡秋千、打毯、拔河等。</a:t>
            </a:r>
            <a:endParaRPr lang="zh-CN" altLang="en-US" sz="2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268" name="矩形 3"/>
          <p:cNvSpPr/>
          <p:nvPr/>
        </p:nvSpPr>
        <p:spPr>
          <a:xfrm>
            <a:off x="431800" y="555625"/>
            <a:ext cx="1763713" cy="4619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寒食节介绍</a:t>
            </a:r>
            <a:endParaRPr lang="zh-CN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2709863" y="619125"/>
            <a:ext cx="423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多元解读，鉴赏古诗</a:t>
            </a:r>
            <a:endParaRPr lang="zh-CN" altLang="en-US" sz="3200" b="1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9700" name="TextBox 5"/>
          <p:cNvSpPr>
            <a:spLocks noChangeArrowheads="1"/>
          </p:cNvSpPr>
          <p:nvPr/>
        </p:nvSpPr>
        <p:spPr bwMode="auto">
          <a:xfrm>
            <a:off x="611188" y="1608138"/>
            <a:ext cx="80645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寒食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因为只是描绘了几种景象，没有直接抒情的语句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所以对诗人所要表达的情感自古就有不同的观点。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701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395288" y="700088"/>
            <a:ext cx="8353425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《寒食》写成之时，皇帝唐德宗刚刚即位。唐德宗试图将国家恢复到盛唐大一统的气象，而韩栩这首《寒食》诗正是这一气象的诗意再现，所以深受德宗皇帝的激赏。在他即位的这一年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建中初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中书省两次送来知制诰的人选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都被德宗否定了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独独看中了闲居十年又辞疾在家的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小幕吏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韩翃，凭的就是这首诗。皇帝的制语一般要求在温文雅正之中体现皇权的威严和皇恩的浩荡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《寒食》诗恰恰让德宗读出了皇权的威严和皇恩的浩荡。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395288" y="804863"/>
            <a:ext cx="8353425" cy="974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上述表达的意思是，韩翃用这首诗表达了对皇恩沿荡的歌颂，因此受到皇帝的重用。皇帝又是怎么读出了诗人对他的赞美的呢</a:t>
            </a:r>
            <a:r>
              <a:rPr lang="en-US" altLang="zh-CN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1748" name="矩形 3"/>
          <p:cNvSpPr>
            <a:spLocks noChangeArrowheads="1"/>
          </p:cNvSpPr>
          <p:nvPr/>
        </p:nvSpPr>
        <p:spPr bwMode="auto">
          <a:xfrm>
            <a:off x="468313" y="2066925"/>
            <a:ext cx="8351837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从前面两句中读出来，皇上可能这样理解一、二行街</a:t>
            </a:r>
            <a:r>
              <a:rPr lang="en-US" altLang="zh-CN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因为“寒食东风御柳斜”，所以“春城无处不飞花”。飞花给人们带来快乐，这种快乐来自皇宫</a:t>
            </a:r>
            <a:r>
              <a:rPr lang="en-US" altLang="zh-CN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来自皇帝</a:t>
            </a:r>
            <a:r>
              <a:rPr lang="en-US" altLang="zh-CN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这就是皇恩浩荡</a:t>
            </a:r>
            <a:r>
              <a:rPr lang="en-US" altLang="zh-CN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;“</a:t>
            </a:r>
            <a:r>
              <a:rPr lang="zh-CN" altLang="en-US" sz="22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轻烟散入五侯家”直接写出了皇恩浩荡。</a:t>
            </a:r>
            <a:endParaRPr lang="zh-CN" altLang="en-US" sz="22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1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63913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云形标注 3"/>
          <p:cNvSpPr>
            <a:spLocks noChangeArrowheads="1"/>
          </p:cNvSpPr>
          <p:nvPr/>
        </p:nvSpPr>
        <p:spPr bwMode="auto">
          <a:xfrm>
            <a:off x="1476375" y="1058863"/>
            <a:ext cx="4464050" cy="2771775"/>
          </a:xfrm>
          <a:prstGeom prst="cloudCallout">
            <a:avLst>
              <a:gd name="adj1" fmla="val -53032"/>
              <a:gd name="adj2" fmla="val 29148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韩翃真的是出于这种考虑写成了这首诗，你想怎么读这首诗</a:t>
            </a:r>
            <a:r>
              <a:rPr lang="en-US" altLang="zh-CN" sz="2400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2400" b="1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2773" name="矩形 4"/>
          <p:cNvSpPr>
            <a:spLocks noChangeArrowheads="1"/>
          </p:cNvSpPr>
          <p:nvPr/>
        </p:nvSpPr>
        <p:spPr bwMode="auto">
          <a:xfrm>
            <a:off x="5940425" y="2643188"/>
            <a:ext cx="24511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8800" b="1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赞美</a:t>
            </a:r>
            <a:endParaRPr lang="zh-CN" altLang="en-US" sz="8800" b="1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2855913" y="619125"/>
            <a:ext cx="394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小结学法</a:t>
            </a:r>
            <a:r>
              <a:rPr lang="en-US" altLang="zh-CN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适当拓展</a:t>
            </a:r>
            <a:endParaRPr lang="zh-CN" altLang="en-US" sz="3200" b="1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3796" name="TextBox 5"/>
          <p:cNvSpPr>
            <a:spLocks noChangeArrowheads="1"/>
          </p:cNvSpPr>
          <p:nvPr/>
        </p:nvSpPr>
        <p:spPr bwMode="auto">
          <a:xfrm>
            <a:off x="611188" y="1608138"/>
            <a:ext cx="806450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像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寒食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这样对诗人的感情在理解上有争议的诗歌还有不少，在诵读这些古诗时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我们站在不同的角度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结合诗人的写作背景，细细品味诗句语言，就能够渐渐贴近诗人内心，与诗人的情感共振。对于不同的体会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只要有理有据，我们都应该采取尊重的态度。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7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900113" y="555625"/>
            <a:ext cx="3671887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        </a:t>
            </a:r>
            <a:r>
              <a:rPr lang="zh-CN" altLang="en-US" sz="20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孟云卿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二月江南花满枝，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他乡寒食远堪悲。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贫居往往无烟火，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不独明朝为子推。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8050" y="1566863"/>
            <a:ext cx="3419475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684213" y="555625"/>
            <a:ext cx="1627187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板书设计</a:t>
            </a:r>
            <a:endParaRPr lang="zh-CN" altLang="en-US" sz="2800" b="1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5844" name="圆角矩形 3"/>
          <p:cNvSpPr>
            <a:spLocks noChangeArrowheads="1"/>
          </p:cNvSpPr>
          <p:nvPr/>
        </p:nvSpPr>
        <p:spPr bwMode="auto">
          <a:xfrm>
            <a:off x="6875463" y="2211388"/>
            <a:ext cx="1296987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/>
          </a:gradFill>
          <a:ln w="9525" algn="ctr">
            <a:solidFill>
              <a:srgbClr val="F69240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3200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讽刺</a:t>
            </a:r>
            <a:endParaRPr lang="zh-CN" altLang="en-US" sz="3200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5845" name="圆角矩形 8"/>
          <p:cNvSpPr>
            <a:spLocks noChangeArrowheads="1"/>
          </p:cNvSpPr>
          <p:nvPr/>
        </p:nvSpPr>
        <p:spPr bwMode="auto">
          <a:xfrm>
            <a:off x="2627313" y="1708150"/>
            <a:ext cx="3889375" cy="431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dirty="0" smtClean="0">
                <a:latin typeface="方正粗黑宋简体" pitchFamily="2" charset="-122"/>
                <a:ea typeface="方正粗黑宋简体" pitchFamily="2" charset="-122"/>
              </a:rPr>
              <a:t>一般风光：春城  飞花  东风  御柳</a:t>
            </a:r>
            <a:endParaRPr lang="zh-CN" altLang="en-US" dirty="0" smtClean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5846" name="圆角矩形 9"/>
          <p:cNvSpPr>
            <a:spLocks noChangeArrowheads="1"/>
          </p:cNvSpPr>
          <p:nvPr/>
        </p:nvSpPr>
        <p:spPr bwMode="auto">
          <a:xfrm>
            <a:off x="2627312" y="3292475"/>
            <a:ext cx="3889375" cy="431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dirty="0" smtClean="0">
                <a:latin typeface="方正粗黑宋简体" pitchFamily="2" charset="-122"/>
                <a:ea typeface="方正粗黑宋简体" pitchFamily="2" charset="-122"/>
              </a:rPr>
              <a:t>特殊情景：日暮  蜡烛  轻烟  五侯</a:t>
            </a:r>
            <a:endParaRPr lang="zh-CN" altLang="en-US" dirty="0" smtClean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7895" name="右大括号 12"/>
          <p:cNvSpPr>
            <a:spLocks noChangeArrowheads="1"/>
          </p:cNvSpPr>
          <p:nvPr/>
        </p:nvSpPr>
        <p:spPr bwMode="auto">
          <a:xfrm>
            <a:off x="6516688" y="1924050"/>
            <a:ext cx="215900" cy="1655763"/>
          </a:xfrm>
          <a:prstGeom prst="rightBrace">
            <a:avLst>
              <a:gd name="adj1" fmla="val 8344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zh-CN" altLang="en-US" smtClean="0">
              <a:latin typeface="Calibri" panose="020F0502020204030204" pitchFamily="34" charset="0"/>
            </a:endParaRPr>
          </a:p>
        </p:txBody>
      </p:sp>
      <p:sp>
        <p:nvSpPr>
          <p:cNvPr id="37896" name="右大括号 13"/>
          <p:cNvSpPr>
            <a:spLocks noChangeArrowheads="1"/>
          </p:cNvSpPr>
          <p:nvPr/>
        </p:nvSpPr>
        <p:spPr bwMode="auto">
          <a:xfrm rot="10800000">
            <a:off x="2411413" y="1924050"/>
            <a:ext cx="215900" cy="1655763"/>
          </a:xfrm>
          <a:prstGeom prst="rightBrace">
            <a:avLst>
              <a:gd name="adj1" fmla="val 8344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zh-CN" altLang="en-US" smtClean="0">
              <a:latin typeface="Calibri" panose="020F0502020204030204" pitchFamily="34" charset="0"/>
            </a:endParaRPr>
          </a:p>
        </p:txBody>
      </p:sp>
      <p:sp>
        <p:nvSpPr>
          <p:cNvPr id="35849" name="圆角矩形 14"/>
          <p:cNvSpPr>
            <a:spLocks noChangeArrowheads="1"/>
          </p:cNvSpPr>
          <p:nvPr/>
        </p:nvSpPr>
        <p:spPr bwMode="auto">
          <a:xfrm>
            <a:off x="971550" y="2211388"/>
            <a:ext cx="1296988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3200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寒食</a:t>
            </a:r>
            <a:endParaRPr lang="en-US" altLang="zh-CN" sz="3200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1600" b="1" smtClean="0">
                <a:solidFill>
                  <a:srgbClr val="FFFFFF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韩翃</a:t>
            </a:r>
            <a:endParaRPr lang="zh-CN" altLang="en-US" sz="1600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6" grpId="0" animBg="1"/>
      <p:bldP spid="37895" grpId="0" animBg="1"/>
      <p:bldP spid="37896" grpId="0" animBg="1"/>
      <p:bldP spid="358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"/>
          <p:cNvSpPr>
            <a:spLocks noChangeArrowheads="1"/>
          </p:cNvSpPr>
          <p:nvPr/>
        </p:nvSpPr>
        <p:spPr bwMode="auto">
          <a:xfrm>
            <a:off x="0" y="2211388"/>
            <a:ext cx="9144000" cy="2232025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7" name="矩形 4"/>
          <p:cNvSpPr/>
          <p:nvPr/>
        </p:nvSpPr>
        <p:spPr>
          <a:xfrm>
            <a:off x="2195513" y="2787650"/>
            <a:ext cx="4694237" cy="1198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7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谢 谢 观 看</a:t>
            </a:r>
            <a:endParaRPr lang="zh-CN" altLang="en-US" sz="7200" b="1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1" name="Picture 4" descr="https://timgsa.baidu.com/timg?image&amp;quality=80&amp;size=b9999_10000&amp;sec=1604463077303&amp;di=765a4ef8d5132316a9bd8748e298cf3b&amp;imgtype=0&amp;src=http%3A%2F%2Fphotocdn.sohu.com%2F20140404%2FImg39775963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701675"/>
            <a:ext cx="7864475" cy="374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590550" y="555625"/>
            <a:ext cx="1447800" cy="4619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作者简介</a:t>
            </a:r>
            <a:endParaRPr lang="zh-CN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476250" y="1276350"/>
            <a:ext cx="56165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韩翃，唐诗人。字君平，南阳（今属河南）人。天宝进士，后数入节度幕府中任职，官至中书舍人。约卒于建中、贞元之际。为“大历十才子”之一。其诗多酬赠送别之作，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寒食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诗较有名。许尧佐作传奇小说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柳氏传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，即写他和柳氏的恋爱故事。有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韩君平诗集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5365" name="Picture 2" descr="https://ss2.bdstatic.com/70cFvnSh_Q1YnxGkpoWK1HF6hhy/it/u=2853036443,1055484273&amp;fm=26&amp;gp=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81750" y="1492250"/>
            <a:ext cx="2222500" cy="25193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2757488" y="619125"/>
            <a:ext cx="394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整体感知</a:t>
            </a:r>
            <a:r>
              <a:rPr lang="en-US" altLang="zh-CN" sz="32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了解诗意</a:t>
            </a:r>
            <a:endParaRPr lang="zh-CN" altLang="en-US" sz="32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4340" name="TextBox 5"/>
          <p:cNvSpPr>
            <a:spLocks noChangeArrowheads="1"/>
          </p:cNvSpPr>
          <p:nvPr/>
        </p:nvSpPr>
        <p:spPr bwMode="auto">
          <a:xfrm>
            <a:off x="611188" y="1631950"/>
            <a:ext cx="80645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请大家自由朗读古诗，注意字词的准确；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小组内推荐同学朗读古诗，比一比，谁读的更有感情；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结合注释，理解诗意。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1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827088" y="760413"/>
            <a:ext cx="70580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    </a:t>
            </a:r>
            <a:r>
              <a:rPr lang="zh-CN" altLang="en-US" sz="20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韩翃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 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春城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无处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不飞花，寒食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东风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御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</a:t>
            </a:r>
            <a:r>
              <a:rPr lang="zh-CN" altLang="en-US" sz="2800" b="1" u="sng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斜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。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日暮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汉宫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传蜡烛，轻烟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散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入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五侯家。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5003800" y="3003550"/>
            <a:ext cx="728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sàn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5940425" y="1689100"/>
            <a:ext cx="546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圆角矩形标注 5"/>
          <p:cNvSpPr>
            <a:spLocks noChangeArrowheads="1"/>
          </p:cNvSpPr>
          <p:nvPr/>
        </p:nvSpPr>
        <p:spPr bwMode="auto">
          <a:xfrm>
            <a:off x="7956550" y="2571750"/>
            <a:ext cx="576263" cy="1439863"/>
          </a:xfrm>
          <a:prstGeom prst="wedgeRoundRectCallout">
            <a:avLst>
              <a:gd name="adj1" fmla="val -95597"/>
              <a:gd name="adj2" fmla="val -1454"/>
              <a:gd name="adj3" fmla="val 16667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注意停顿</a:t>
            </a:r>
            <a:endParaRPr lang="zh-CN" altLang="en-US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89775" y="481013"/>
            <a:ext cx="14938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74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971550" y="411163"/>
            <a:ext cx="37449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endParaRPr lang="en-US" altLang="zh-CN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    </a:t>
            </a:r>
            <a:r>
              <a:rPr lang="zh-CN" altLang="en-US" sz="20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韩翃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 </a:t>
            </a:r>
            <a:endParaRPr lang="en-US" altLang="zh-CN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春城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无处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不飞花，</a:t>
            </a:r>
            <a:endParaRPr lang="en-US" altLang="zh-CN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东风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u="sng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御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</a:t>
            </a:r>
            <a:r>
              <a:rPr lang="zh-CN" altLang="en-US" sz="2800" b="1" u="sng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斜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日暮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汉宫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传蜡烛，</a:t>
            </a:r>
            <a:endParaRPr lang="en-US" altLang="zh-CN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轻烟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u="sng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散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入</a:t>
            </a:r>
            <a:r>
              <a:rPr lang="en-US" altLang="zh-CN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五侯家。</a:t>
            </a:r>
            <a:endParaRPr lang="zh-CN" altLang="en-US" sz="28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4787900" y="987425"/>
            <a:ext cx="3671888" cy="3455988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春天的京城长安没有一个地方不飞花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寒食节这一天东风吹拂着皇宫中的柳树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柳枝随风轻摇。到了傍晚皇宫里开始分传端处，轻烟飞散到五侯家。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971550" y="411163"/>
            <a:ext cx="37449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    </a:t>
            </a:r>
            <a:r>
              <a:rPr lang="zh-CN" altLang="en-US" sz="20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韩翃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 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春城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无处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不飞花，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寒食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东风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御柳斜。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日暮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汉宫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传蜡烛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，</a:t>
            </a:r>
            <a:endParaRPr lang="en-US" altLang="zh-CN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轻烟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散入</a:t>
            </a:r>
            <a:r>
              <a:rPr lang="en-US" altLang="zh-CN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五侯</a:t>
            </a: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家。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cxnSp>
        <p:nvCxnSpPr>
          <p:cNvPr id="19460" name="直接连接符 5"/>
          <p:cNvCxnSpPr>
            <a:cxnSpLocks noChangeShapeType="1"/>
          </p:cNvCxnSpPr>
          <p:nvPr/>
        </p:nvCxnSpPr>
        <p:spPr bwMode="auto">
          <a:xfrm>
            <a:off x="2987675" y="3651250"/>
            <a:ext cx="1079500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1" name="直接连接符 8"/>
          <p:cNvCxnSpPr>
            <a:cxnSpLocks noChangeShapeType="1"/>
          </p:cNvCxnSpPr>
          <p:nvPr/>
        </p:nvCxnSpPr>
        <p:spPr bwMode="auto">
          <a:xfrm>
            <a:off x="2987675" y="4227513"/>
            <a:ext cx="720725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2" name="圆角矩形标注 10"/>
          <p:cNvSpPr>
            <a:spLocks noChangeArrowheads="1"/>
          </p:cNvSpPr>
          <p:nvPr/>
        </p:nvSpPr>
        <p:spPr bwMode="auto">
          <a:xfrm>
            <a:off x="4284663" y="1995488"/>
            <a:ext cx="4319587" cy="1368425"/>
          </a:xfrm>
          <a:prstGeom prst="wedgeRoundRectCallout">
            <a:avLst>
              <a:gd name="adj1" fmla="val -52579"/>
              <a:gd name="adj2" fmla="val 49907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传蜡烛</a:t>
            </a:r>
            <a:r>
              <a:rPr lang="en-US" altLang="zh-CN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寒食节当天禁止生火，皇上特赦宫中挨门挨户传赐烛火以照明，以示皇帝的恩宠与皇宫的特权。</a:t>
            </a:r>
            <a:endParaRPr lang="zh-CN" altLang="en-US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63" name="圆角矩形标注 11"/>
          <p:cNvSpPr>
            <a:spLocks noChangeArrowheads="1"/>
          </p:cNvSpPr>
          <p:nvPr/>
        </p:nvSpPr>
        <p:spPr bwMode="auto">
          <a:xfrm>
            <a:off x="4284663" y="3940175"/>
            <a:ext cx="3382962" cy="576263"/>
          </a:xfrm>
          <a:prstGeom prst="wedgeRoundRectCallout">
            <a:avLst>
              <a:gd name="adj1" fmla="val -56102"/>
              <a:gd name="adj2" fmla="val 2750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五侯</a:t>
            </a:r>
            <a:r>
              <a:rPr lang="en-US" altLang="zh-CN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泛指唐代的豪门贵族。</a:t>
            </a:r>
            <a:endParaRPr lang="zh-CN" altLang="en-US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74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89775" y="481013"/>
            <a:ext cx="14938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395288" y="1131888"/>
            <a:ext cx="56165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3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寒食节这一天，长安城的景色奇特迷人。城中处处可见花絮随风飘舞，皇宫中柳树的柳枝也在风中轻轻摆动。到了傍晚皇宫中挨门挨户传赐烛火，豪门贵族也得到赏赐</a:t>
            </a:r>
            <a:r>
              <a:rPr lang="en-US" altLang="zh-CN" sz="23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3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家中也因此飘出缕缕轻烟。</a:t>
            </a:r>
            <a:endParaRPr lang="zh-CN" altLang="en-US" sz="23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54738" y="1276350"/>
            <a:ext cx="2593975" cy="24733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67b1b654-21ae-4bbb-9ba1-f2829d95c8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2179</Words>
  <Application>WPS 演示</Application>
  <PresentationFormat>全屏显示(16:9)</PresentationFormat>
  <Paragraphs>126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等线 Light</vt:lpstr>
      <vt:lpstr>微软雅黑</vt:lpstr>
      <vt:lpstr>仿宋</vt:lpstr>
      <vt:lpstr>方正粗黑宋简体</vt:lpstr>
      <vt:lpstr>楷体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2022-02-24T06:56:00Z</dcterms:created>
  <dcterms:modified xsi:type="dcterms:W3CDTF">2023-01-19T01:11:26Z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790F7BEF9A9D47EC8B5BC33FF960CBC9</vt:lpwstr>
  </property>
  <property fmtid="{D5CDD505-2E9C-101B-9397-08002B2CF9AE}" pid="3" name="KSOProductBuildVer">
    <vt:lpwstr>2052-11.1.0.13703</vt:lpwstr>
  </property>
</Properties>
</file>