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1" r:id="rId3"/>
    <p:sldId id="399" r:id="rId5"/>
    <p:sldId id="465" r:id="rId6"/>
    <p:sldId id="482" r:id="rId7"/>
    <p:sldId id="483" r:id="rId8"/>
    <p:sldId id="484" r:id="rId9"/>
    <p:sldId id="485" r:id="rId10"/>
    <p:sldId id="486" r:id="rId11"/>
    <p:sldId id="488" r:id="rId12"/>
    <p:sldId id="487" r:id="rId13"/>
    <p:sldId id="453" r:id="rId14"/>
    <p:sldId id="490" r:id="rId15"/>
    <p:sldId id="405" r:id="rId16"/>
    <p:sldId id="491" r:id="rId17"/>
    <p:sldId id="492" r:id="rId18"/>
    <p:sldId id="493" r:id="rId19"/>
    <p:sldId id="442" r:id="rId20"/>
    <p:sldId id="515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8" userDrawn="1">
          <p15:clr>
            <a:srgbClr val="A4A3A4"/>
          </p15:clr>
        </p15:guide>
        <p15:guide id="2" pos="27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361"/>
    <a:srgbClr val="E6A640"/>
    <a:srgbClr val="557E39"/>
    <a:srgbClr val="AD7D21"/>
    <a:srgbClr val="F9F9EC"/>
    <a:srgbClr val="4972B8"/>
    <a:srgbClr val="754209"/>
    <a:srgbClr val="5B6FFF"/>
    <a:srgbClr val="F9569F"/>
    <a:srgbClr val="8B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5" autoAdjust="0"/>
    <p:restoredTop sz="96870" autoAdjust="0"/>
  </p:normalViewPr>
  <p:slideViewPr>
    <p:cSldViewPr snapToGrid="0">
      <p:cViewPr>
        <p:scale>
          <a:sx n="100" d="100"/>
          <a:sy n="100" d="100"/>
        </p:scale>
        <p:origin x="-1944" y="-972"/>
      </p:cViewPr>
      <p:guideLst>
        <p:guide orient="horz" pos="1698"/>
        <p:guide pos="27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0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6.xml"/><Relationship Id="rId23" Type="http://schemas.openxmlformats.org/officeDocument/2006/relationships/tags" Target="../tags/tag5.xml"/><Relationship Id="rId22" Type="http://schemas.openxmlformats.org/officeDocument/2006/relationships/tags" Target="../tags/tag4.xml"/><Relationship Id="rId21" Type="http://schemas.openxmlformats.org/officeDocument/2006/relationships/tags" Target="../tags/tag3.xml"/><Relationship Id="rId20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9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10427"/>
            <a:ext cx="9144000" cy="1763554"/>
          </a:xfrm>
          <a:prstGeom prst="rect">
            <a:avLst/>
          </a:prstGeom>
          <a:solidFill>
            <a:srgbClr val="F9F9E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7530942" y="2744867"/>
            <a:ext cx="1373981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latin typeface="华文新魏" panose="02010800040101010101" charset="-122"/>
                <a:ea typeface="华文新魏" panose="02010800040101010101" charset="-122"/>
              </a:rPr>
              <a:t>六年级下册</a:t>
            </a:r>
            <a:endParaRPr lang="zh-CN" altLang="en-US" sz="18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5333" y="1697099"/>
            <a:ext cx="433959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习作：家乡的风俗</a:t>
            </a:r>
            <a:endParaRPr lang="zh-CN" altLang="en-US" sz="41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7255" y="177165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99785" y="691515"/>
            <a:ext cx="2335530" cy="4838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+mj-ea"/>
                <a:ea typeface="+mj-ea"/>
              </a:rPr>
              <a:t>有趣的火把节</a:t>
            </a:r>
            <a:endParaRPr lang="zh-CN" altLang="en-US" sz="27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8181" y="1706404"/>
            <a:ext cx="7828598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今年的火把节真有意义，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不但火把燃得旺,还让我知道了很多关于火把节的故事。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希望明年的火把燃得更旺些!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1012" y="431007"/>
            <a:ext cx="698659" cy="744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337" y="-19526"/>
            <a:ext cx="639128" cy="803434"/>
          </a:xfrm>
          <a:prstGeom prst="rect">
            <a:avLst/>
          </a:prstGeom>
        </p:spPr>
      </p:pic>
      <p:pic>
        <p:nvPicPr>
          <p:cNvPr id="27" name="图片 26" descr="ff50a46eeb673509f74ea636535dc2cb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45569" y="278130"/>
            <a:ext cx="3227070" cy="181546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01591" y="736283"/>
            <a:ext cx="6183630" cy="2978944"/>
            <a:chOff x="2733" y="1546"/>
            <a:chExt cx="12984" cy="6255"/>
          </a:xfrm>
        </p:grpSpPr>
        <p:grpSp>
          <p:nvGrpSpPr>
            <p:cNvPr id="21" name="组合 20"/>
            <p:cNvGrpSpPr/>
            <p:nvPr/>
          </p:nvGrpSpPr>
          <p:grpSpPr>
            <a:xfrm>
              <a:off x="2733" y="4177"/>
              <a:ext cx="12984" cy="3624"/>
              <a:chOff x="2156" y="4529"/>
              <a:chExt cx="12984" cy="3624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980" y="4960"/>
                <a:ext cx="10207" cy="281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2700" b="1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两篇作文都是写家乡风俗的，</a:t>
                </a:r>
                <a:endParaRPr lang="zh-CN" altLang="en-US" sz="27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2700" b="1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你们发现它们有什么不同了吗?</a:t>
                </a:r>
                <a:endParaRPr lang="zh-CN" altLang="en-US" sz="27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156" y="4529"/>
                <a:ext cx="12984" cy="362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60000"/>
                    <a:lumOff val="40000"/>
                  </a:schemeClr>
                </a:solidFill>
                <a:prstDash val="lgDashDot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7856" y="1546"/>
              <a:ext cx="3569" cy="1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600" b="1" noProof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思考</a:t>
              </a:r>
              <a:endParaRPr lang="zh-CN" altLang="en-US" sz="3600" b="1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337" y="-19526"/>
            <a:ext cx="639128" cy="80343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071563" y="1454467"/>
            <a:ext cx="2635091" cy="2234089"/>
            <a:chOff x="2734" y="2278"/>
            <a:chExt cx="5533" cy="4691"/>
          </a:xfrm>
        </p:grpSpPr>
        <p:sp>
          <p:nvSpPr>
            <p:cNvPr id="3" name="圆角矩形 2"/>
            <p:cNvSpPr/>
            <p:nvPr/>
          </p:nvSpPr>
          <p:spPr>
            <a:xfrm>
              <a:off x="2734" y="2278"/>
              <a:ext cx="5261" cy="4691"/>
            </a:xfrm>
            <a:prstGeom prst="roundRect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  <a:prstDash val="lgDash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925" y="2807"/>
              <a:ext cx="5342" cy="3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第一篇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是以第三者的角度从不同方面介绍习俗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84972" y="1454944"/>
            <a:ext cx="2651284" cy="2234089"/>
            <a:chOff x="11218" y="2278"/>
            <a:chExt cx="5567" cy="4691"/>
          </a:xfrm>
        </p:grpSpPr>
        <p:sp>
          <p:nvSpPr>
            <p:cNvPr id="6" name="文本框 5"/>
            <p:cNvSpPr txBox="1"/>
            <p:nvPr/>
          </p:nvSpPr>
          <p:spPr>
            <a:xfrm>
              <a:off x="11471" y="2516"/>
              <a:ext cx="5314" cy="4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第二篇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以参与者的身份在讲述经历的过程中自然地穿插对风俗的介绍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1218" y="2278"/>
              <a:ext cx="5261" cy="4691"/>
            </a:xfrm>
            <a:prstGeom prst="roundRect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  <a:prstDash val="lgDash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 descr="91e5bfb86a4fc626760f7454122f74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6505" y="956310"/>
            <a:ext cx="3824764" cy="3824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950119" y="2166462"/>
            <a:ext cx="6819900" cy="4376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①通过查阅资料或请教长辈,对该习俗有深人了解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66788" y="2878932"/>
            <a:ext cx="7041356" cy="43767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②明确从哪些方面介绍,能把握重点，合理安排详略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6788" y="3587115"/>
            <a:ext cx="3398044" cy="4376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③适当写写实际体验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 rot="5400000">
            <a:off x="4239102" y="-1505902"/>
            <a:ext cx="327184" cy="6735604"/>
          </a:xfrm>
          <a:prstGeom prst="leftBrace">
            <a:avLst>
              <a:gd name="adj1" fmla="val 39989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536984" y="399574"/>
            <a:ext cx="3645694" cy="1079183"/>
            <a:chOff x="5327" y="839"/>
            <a:chExt cx="7655" cy="2266"/>
          </a:xfrm>
        </p:grpSpPr>
        <p:pic>
          <p:nvPicPr>
            <p:cNvPr id="8" name="图片 7" descr="37141cd10b0036138aa981d13c57f78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327" y="839"/>
              <a:ext cx="7655" cy="226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7175" y="839"/>
              <a:ext cx="5807" cy="1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600" b="1" noProof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介绍风俗</a:t>
              </a:r>
              <a:endParaRPr lang="zh-CN" altLang="en-US" sz="3600" b="1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15316" y="2126457"/>
            <a:ext cx="4225766" cy="4376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①亲身经历过的民俗活动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5791" y="2883218"/>
            <a:ext cx="7913846" cy="43767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②在讲述经历的过程中自然插入对风俗特点或来历的介绍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5315" y="3639979"/>
            <a:ext cx="5924074" cy="4376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③重点描写活动现场的情况和自身的感受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 rot="5400000">
            <a:off x="3840480" y="-1796415"/>
            <a:ext cx="604838" cy="6825139"/>
          </a:xfrm>
          <a:prstGeom prst="leftBrace">
            <a:avLst>
              <a:gd name="adj1" fmla="val 39989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43627" y="483870"/>
            <a:ext cx="3645694" cy="1079183"/>
            <a:chOff x="5327" y="839"/>
            <a:chExt cx="7655" cy="2266"/>
          </a:xfrm>
        </p:grpSpPr>
        <p:pic>
          <p:nvPicPr>
            <p:cNvPr id="8" name="图片 7" descr="37141cd10b0036138aa981d13c57f78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327" y="839"/>
              <a:ext cx="7655" cy="226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806" y="839"/>
              <a:ext cx="5807" cy="17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300" b="1" noProof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叙述经历</a:t>
              </a:r>
              <a:endParaRPr lang="zh-CN" altLang="en-US" sz="3300" b="1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1525" y="2225517"/>
            <a:ext cx="5884545" cy="4376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【内容】风俗特点突出，素材详略得当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2001" y="2982278"/>
            <a:ext cx="4235291" cy="43767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【表达】条理清晰，语言流畅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1525" y="3739039"/>
            <a:ext cx="6912769" cy="4376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【其他】没有错别字；标点符号正确；字迹工整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2467" y="929164"/>
            <a:ext cx="3645694" cy="1079183"/>
            <a:chOff x="5327" y="839"/>
            <a:chExt cx="7655" cy="2266"/>
          </a:xfrm>
        </p:grpSpPr>
        <p:pic>
          <p:nvPicPr>
            <p:cNvPr id="8" name="图片 7" descr="37141cd10b0036138aa981d13c57f78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327" y="839"/>
              <a:ext cx="7655" cy="226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806" y="839"/>
              <a:ext cx="5807" cy="17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300" b="1" noProof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评价标准</a:t>
              </a:r>
              <a:endParaRPr lang="zh-CN" altLang="en-US" sz="3300" b="1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337" y="-19526"/>
            <a:ext cx="639128" cy="803434"/>
          </a:xfrm>
          <a:prstGeom prst="rect">
            <a:avLst/>
          </a:prstGeom>
        </p:spPr>
      </p:pic>
      <p:pic>
        <p:nvPicPr>
          <p:cNvPr id="27" name="图片 26" descr="ff50a46eeb673509f74ea636535dc2cb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29376" y="520541"/>
            <a:ext cx="3227070" cy="181546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80185" y="978694"/>
            <a:ext cx="6183630" cy="3045143"/>
            <a:chOff x="2733" y="1407"/>
            <a:chExt cx="12984" cy="6394"/>
          </a:xfrm>
        </p:grpSpPr>
        <p:grpSp>
          <p:nvGrpSpPr>
            <p:cNvPr id="21" name="组合 20"/>
            <p:cNvGrpSpPr/>
            <p:nvPr/>
          </p:nvGrpSpPr>
          <p:grpSpPr>
            <a:xfrm>
              <a:off x="2733" y="4177"/>
              <a:ext cx="12984" cy="3624"/>
              <a:chOff x="2156" y="4529"/>
              <a:chExt cx="12984" cy="3624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3355" y="5542"/>
                <a:ext cx="10207" cy="164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30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制作《班级民俗作品集》</a:t>
                </a:r>
                <a:endParaRPr lang="zh-CN" altLang="en-US" sz="3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156" y="4529"/>
                <a:ext cx="12984" cy="362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60000"/>
                    <a:lumOff val="40000"/>
                  </a:schemeClr>
                </a:solidFill>
                <a:prstDash val="lgDashDot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602" y="1407"/>
              <a:ext cx="5391" cy="1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600" b="1" noProof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小组互评</a:t>
              </a:r>
              <a:endParaRPr lang="zh-CN" altLang="en-US" sz="3600" b="1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图片 2" descr="24243fc8f2630996884faf859d4d5f0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322797" y="1307307"/>
            <a:ext cx="1839754" cy="1033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197293" y="1394698"/>
            <a:ext cx="5749290" cy="23536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这个单元，我们跟随多位作者深人了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解了多个传统节日、多种民间风俗，深切感受到了长久以来滋养着中华儿女的传统文化的魅力。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24304" y="1187993"/>
            <a:ext cx="7495391" cy="2767404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"/>
          <p:cNvSpPr txBox="1"/>
          <p:nvPr/>
        </p:nvSpPr>
        <p:spPr>
          <a:xfrm>
            <a:off x="922565" y="277586"/>
            <a:ext cx="14287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accent3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2100" b="1" dirty="0">
              <a:solidFill>
                <a:schemeClr val="accent3">
                  <a:lumMod val="75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11" y="113824"/>
            <a:ext cx="771525" cy="719138"/>
          </a:xfrm>
          <a:prstGeom prst="rect">
            <a:avLst/>
          </a:prstGeom>
        </p:spPr>
      </p:pic>
      <p:pic>
        <p:nvPicPr>
          <p:cNvPr id="4" name="图片 3" descr="0beb3c19c03542f72b753351a78bf0e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46583" y="1737360"/>
            <a:ext cx="2225040" cy="16687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 descr="timg (6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4762" y="-14287"/>
            <a:ext cx="9155112" cy="516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 167"/>
          <p:cNvSpPr/>
          <p:nvPr/>
        </p:nvSpPr>
        <p:spPr>
          <a:xfrm>
            <a:off x="2087563" y="1612900"/>
            <a:ext cx="4359275" cy="1165225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0" noProof="1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86939" y="1580695"/>
            <a:ext cx="4728210" cy="117633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7200" b="1" noProof="1">
                <a:ln w="50800" cmpd="thickThin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谢谢观看！</a:t>
            </a:r>
            <a:endParaRPr lang="zh-CN" altLang="en-US" sz="7200" b="1" noProof="1">
              <a:ln w="50800" cmpd="thickThin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897255" y="177165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情景引入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2752249" y="1030606"/>
            <a:ext cx="4116229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 b="1" baseline="30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说说你们家乡的风俗</a:t>
            </a:r>
            <a:endParaRPr lang="zh-CN" altLang="en-US" sz="4500" b="1" baseline="30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8197" y="1670209"/>
            <a:ext cx="3393281" cy="21859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18735" y="1735931"/>
            <a:ext cx="3278505" cy="212026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0058" y="1082993"/>
            <a:ext cx="8367236" cy="29770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每当我吃到香甜可口的粽子,就会想起家乡的端午节。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年端午节前夕,我都会和姐姐一起上野外去采艾草。农历五月初五这一天，家家户户的门上都会插上艾草，据说，艾草能够驱蚊镇邪避灾。闻一闻那清香的艾草,对我们来说是一件快乐的事,所以每年我们都争着上野外去采一篮艾草，同时也采下一篮的快乐。妈妈还会用艾叶给我们煮好多好多的鸭蛋,据说，这鸭蛋小孩吃了可以不咳嗽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7255" y="177165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5701665" y="568643"/>
            <a:ext cx="2335530" cy="4838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+mj-ea"/>
                <a:ea typeface="+mj-ea"/>
              </a:rPr>
              <a:t>家乡的端午节</a:t>
            </a:r>
            <a:endParaRPr lang="zh-CN" altLang="en-US" sz="27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7643" y="177165"/>
            <a:ext cx="1188720" cy="1092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8144" y="1644968"/>
            <a:ext cx="8367236" cy="200739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端午节不光插艾草,还要吃粽子。妈妈从街上把粽叶买回来，用水泡着,备用。而粽子的馅一般都是糯米，配上蜜枣,妈妈和奶奶一阵忙碌之后,一个个三角形的粽子就包好了。蒸好的粽子如果再撒上白糖,味道可好吃了，香香甜甜的,还散发着粽叶的清香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7255" y="177165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01665" y="568643"/>
            <a:ext cx="2335530" cy="4838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+mj-ea"/>
                <a:ea typeface="+mj-ea"/>
              </a:rPr>
              <a:t>家乡的端午节</a:t>
            </a:r>
            <a:endParaRPr lang="zh-CN" altLang="en-US" sz="27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7643" y="177165"/>
            <a:ext cx="1188720" cy="1092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7255" y="177165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4349" y="1412558"/>
            <a:ext cx="8367236" cy="29770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看了书才知道，原来吃粽子的习俗和伟大的爱国诗人屈原有关!据说,屈原不忍心看着自己的国家灭亡，就抱着石头投入了汨罗江,人们为了不让水里的鱼虾吃屈原的尸体，就包粽子投入江里。后来为了纪念这位伟大的爱国诗人,人们就流传下包粽子、赛龙舟等端午节习俗。我们村里每年都举办热闹无比的赛龙舟活动。端午节这天早上,人们早早地围在岸边,锣鼓震天，鞭炮齐鸣。水上数支龙舟队伍整装待发,选手们跃跃欲试。随着一声锣鸣，各支队伍你追我赶,岸上的呐喊声、炮声震耳欲聋...那情景真是热闹非凡。家乡的端午节真有趣呀!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5701665" y="568643"/>
            <a:ext cx="2335530" cy="4838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+mj-ea"/>
                <a:ea typeface="+mj-ea"/>
              </a:rPr>
              <a:t>家乡的端午节</a:t>
            </a:r>
            <a:endParaRPr lang="zh-CN" altLang="en-US" sz="27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7643" y="177165"/>
            <a:ext cx="1188720" cy="1092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7255" y="177165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9574" y="1399699"/>
            <a:ext cx="8344853" cy="2492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爱我家乡丽江的各种节日，可我最爱家乡的火把节。家乡的火把节为什么会让我这么喜爱呢?现在就跟随我一起去了解一下我家乡的火把节吧!咚、咚、咚、.....又是爷爷和爸爸在做火把了。“这个不行,这根太粗了，不行!”爷爷在对爸爸唠叨着。爷爷有意让爸爸把火把的头做得尖一些，这样的话，火把就容易点燃了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90711" y="481489"/>
            <a:ext cx="2335530" cy="4838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+mj-ea"/>
                <a:ea typeface="+mj-ea"/>
              </a:rPr>
              <a:t>有趣的火把节</a:t>
            </a:r>
            <a:endParaRPr lang="zh-CN" altLang="en-US" sz="27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5275" y="177165"/>
            <a:ext cx="698659" cy="744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7255" y="177165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3887" y="1082993"/>
            <a:ext cx="8070056" cy="29770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小宇,快帮爷爷拿几根铁丝来。”我听见后,赶紧从房间里拿来几根铁丝递给爷爷，爷爷熟练地把铁丝拴在了火把上，火把就做好了。我兴高采烈地叫上妈妈,和我一起装饰火把。我对妈妈说:“妈妈，我们俩去后院采花去吧!”。“好啊。”妈妈回答说。我们一起来到爷爷家后院，许许多多的花展现在我们的眼前，红的、白的、紫的、黄的、蓝的.....五颜六色的百合花,真是美丽极了!不一会儿,我们的手中就拿满了野花，我和妈妈把这些野花分了类;白的一类，蓝的一类...我们把分类后的花插在了火把上。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21693" y="481013"/>
            <a:ext cx="2335530" cy="4838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+mj-ea"/>
                <a:ea typeface="+mj-ea"/>
              </a:rPr>
              <a:t>有趣的火把节</a:t>
            </a:r>
            <a:endParaRPr lang="zh-CN" altLang="en-US" sz="27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9104" y="177165"/>
            <a:ext cx="698659" cy="744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7255" y="177165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99785" y="691515"/>
            <a:ext cx="2335530" cy="4838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+mj-ea"/>
                <a:ea typeface="+mj-ea"/>
              </a:rPr>
              <a:t>有趣的火把节</a:t>
            </a:r>
            <a:endParaRPr lang="zh-CN" altLang="en-US" sz="27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3857" y="1706881"/>
            <a:ext cx="8234363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妈妈还告诉我说:“火把上必须要插上百合花,这预示着我们一家人的生活会和和美美。”不一会儿,一个美丽的火把就出现在我的面前了,我高兴地举起来，恨不得立刻点燃它。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8150" y="431007"/>
            <a:ext cx="698659" cy="744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7255" y="177165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1" y="1325404"/>
            <a:ext cx="8268176" cy="2492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等啊等,天终于黑了,爸爸把火把放在了院子中间,我们全家围着火把跳起舞来。我突然问奶奶说:“奶奶，为什么火把节要点火把呢?”奶奶回答说:“燃烧火把,高举着火把走进田野,走进万家,会给人们带来幸福，让农田五谷丰登。”我听到后跳得更欢了,希望奶奶家的农田到了秋天的时候也能像奶奶说的那样五谷丰登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21693" y="481013"/>
            <a:ext cx="2335530" cy="4838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+mj-ea"/>
                <a:ea typeface="+mj-ea"/>
              </a:rPr>
              <a:t>有趣的火把节</a:t>
            </a:r>
            <a:endParaRPr lang="zh-CN" altLang="en-US" sz="27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4344" y="209074"/>
            <a:ext cx="698659" cy="744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PP_MARK_KEY" val="4f0a3c22-8821-4595-8e22-2788a69ed4bb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REFSHAPE" val="104136164"/>
</p:tagLst>
</file>

<file path=ppt/tags/tag8.xml><?xml version="1.0" encoding="utf-8"?>
<p:tagLst xmlns:p="http://schemas.openxmlformats.org/presentationml/2006/main">
  <p:tag name="KSO_WM_TEMPLATE_THUMBS_INDEX" val="1、9、12、13、15、19、23"/>
  <p:tag name="KSO_WM_TEMPLATE_CATEGORY" val="custom"/>
  <p:tag name="KSO_WM_TEMPLATE_INDEX" val="160394"/>
  <p:tag name="KSO_WM_TAG_VERSION" val="1.0"/>
  <p:tag name="KSO_WM_SLIDE_ID" val="custom16039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1628</Words>
  <Application>WPS 演示</Application>
  <PresentationFormat>全屏显示(16:9)</PresentationFormat>
  <Paragraphs>103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华文新魏</vt:lpstr>
      <vt:lpstr>楷体</vt:lpstr>
      <vt:lpstr>微软雅黑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741</cp:revision>
  <dcterms:created xsi:type="dcterms:W3CDTF">2015-04-02T07:05:00Z</dcterms:created>
  <dcterms:modified xsi:type="dcterms:W3CDTF">2023-01-19T01:13:19Z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DE49FAEEACC74119953909E1AE03A3D2</vt:lpwstr>
  </property>
</Properties>
</file>