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57" r:id="rId24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8" userDrawn="1">
          <p15:clr>
            <a:srgbClr val="A4A3A4"/>
          </p15:clr>
        </p15:guide>
        <p15:guide id="2" pos="2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85" autoAdjust="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28"/>
        <p:guide pos="284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51DB0A-76B9-4340-9E83-D527D2A833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F343DF-2029-41DD-96EA-98FD1C3915E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343DF-2029-41DD-96EA-98FD1C3915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343DF-2029-41DD-96EA-98FD1C3915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5" y="323850"/>
            <a:ext cx="8139113" cy="485775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606" y="4762500"/>
            <a:ext cx="2025254" cy="236935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292" y="4762500"/>
            <a:ext cx="2969419" cy="23693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500"/>
            <a:ext cx="2025254" cy="236935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5" y="323850"/>
            <a:ext cx="8139113" cy="4857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17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429620" y="4388176"/>
            <a:ext cx="714380" cy="755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 userDrawn="1"/>
        </p:nvSpPr>
        <p:spPr>
          <a:xfrm>
            <a:off x="285720" y="428611"/>
            <a:ext cx="8501090" cy="464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2" name="矩形 11"/>
          <p:cNvSpPr/>
          <p:nvPr userDrawn="1"/>
        </p:nvSpPr>
        <p:spPr>
          <a:xfrm>
            <a:off x="6980559" y="160717"/>
            <a:ext cx="1839913" cy="338554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fontAlgn="auto"/>
            <a:r>
              <a:rPr lang="en-US" altLang="zh-CN" sz="1600" spc="3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600" spc="3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精品资源</a:t>
            </a:r>
            <a:r>
              <a:rPr lang="en-US" altLang="zh-CN" sz="1600" spc="3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endParaRPr lang="zh-CN" altLang="en-US" sz="1600" spc="3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0" y="1222762"/>
            <a:ext cx="9144000" cy="265629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200000"/>
              </a:lnSpc>
            </a:pPr>
            <a:r>
              <a:rPr lang="zh-CN" sz="4800" b="1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语文园地</a:t>
            </a:r>
            <a:r>
              <a:rPr lang="zh-CN" sz="4800" b="1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一</a:t>
            </a:r>
            <a:br>
              <a:rPr lang="en-US" altLang="zh-CN" sz="9600" b="1" spc="3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</a:br>
            <a:r>
              <a:rPr lang="zh-CN" altLang="en-US" sz="2800" spc="3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</a:t>
            </a:r>
            <a:r>
              <a:rPr lang="zh-CN" altLang="en-US" sz="2800" spc="3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一课</a:t>
            </a:r>
            <a:r>
              <a:rPr lang="zh-CN" altLang="en-US" sz="2800" spc="3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130"/>
          <p:cNvSpPr txBox="1"/>
          <p:nvPr/>
        </p:nvSpPr>
        <p:spPr>
          <a:xfrm>
            <a:off x="1658824" y="699542"/>
            <a:ext cx="61436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/>
            <a:r>
              <a:rPr lang="zh-CN" altLang="en-US" sz="2800" spc="3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语文精品课件</a:t>
            </a:r>
            <a:endParaRPr lang="zh-CN" sz="2800" spc="3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1192114"/>
            <a:ext cx="2208610" cy="37772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词句</a:t>
            </a:r>
            <a:r>
              <a:rPr lang="zh-CN" altLang="en-US" sz="2100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段运用</a:t>
            </a:r>
            <a:endParaRPr lang="zh-CN" altLang="en-US" sz="2100" strike="noStrike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386014" y="1788617"/>
            <a:ext cx="4200525" cy="36076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你知道下面这些习俗的寓意吗？</a:t>
            </a:r>
            <a:endParaRPr lang="zh-CN" altLang="en-US" sz="2100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3901" y="2334220"/>
            <a:ext cx="7088981" cy="154657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711200">
              <a:lnSpc>
                <a:spcPct val="150000"/>
              </a:lnSpc>
            </a:pP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过年的时候吃年糕：寓意万事如意年年高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11200">
              <a:lnSpc>
                <a:spcPct val="150000"/>
              </a:lnSpc>
            </a:pP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过年的时候吃鱼：</a:t>
            </a:r>
            <a:r>
              <a:rPr lang="zh-CN" altLang="en-US" sz="2100" u="sng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寓意年年有余</a:t>
            </a:r>
            <a:endParaRPr lang="zh-CN" altLang="en-US" sz="21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11200">
              <a:lnSpc>
                <a:spcPct val="150000"/>
              </a:lnSpc>
            </a:pP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建筑上雕刻蝙蝠：</a:t>
            </a:r>
            <a:r>
              <a:rPr lang="zh-CN" altLang="en-US" sz="2100" u="sng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寓意福从天降</a:t>
            </a:r>
            <a:endParaRPr lang="zh-CN" altLang="en-US" sz="2100" u="sng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1192114"/>
            <a:ext cx="2208610" cy="37772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词句段运用</a:t>
            </a:r>
            <a:endParaRPr lang="zh-CN" altLang="en-US" sz="2100" strike="noStrike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7764" y="2363689"/>
            <a:ext cx="6517481" cy="95994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你还知道哪些寓意吉祥的习俗？</a:t>
            </a:r>
            <a:endParaRPr lang="zh-CN" altLang="en-US" sz="2100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1192114"/>
            <a:ext cx="2208610" cy="37772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词句段运用</a:t>
            </a:r>
            <a:endParaRPr lang="zh-CN" altLang="en-US" sz="2100" strike="noStrike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141686" y="2253854"/>
            <a:ext cx="5437585" cy="26130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711200" algn="just" fontAlgn="auto">
              <a:lnSpc>
                <a:spcPct val="130000"/>
              </a:lnSpc>
              <a:buFont typeface="Wingdings" panose="05000000000000000000" charset="0"/>
            </a:pPr>
            <a:r>
              <a:rPr lang="zh-CN" altLang="en-US" sz="2100" noProof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立春</a:t>
            </a:r>
            <a:r>
              <a:rPr lang="zh-CN" altLang="en-US" sz="210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元月一日至元月十五之间，这是古代传统的祭农节日，这个节日其实才是真正的迎春，立春祭农，寓意明年风调雨顺、五谷丰登。民间还有立春给小孩佩戴“春鸡”的习俗，寓意丰衣足食、茁壮成长、吉祥如意。</a:t>
            </a:r>
            <a:endParaRPr lang="zh-CN" altLang="en-US" sz="2100" noProof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983457" y="1748433"/>
            <a:ext cx="1945481" cy="36165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立春祭农</a:t>
            </a:r>
            <a:endParaRPr lang="zh-CN" altLang="en-US" sz="2100" strike="noStrike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655945" y="2198489"/>
            <a:ext cx="3242310" cy="202311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1192114"/>
            <a:ext cx="2208610" cy="37772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词句段运用</a:t>
            </a:r>
            <a:endParaRPr lang="zh-CN" altLang="en-US" sz="2100" strike="noStrike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152401" y="2110085"/>
            <a:ext cx="5750719" cy="26130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711200" fontAlgn="auto">
              <a:lnSpc>
                <a:spcPct val="130000"/>
              </a:lnSpc>
              <a:buFont typeface="Wingdings" panose="05000000000000000000" charset="0"/>
            </a:pPr>
            <a:r>
              <a:rPr lang="zh-CN" altLang="en-US" sz="210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古时候人们为了驱逐黑暗的恐惧感，会在正月十五的那天点亮灯笼，有驱魔降福、祈许光明之意，所以元宵节的灯又称“祈福灯”或“平安灯”。在闽南语中“灯”与“丁”发音相近，灯笼也用来求子添丁，求取功名，求得避邪平安。</a:t>
            </a:r>
            <a:endParaRPr lang="zh-CN" altLang="en-US" sz="2100" noProof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25105" y="1602879"/>
            <a:ext cx="1734741" cy="36076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元宵点灯</a:t>
            </a:r>
            <a:endParaRPr lang="zh-CN" altLang="en-US" sz="2100" strike="noStrike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68836" y="2161645"/>
            <a:ext cx="3063497" cy="1641731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1192114"/>
            <a:ext cx="2208610" cy="37772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词句段运用</a:t>
            </a:r>
            <a:endParaRPr lang="zh-CN" altLang="en-US" sz="2100" strike="noStrike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220267" y="2295823"/>
            <a:ext cx="5553075" cy="26130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711200" fontAlgn="auto">
              <a:lnSpc>
                <a:spcPct val="130000"/>
              </a:lnSpc>
              <a:buFont typeface="Wingdings" panose="05000000000000000000" charset="0"/>
            </a:pPr>
            <a:r>
              <a:rPr lang="zh-CN" altLang="en-US" sz="210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农历五月五日是一年一度的端午盛会，非常热闹，通常民间都会自发组织龙舟比赛，吃粽子，喝雄黄酒，挂艾草于门庭。“龙舟竞渡”是在战国时代就已有的习俗，关于赛龙舟的传说有很多种，但图个好彩头、努力向上的寓意一直没有改变。</a:t>
            </a:r>
            <a:endParaRPr lang="zh-CN" altLang="en-US" sz="2100" noProof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983456" y="1748433"/>
            <a:ext cx="2278856" cy="361653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端午赛龙舟</a:t>
            </a:r>
            <a:endParaRPr lang="zh-CN" altLang="en-US" sz="2100" strike="noStrike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27872" y="2215634"/>
            <a:ext cx="3033713" cy="1991678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1192114"/>
            <a:ext cx="2208610" cy="37772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词句段运用</a:t>
            </a:r>
            <a:endParaRPr lang="zh-CN" altLang="en-US" sz="2100" strike="noStrike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322661" y="2292252"/>
            <a:ext cx="5553075" cy="21929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711200" fontAlgn="auto">
              <a:lnSpc>
                <a:spcPct val="130000"/>
              </a:lnSpc>
              <a:buFont typeface="Wingdings" panose="05000000000000000000" charset="0"/>
            </a:pPr>
            <a:r>
              <a:rPr lang="zh-CN" altLang="en-US" sz="210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秋节自古便有祭月、赏月、拜月、吃月饼、赏桂花、饮桂花酒、等习俗，流传至今，经久不息。中秋节以月之圆兆人之团圆，为寄托思念故乡，思念亲人之情，祈盼丰收、幸福，是丰富多彩、弥足珍贵的文化遗产。</a:t>
            </a:r>
            <a:endParaRPr lang="zh-CN" altLang="en-US" sz="2100" noProof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983456" y="1748433"/>
            <a:ext cx="2278856" cy="361653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中秋赏月</a:t>
            </a:r>
            <a:endParaRPr lang="zh-CN" altLang="en-US" sz="2100" strike="noStrike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03595" y="2123837"/>
            <a:ext cx="2880360" cy="1933814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1192114"/>
            <a:ext cx="2208610" cy="37772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词句段运用</a:t>
            </a:r>
            <a:endParaRPr lang="zh-CN" altLang="en-US" sz="2100" strike="noStrike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275036" y="2119015"/>
            <a:ext cx="5553075" cy="26130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711200" fontAlgn="auto">
              <a:lnSpc>
                <a:spcPct val="130000"/>
              </a:lnSpc>
              <a:buFont typeface="Wingdings" panose="05000000000000000000" charset="0"/>
            </a:pPr>
            <a:r>
              <a:rPr lang="zh-CN" altLang="en-US" sz="210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重阳节有登高的习俗，金秋九月，天高气爽，这个季节登高远望可达到心旷神怡、健身祛病的目的。和登高相联系</a:t>
            </a:r>
            <a:r>
              <a:rPr lang="zh-CN" altLang="en-US" sz="2100" noProof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的是吃</a:t>
            </a:r>
            <a:r>
              <a:rPr lang="zh-CN" altLang="en-US" sz="210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重阳糕的风俗</a:t>
            </a:r>
            <a:r>
              <a:rPr lang="zh-CN" altLang="en-US" sz="2100" noProof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。“高”和“糕”谐音</a:t>
            </a:r>
            <a:r>
              <a:rPr lang="zh-CN" altLang="en-US" sz="210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，作为节日食品，最早是庆祝秋粮</a:t>
            </a:r>
            <a:r>
              <a:rPr lang="zh-CN" altLang="en-US" sz="2100" noProof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丰收、喜</a:t>
            </a:r>
            <a:r>
              <a:rPr lang="zh-CN" altLang="en-US" sz="210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尝新粮的用意</a:t>
            </a:r>
            <a:r>
              <a:rPr lang="zh-CN" altLang="en-US" sz="2100" noProof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，后来民间</a:t>
            </a:r>
            <a:r>
              <a:rPr lang="zh-CN" altLang="en-US" sz="210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才有了登高吃糕，取步步高的吉祥之意。</a:t>
            </a:r>
            <a:endParaRPr lang="zh-CN" altLang="en-US" sz="2100" noProof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69156" y="1602879"/>
            <a:ext cx="1637110" cy="360760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重阳登高</a:t>
            </a:r>
            <a:endParaRPr lang="zh-CN" altLang="en-US" sz="2100" strike="noStrike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03596" y="2109907"/>
            <a:ext cx="2950845" cy="1951316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1192114"/>
            <a:ext cx="2208610" cy="37772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词句段运用</a:t>
            </a:r>
            <a:endParaRPr lang="zh-CN" altLang="en-US" sz="2100" strike="noStrike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296467" y="2182416"/>
            <a:ext cx="5376863" cy="26130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711200" fontAlgn="auto">
              <a:lnSpc>
                <a:spcPct val="130000"/>
              </a:lnSpc>
              <a:buFont typeface="Wingdings" panose="05000000000000000000" charset="0"/>
            </a:pPr>
            <a:r>
              <a:rPr lang="zh-CN" altLang="en-US" sz="210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我国古代的天子国君在腊八节要进行腊祭，祭祀八谷星神，庆贺丰收</a:t>
            </a:r>
            <a:r>
              <a:rPr lang="zh-CN" altLang="en-US" sz="2100" noProof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；祈求</a:t>
            </a:r>
            <a:r>
              <a:rPr lang="zh-CN" altLang="en-US" sz="210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来年风调雨顺。民间则要祭祀天地、祖先、神灵，感恩这一年来的恩泽庇佑，并祈求来年继续施恩。腊八粥”，又称“福寿粥”，有增福增寿之意。</a:t>
            </a:r>
            <a:endParaRPr lang="zh-CN" altLang="en-US" sz="2100" noProof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983456" y="1748433"/>
            <a:ext cx="1588294" cy="361653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腊八煮粥</a:t>
            </a:r>
            <a:endParaRPr lang="zh-CN" altLang="en-US" sz="2100" strike="noStrike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39302" y="2057044"/>
            <a:ext cx="3190399" cy="2067758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1192114"/>
            <a:ext cx="2208610" cy="37772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词句</a:t>
            </a:r>
            <a:r>
              <a:rPr lang="zh-CN" altLang="en-US" sz="2100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段运用</a:t>
            </a:r>
            <a:endParaRPr lang="zh-CN" altLang="en-US" sz="2100" strike="noStrike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983457" y="1748433"/>
            <a:ext cx="6517481" cy="361653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读下面的句子，</a:t>
            </a:r>
            <a:r>
              <a:rPr lang="zh-CN" altLang="en-US" sz="2100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注意画线</a:t>
            </a:r>
            <a:r>
              <a:rPr lang="zh-CN" altLang="en-US" sz="2100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部分，说说你发现了什么。</a:t>
            </a:r>
            <a:endParaRPr lang="zh-CN" altLang="en-US" sz="2100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07" name="文本框 4"/>
          <p:cNvSpPr txBox="1"/>
          <p:nvPr/>
        </p:nvSpPr>
        <p:spPr>
          <a:xfrm>
            <a:off x="723901" y="2293144"/>
            <a:ext cx="7088981" cy="154657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711200">
              <a:lnSpc>
                <a:spcPct val="150000"/>
              </a:lnSpc>
            </a:pP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有名的老铺都要挂出几百盏灯来，各形各色，有的</a:t>
            </a:r>
            <a:r>
              <a:rPr lang="zh-CN" altLang="en-US" sz="2100" u="sng" dirty="0">
                <a:latin typeface="楷体" panose="02010609060101010101" pitchFamily="49" charset="-122"/>
                <a:ea typeface="楷体" panose="02010609060101010101" pitchFamily="49" charset="-122"/>
              </a:rPr>
              <a:t>一律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是玻璃的，有的</a:t>
            </a:r>
            <a:r>
              <a:rPr lang="zh-CN" altLang="en-US" sz="2100" u="sng" dirty="0">
                <a:latin typeface="楷体" panose="02010609060101010101" pitchFamily="49" charset="-122"/>
                <a:ea typeface="楷体" panose="02010609060101010101" pitchFamily="49" charset="-122"/>
              </a:rPr>
              <a:t>清一色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是牛角的，有的</a:t>
            </a:r>
            <a:r>
              <a:rPr lang="zh-CN" altLang="en-US" sz="2100" u="sng" dirty="0">
                <a:latin typeface="楷体" panose="02010609060101010101" pitchFamily="49" charset="-122"/>
                <a:ea typeface="楷体" panose="02010609060101010101" pitchFamily="49" charset="-122"/>
              </a:rPr>
              <a:t>都是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纱灯，有的</a:t>
            </a:r>
            <a:r>
              <a:rPr lang="zh-CN" altLang="en-US" sz="2100" u="sng" dirty="0">
                <a:latin typeface="楷体" panose="02010609060101010101" pitchFamily="49" charset="-122"/>
                <a:ea typeface="楷体" panose="02010609060101010101" pitchFamily="49" charset="-122"/>
              </a:rPr>
              <a:t>通通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彩绘全部《红楼梦》或《水浒传》故事。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1192114"/>
            <a:ext cx="2208610" cy="37772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词句段运用</a:t>
            </a:r>
            <a:endParaRPr lang="zh-CN" altLang="en-US" sz="2100" strike="noStrike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983457" y="1748433"/>
            <a:ext cx="6517481" cy="3616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读下面的句子，注意画线部分，说说你发现了什么。</a:t>
            </a:r>
            <a:endParaRPr lang="zh-CN" altLang="en-US" sz="2100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131" name="文本框 4"/>
          <p:cNvSpPr txBox="1"/>
          <p:nvPr/>
        </p:nvSpPr>
        <p:spPr>
          <a:xfrm>
            <a:off x="723901" y="2293144"/>
            <a:ext cx="7088981" cy="154657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711200">
              <a:lnSpc>
                <a:spcPct val="150000"/>
              </a:lnSpc>
            </a:pP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全校运动会上，大山在短跑比赛中</a:t>
            </a:r>
            <a:r>
              <a:rPr lang="zh-CN" altLang="en-US" sz="2100" u="sng" dirty="0">
                <a:latin typeface="楷体" panose="02010609060101010101" pitchFamily="49" charset="-122"/>
                <a:ea typeface="楷体" panose="02010609060101010101" pitchFamily="49" charset="-122"/>
              </a:rPr>
              <a:t>勇夺第一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，志杰在跳高比赛中</a:t>
            </a:r>
            <a:r>
              <a:rPr lang="zh-CN" altLang="en-US" sz="2100" u="sng" dirty="0">
                <a:latin typeface="楷体" panose="02010609060101010101" pitchFamily="49" charset="-122"/>
                <a:ea typeface="楷体" panose="02010609060101010101" pitchFamily="49" charset="-122"/>
              </a:rPr>
              <a:t>喜获金牌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，思雨在跳远比赛中</a:t>
            </a:r>
            <a:r>
              <a:rPr lang="zh-CN" altLang="en-US" sz="2100" u="sng" dirty="0">
                <a:latin typeface="楷体" panose="02010609060101010101" pitchFamily="49" charset="-122"/>
                <a:ea typeface="楷体" panose="02010609060101010101" pitchFamily="49" charset="-122"/>
              </a:rPr>
              <a:t>摘得桂冠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，宁宁在游泳比赛中</a:t>
            </a:r>
            <a:r>
              <a:rPr lang="zh-CN" altLang="en-US" sz="2100" u="sng" dirty="0">
                <a:latin typeface="楷体" panose="02010609060101010101" pitchFamily="49" charset="-122"/>
                <a:ea typeface="楷体" panose="02010609060101010101" pitchFamily="49" charset="-122"/>
              </a:rPr>
              <a:t>拔得头筹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071563" y="1952030"/>
            <a:ext cx="7455694" cy="1119783"/>
          </a:xfrm>
        </p:spPr>
        <p:txBody>
          <a:bodyPr>
            <a:noAutofit/>
          </a:bodyPr>
          <a:lstStyle/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了解文章详略得当的写法。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kumimoji="0" lang="zh-CN" sz="2100" b="1" i="0" u="none" strike="noStrike" kern="1200" cap="none" spc="0" normalizeH="0" baseline="0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重点）</a:t>
            </a:r>
            <a:endParaRPr kumimoji="0" lang="zh-CN" sz="2100" b="1" i="0" u="none" strike="noStrike" kern="1200" cap="none" spc="0" normalizeH="0" baseline="0" noProof="0" dirty="0">
              <a:ln>
                <a:noFill/>
              </a:ln>
              <a:solidFill>
                <a:srgbClr val="E04236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知道一些习俗的寓意。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kumimoji="0" lang="zh-CN" sz="2100" b="1" i="0" u="none" strike="noStrike" kern="1200" cap="none" spc="0" normalizeH="0" baseline="0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重点）</a:t>
            </a:r>
            <a:endParaRPr kumimoji="0" lang="zh-CN" sz="2100" b="1" i="0" u="none" strike="noStrike" kern="1200" cap="none" spc="0" normalizeH="0" baseline="0" noProof="0" dirty="0">
              <a:ln>
                <a:noFill/>
              </a:ln>
              <a:solidFill>
                <a:srgbClr val="E04236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能够运用相关词语仿写句子，培养善于思考的习惯。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（难点）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rgbClr val="E04236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sz="21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0722" name="文本框 1"/>
          <p:cNvSpPr txBox="1"/>
          <p:nvPr/>
        </p:nvSpPr>
        <p:spPr>
          <a:xfrm>
            <a:off x="442913" y="1181398"/>
            <a:ext cx="1877437" cy="60016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33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331640" y="2351756"/>
            <a:ext cx="6407944" cy="575966"/>
          </a:xfrm>
        </p:spPr>
        <p:txBody>
          <a:bodyPr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100" b="0" i="0" u="none" strike="noStrike" kern="1200" cap="none" spc="0" normalizeH="0" baseline="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画</a:t>
            </a:r>
            <a:r>
              <a:rPr kumimoji="0" lang="zh-CN" altLang="en-US" sz="2100" b="0" i="0" u="none" strike="noStrike" kern="1200" cap="none" spc="0" normalizeH="0" baseline="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线</a:t>
            </a:r>
            <a:r>
              <a:rPr kumimoji="0" lang="zh-CN" altLang="en-US" sz="2100" b="0" i="0" u="none" strike="noStrike" kern="1200" cap="none" spc="0" normalizeH="0" baseline="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词语都是近义词，构成排比句。</a:t>
            </a:r>
            <a:endParaRPr kumimoji="0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694510" y="1192114"/>
            <a:ext cx="2208610" cy="37772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</a:t>
            </a:r>
            <a:r>
              <a:rPr lang="zh-CN" altLang="en-US" sz="2100" strike="noStrike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句</a:t>
            </a:r>
            <a:r>
              <a:rPr lang="zh-CN" altLang="en-US" sz="2100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段运用</a:t>
            </a:r>
            <a:endParaRPr lang="zh-CN" altLang="en-US" sz="2100" strike="noStrike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1259632" y="1898575"/>
            <a:ext cx="6713935" cy="1482329"/>
          </a:xfrm>
          <a:prstGeom prst="roundRect">
            <a:avLst/>
          </a:prstGeom>
          <a:noFill/>
          <a:ln w="38100" cmpd="thickThin">
            <a:solidFill>
              <a:schemeClr val="tx2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anchor="ctr"/>
          <a:lstStyle/>
          <a:p>
            <a:pPr algn="ctr" fontAlgn="base">
              <a:defRPr/>
            </a:pPr>
            <a:endParaRPr lang="zh-CN" altLang="en-US" sz="1350" b="1" strike="noStrike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Freeform 122"/>
          <p:cNvSpPr>
            <a:spLocks noChangeArrowheads="1"/>
          </p:cNvSpPr>
          <p:nvPr/>
        </p:nvSpPr>
        <p:spPr bwMode="auto">
          <a:xfrm>
            <a:off x="-98822" y="4982782"/>
            <a:ext cx="9415463" cy="169052"/>
          </a:xfrm>
          <a:custGeom>
            <a:avLst/>
            <a:gdLst/>
            <a:ahLst/>
            <a:cxnLst>
              <a:cxn ang="0">
                <a:pos x="2904" y="58"/>
              </a:cxn>
              <a:cxn ang="0">
                <a:pos x="2859" y="100"/>
              </a:cxn>
              <a:cxn ang="0">
                <a:pos x="45" y="100"/>
              </a:cxn>
              <a:cxn ang="0">
                <a:pos x="0" y="58"/>
              </a:cxn>
              <a:cxn ang="0">
                <a:pos x="0" y="42"/>
              </a:cxn>
              <a:cxn ang="0">
                <a:pos x="45" y="0"/>
              </a:cxn>
              <a:cxn ang="0">
                <a:pos x="2859" y="0"/>
              </a:cxn>
              <a:cxn ang="0">
                <a:pos x="2904" y="42"/>
              </a:cxn>
              <a:cxn ang="0">
                <a:pos x="2904" y="58"/>
              </a:cxn>
            </a:cxnLst>
            <a:rect l="0" t="0" r="r" b="b"/>
            <a:pathLst>
              <a:path w="2904" h="100">
                <a:moveTo>
                  <a:pt x="2904" y="58"/>
                </a:moveTo>
                <a:cubicBezTo>
                  <a:pt x="2904" y="81"/>
                  <a:pt x="2884" y="100"/>
                  <a:pt x="2859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20" y="100"/>
                  <a:pt x="0" y="81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5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2884" y="0"/>
                  <a:pt x="2904" y="19"/>
                  <a:pt x="2904" y="42"/>
                </a:cubicBezTo>
                <a:lnTo>
                  <a:pt x="2904" y="5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-371475" y="1558530"/>
            <a:ext cx="8058150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6600" b="1" spc="3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  <a:endParaRPr lang="zh-CN" altLang="en-US" sz="6600" b="1" spc="3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694510" y="1192114"/>
            <a:ext cx="2208610" cy="37772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交流平台</a:t>
            </a:r>
            <a:endParaRPr lang="zh-CN" altLang="en-US" sz="2100" strike="noStrike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944167" y="1764507"/>
            <a:ext cx="7255669" cy="184398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355600" marR="0" lvl="0" indent="356235" algn="just" defTabSz="4572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100" strike="noStrike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2100" strike="noStrike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读文章，常常发现有些内容写得很详细，有些内容很简略。</a:t>
            </a:r>
            <a:endParaRPr lang="zh-CN" sz="2100" strike="noStrike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55600" marR="0" lvl="0" indent="356235" algn="just" defTabSz="4572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2100" strike="noStrike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大家想一想，为什么要这样写？</a:t>
            </a:r>
            <a:endParaRPr lang="zh-CN" altLang="en-US" sz="2100" strike="noStrike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694510" y="1192114"/>
            <a:ext cx="2208610" cy="37772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交流平台</a:t>
            </a:r>
            <a:endParaRPr lang="zh-CN" altLang="en-US" sz="2100" strike="noStrike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0" name="文本框 1"/>
          <p:cNvSpPr txBox="1"/>
          <p:nvPr/>
        </p:nvSpPr>
        <p:spPr>
          <a:xfrm>
            <a:off x="3403998" y="1916311"/>
            <a:ext cx="1846659" cy="41549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《北京的春节》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7375" y="2343150"/>
            <a:ext cx="5271134" cy="1870591"/>
          </a:xfrm>
          <a:prstGeom prst="round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795339" y="2302073"/>
            <a:ext cx="7674769" cy="659904"/>
          </a:xfrm>
        </p:spPr>
        <p:txBody>
          <a:bodyPr>
            <a:noAutofit/>
          </a:bodyPr>
          <a:lstStyle/>
          <a:p>
            <a:pPr marL="355600" marR="0" lvl="0" indent="444500" algn="just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《北京的春节》</a:t>
            </a:r>
            <a:r>
              <a: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，重点写了腊八、腊月二十三、除夕、正月初一、正月十五这几天，其他的日子则一笔带过。即使重点写腊八、初一那几天，也不是铺开写，而是突出写最具特色的一两个民俗活动，给人印象颇深。</a:t>
            </a: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694510" y="1192114"/>
            <a:ext cx="2208610" cy="37772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交流平台</a:t>
            </a:r>
            <a:endParaRPr lang="zh-CN" altLang="en-US" sz="2100" strike="noStrike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2771776" y="2367260"/>
            <a:ext cx="3689747" cy="659904"/>
          </a:xfrm>
        </p:spPr>
        <p:txBody>
          <a:bodyPr>
            <a:normAutofit fontScale="97500"/>
          </a:bodyPr>
          <a:lstStyle/>
          <a:p>
            <a:pPr marL="0" marR="0" indent="850900" algn="l" defTabSz="914400" rtl="0" eaLnBrk="0" fontAlgn="base" latinLnBrk="0" hangingPunct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为什么要这样写呢</a:t>
            </a:r>
            <a:r>
              <a:rPr kumimoji="0" lang="zh-CN" altLang="en-US" sz="2400" b="1" i="0" u="none" strike="noStrike" kern="1200" cap="none" spc="0" normalizeH="0" baseline="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？</a:t>
            </a:r>
            <a:r>
              <a:rPr kumimoji="0" lang="zh-CN" altLang="en-US" sz="2400" b="1" i="0" u="none" strike="noStrike" kern="1200" cap="none" spc="0" normalizeH="0" baseline="0" noProof="1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endParaRPr kumimoji="0" lang="zh-CN" altLang="en-US" sz="2400" b="1" i="0" u="none" strike="noStrike" kern="1200" cap="none" spc="0" normalizeH="0" baseline="0" noProof="1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marR="0" indent="850900" algn="l" defTabSz="914400" rtl="0" eaLnBrk="0" fontAlgn="base" latinLnBrk="0" hangingPunct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694510" y="1192114"/>
            <a:ext cx="2208610" cy="37772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交流平台</a:t>
            </a:r>
            <a:endParaRPr lang="zh-CN" altLang="en-US" sz="2100" strike="noStrike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37011" y="2012752"/>
            <a:ext cx="7673579" cy="660797"/>
          </a:xfrm>
        </p:spPr>
        <p:txBody>
          <a:bodyPr>
            <a:noAutofit/>
          </a:bodyPr>
          <a:lstStyle/>
          <a:p>
            <a:pPr marL="0" marR="0" indent="444500" algn="l" defTabSz="914400" rtl="0" eaLnBrk="0" fontAlgn="base" latinLnBrk="0" hangingPunct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《北京的春节》讲的是北京地区过春节的独特习俗，而能表现出北京独特习俗的，莫过于这几天了。这几天可以说是老北京人过春节的小高潮，所以要详写。其他的日子大体相似，就没有必要一一详细描述了。</a:t>
            </a: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marR="0" indent="444500" algn="l" defTabSz="914400" rtl="0" eaLnBrk="0" fontAlgn="base" latinLnBrk="0" hangingPunct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694510" y="1192114"/>
            <a:ext cx="2208610" cy="37772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交流平台</a:t>
            </a:r>
            <a:endParaRPr lang="zh-CN" altLang="en-US" sz="2100" strike="noStrike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694510" y="1192114"/>
            <a:ext cx="2208610" cy="37772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交流平台</a:t>
            </a:r>
            <a:endParaRPr lang="zh-CN" altLang="en-US" sz="2100" strike="noStrike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73932" y="1872556"/>
            <a:ext cx="7255669" cy="184487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55600" marR="0" lvl="0" indent="711200" algn="just" defTabSz="4572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100" strike="noStrike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因此，文章主要写什么，次要写什么，是根据作者想要重点表达的意思决定的。</a:t>
            </a:r>
            <a:endParaRPr lang="zh-CN" altLang="en-US" sz="2100" strike="noStrike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694510" y="1192114"/>
            <a:ext cx="2208610" cy="37772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交流平台</a:t>
            </a:r>
            <a:endParaRPr lang="zh-CN" altLang="en-US" sz="2100" strike="noStrike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39417" y="2135089"/>
            <a:ext cx="7255669" cy="184398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355600" marR="0" lvl="0" indent="711200" algn="l" defTabSz="4572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100" strike="noStrike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读文章的时候，分清文章的主次，就能领会作者要表达的主要意思</a:t>
            </a:r>
            <a:r>
              <a:rPr lang="zh-CN" altLang="en-US" sz="2100" strike="noStrike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。写作</a:t>
            </a:r>
            <a:r>
              <a:rPr lang="zh-CN" altLang="en-US" sz="2100" strike="noStrike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的时候，先想好要表达哪些主要内容，写得具体详细一点，次要内容则简略一点。详略安排得当，中心突出，表达才清楚。</a:t>
            </a:r>
            <a:endParaRPr lang="zh-CN" altLang="en-US" sz="2100" strike="noStrike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5149ac97-3f27-4f19-af7b-97fc60d7b78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1450</Words>
  <Application>WPS 演示</Application>
  <PresentationFormat>全屏显示(16:9)</PresentationFormat>
  <Paragraphs>108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Calibri</vt:lpstr>
      <vt:lpstr>黑体</vt:lpstr>
      <vt:lpstr>楷体</vt:lpstr>
      <vt:lpstr>Arial Unicode MS</vt:lpstr>
      <vt:lpstr>Wingdings</vt:lpstr>
      <vt:lpstr>Arial</vt:lpstr>
      <vt:lpstr>第一PPT模板网-WWW.1PPT.COM</vt:lpstr>
      <vt:lpstr>语文园地一 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2019-12-12T03:05:00Z</dcterms:created>
  <dcterms:modified xsi:type="dcterms:W3CDTF">2023-01-19T01:14:13Z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546340A2CF614E88BAC7F7F968417C82</vt:lpwstr>
  </property>
</Properties>
</file>