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8" r:id="rId3"/>
    <p:sldId id="260" r:id="rId4"/>
    <p:sldId id="261" r:id="rId5"/>
    <p:sldId id="262" r:id="rId6"/>
    <p:sldId id="263" r:id="rId7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57" r:id="rId22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6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51DB0A-76B9-4340-9E83-D527D2A8338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F343DF-2029-41DD-96EA-98FD1C3915E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343DF-2029-41DD-96EA-98FD1C3915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4788024" y="1131590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17"/>
          <p:cNvPicPr>
            <a:picLocks noChangeAspect="1" noChangeArrowheads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429620" y="4388176"/>
            <a:ext cx="714380" cy="755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 userDrawn="1"/>
        </p:nvSpPr>
        <p:spPr>
          <a:xfrm>
            <a:off x="285720" y="428611"/>
            <a:ext cx="8501090" cy="464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2" name="矩形 11"/>
          <p:cNvSpPr/>
          <p:nvPr userDrawn="1"/>
        </p:nvSpPr>
        <p:spPr>
          <a:xfrm>
            <a:off x="6980559" y="160717"/>
            <a:ext cx="1839913" cy="338554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ctr" fontAlgn="auto"/>
            <a:r>
              <a:rPr lang="en-US" altLang="zh-CN" sz="1600" spc="3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600" spc="3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精品资源</a:t>
            </a:r>
            <a:r>
              <a:rPr lang="en-US" altLang="zh-CN" sz="1600" spc="3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endParaRPr lang="zh-CN" altLang="en-US" sz="1600" spc="300" noProof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3809" y="1275607"/>
            <a:ext cx="9144000" cy="2448272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200000"/>
              </a:lnSpc>
            </a:pPr>
            <a:r>
              <a:rPr lang="zh-CN" b="1" noProof="0" dirty="0" smtClean="0">
                <a:ln>
                  <a:noFill/>
                </a:ln>
                <a:effectLst/>
                <a:uLnTx/>
                <a:uFillTx/>
                <a:latin typeface="+mn-lt"/>
                <a:ea typeface="黑体" panose="02010609060101010101" charset="-122"/>
                <a:cs typeface="黑体" panose="02010609060101010101" charset="-122"/>
                <a:sym typeface="+mn-ea"/>
              </a:rPr>
              <a:t>语文园地一</a:t>
            </a:r>
            <a:br>
              <a:rPr lang="en-US" altLang="zh-CN" sz="8000" b="1" spc="3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lang="zh-CN" altLang="en-US" sz="3600" spc="3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第二课</a:t>
            </a:r>
            <a:r>
              <a:rPr lang="zh-CN" altLang="en-US" sz="3600" spc="3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时</a:t>
            </a:r>
            <a:endParaRPr lang="zh-CN" altLang="en-US" dirty="0"/>
          </a:p>
        </p:txBody>
      </p:sp>
      <p:sp>
        <p:nvSpPr>
          <p:cNvPr id="5" name="文本框 130"/>
          <p:cNvSpPr txBox="1"/>
          <p:nvPr/>
        </p:nvSpPr>
        <p:spPr>
          <a:xfrm>
            <a:off x="1643042" y="771550"/>
            <a:ext cx="614366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/>
            <a:r>
              <a:rPr lang="zh-CN" altLang="en-US" sz="3200" spc="3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语文精品课件</a:t>
            </a:r>
            <a:endParaRPr lang="zh-CN" sz="3200" spc="300" noProof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/>
          <p:nvPr/>
        </p:nvSpPr>
        <p:spPr>
          <a:xfrm>
            <a:off x="326231" y="1301948"/>
            <a:ext cx="4641056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355600" indent="355600" algn="ctr" defTabSz="457200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常恐秋节至，焜黄华叶衰。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5285186" y="1301056"/>
            <a:ext cx="3509963" cy="807244"/>
          </a:xfrm>
          <a:prstGeom prst="cloudCallout">
            <a:avLst>
              <a:gd name="adj1" fmla="val -64263"/>
              <a:gd name="adj2" fmla="val -35721"/>
            </a:avLst>
          </a:prstGeom>
          <a:solidFill>
            <a:schemeClr val="bg1"/>
          </a:solidFill>
          <a:ln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noProof="1"/>
          </a:p>
        </p:txBody>
      </p:sp>
      <p:sp>
        <p:nvSpPr>
          <p:cNvPr id="5" name="文本框 12"/>
          <p:cNvSpPr txBox="1"/>
          <p:nvPr/>
        </p:nvSpPr>
        <p:spPr>
          <a:xfrm>
            <a:off x="5593556" y="1470720"/>
            <a:ext cx="3027760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秋节：秋季。焜黄：形容草木凋落枯黄的样子。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云形标注 5"/>
          <p:cNvSpPr/>
          <p:nvPr/>
        </p:nvSpPr>
        <p:spPr>
          <a:xfrm>
            <a:off x="2817020" y="2002036"/>
            <a:ext cx="2981325" cy="533103"/>
          </a:xfrm>
          <a:prstGeom prst="cloudCallout">
            <a:avLst>
              <a:gd name="adj1" fmla="val -20969"/>
              <a:gd name="adj2" fmla="val -81357"/>
            </a:avLst>
          </a:prstGeom>
          <a:solidFill>
            <a:schemeClr val="bg1"/>
          </a:solidFill>
          <a:ln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noProof="1"/>
          </a:p>
        </p:txBody>
      </p:sp>
      <p:sp>
        <p:nvSpPr>
          <p:cNvPr id="7" name="文本框 12"/>
          <p:cNvSpPr txBox="1"/>
          <p:nvPr/>
        </p:nvSpPr>
        <p:spPr>
          <a:xfrm>
            <a:off x="3180161" y="2106514"/>
            <a:ext cx="3027759" cy="36933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华（</a:t>
            </a:r>
            <a:r>
              <a:rPr lang="en-US" altLang="zh-CN" dirty="0" err="1">
                <a:solidFill>
                  <a:srgbClr val="000000"/>
                </a:solidFill>
                <a:latin typeface="Pinyin Adjust" pitchFamily="2" charset="0"/>
                <a:ea typeface="微软雅黑" panose="020B0503020204020204" pitchFamily="34" charset="-122"/>
              </a:rPr>
              <a:t>huā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）：同“花”。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4"/>
          <p:cNvSpPr/>
          <p:nvPr/>
        </p:nvSpPr>
        <p:spPr>
          <a:xfrm>
            <a:off x="1303736" y="3003054"/>
            <a:ext cx="7297341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55600" lvl="0" indent="356235" algn="just"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常</a:t>
            </a:r>
            <a:r>
              <a:rPr lang="zh-CN" altLang="en-US" sz="2400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恐那肃杀的秋天来到，树叶儿黄落百草也凋零。</a:t>
            </a:r>
            <a:endParaRPr sz="2400" strike="noStrike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ldLvl="0" animBg="1"/>
      <p:bldP spid="5" grpId="0"/>
      <p:bldP spid="6" grpId="0" bldLvl="0" animBg="1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/>
          <p:nvPr/>
        </p:nvSpPr>
        <p:spPr>
          <a:xfrm>
            <a:off x="326231" y="1301948"/>
            <a:ext cx="4641056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355600" indent="355600" algn="ctr" defTabSz="457200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百川东到海，何时复西归。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5285185" y="1301056"/>
            <a:ext cx="2336006" cy="634008"/>
          </a:xfrm>
          <a:prstGeom prst="cloudCallout">
            <a:avLst>
              <a:gd name="adj1" fmla="val -64263"/>
              <a:gd name="adj2" fmla="val -35721"/>
            </a:avLst>
          </a:prstGeom>
          <a:solidFill>
            <a:schemeClr val="bg1"/>
          </a:solidFill>
          <a:ln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noProof="1"/>
          </a:p>
        </p:txBody>
      </p:sp>
      <p:sp>
        <p:nvSpPr>
          <p:cNvPr id="5" name="文本框 12"/>
          <p:cNvSpPr txBox="1"/>
          <p:nvPr/>
        </p:nvSpPr>
        <p:spPr>
          <a:xfrm>
            <a:off x="5593556" y="1470720"/>
            <a:ext cx="3027760" cy="36933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百川：大河流。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4"/>
          <p:cNvSpPr/>
          <p:nvPr/>
        </p:nvSpPr>
        <p:spPr>
          <a:xfrm>
            <a:off x="1038226" y="2756595"/>
            <a:ext cx="745093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55600" lvl="0" indent="356235" algn="just"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百</a:t>
            </a:r>
            <a:r>
              <a:rPr lang="zh-CN" altLang="en-US" sz="2400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川奔腾着东流到大海，何时才能重新返回西境？</a:t>
            </a:r>
            <a:endParaRPr sz="2400" strike="noStrike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ldLvl="0" animBg="1"/>
      <p:bldP spid="5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云形标注 9"/>
          <p:cNvSpPr/>
          <p:nvPr/>
        </p:nvSpPr>
        <p:spPr>
          <a:xfrm>
            <a:off x="2817019" y="2002036"/>
            <a:ext cx="3098006" cy="729556"/>
          </a:xfrm>
          <a:prstGeom prst="cloudCallout">
            <a:avLst>
              <a:gd name="adj1" fmla="val -20969"/>
              <a:gd name="adj2" fmla="val -81357"/>
            </a:avLst>
          </a:prstGeom>
          <a:solidFill>
            <a:schemeClr val="bg1"/>
          </a:solidFill>
          <a:ln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noProof="1"/>
          </a:p>
        </p:txBody>
      </p:sp>
      <p:sp>
        <p:nvSpPr>
          <p:cNvPr id="2" name="Rectangle 4"/>
          <p:cNvSpPr/>
          <p:nvPr/>
        </p:nvSpPr>
        <p:spPr>
          <a:xfrm>
            <a:off x="326231" y="1301948"/>
            <a:ext cx="4641056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355600" indent="355600" algn="ctr" defTabSz="457200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少壮不努力，老大徒伤悲。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5285186" y="1301056"/>
            <a:ext cx="3544491" cy="791171"/>
          </a:xfrm>
          <a:prstGeom prst="cloudCallout">
            <a:avLst>
              <a:gd name="adj1" fmla="val -64263"/>
              <a:gd name="adj2" fmla="val -35721"/>
            </a:avLst>
          </a:prstGeom>
          <a:solidFill>
            <a:schemeClr val="bg1"/>
          </a:solidFill>
          <a:ln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noProof="1"/>
          </a:p>
        </p:txBody>
      </p:sp>
      <p:sp>
        <p:nvSpPr>
          <p:cNvPr id="5" name="文本框 12"/>
          <p:cNvSpPr txBox="1"/>
          <p:nvPr/>
        </p:nvSpPr>
        <p:spPr>
          <a:xfrm>
            <a:off x="5593556" y="1470720"/>
            <a:ext cx="3027760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少壮：年轻力壮，指青少年时代。</a:t>
            </a:r>
            <a:endParaRPr lang="en-US" alt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4"/>
          <p:cNvSpPr/>
          <p:nvPr/>
        </p:nvSpPr>
        <p:spPr>
          <a:xfrm>
            <a:off x="1457326" y="2904827"/>
            <a:ext cx="7122319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55600" lvl="0" indent="356235" algn="just"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少年人</a:t>
            </a:r>
            <a:r>
              <a:rPr lang="zh-CN" altLang="en-US" sz="2400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如果不及时努力，到老来只能是悔恨一生。</a:t>
            </a:r>
            <a:endParaRPr sz="2400" strike="noStrike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92066" y="2125266"/>
            <a:ext cx="2621756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老大：指年老了，老年。徒：白白地 。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/>
      <p:bldP spid="4" grpId="0" bldLvl="0" animBg="1"/>
      <p:bldP spid="5" grpId="0"/>
      <p:bldP spid="8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429817" y="1790403"/>
            <a:ext cx="8284369" cy="2109192"/>
          </a:xfrm>
          <a:prstGeom prst="roundRect">
            <a:avLst/>
          </a:prstGeom>
          <a:solidFill>
            <a:srgbClr val="A1C450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indent="711200" fontAlgn="base">
              <a:lnSpc>
                <a:spcPct val="130000"/>
              </a:lnSpc>
            </a:pPr>
            <a:r>
              <a:rPr lang="zh-CN" altLang="en-US" sz="2100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“青青园中葵，朝露待日晞</a:t>
            </a:r>
            <a:r>
              <a:rPr lang="en-US" altLang="zh-CN" sz="2100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2100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干</a:t>
            </a:r>
            <a:r>
              <a:rPr lang="en-US" altLang="zh-CN" sz="2100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2100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。”诗人刻画了自然界的两种形象：枝叶青青的向日葵树以及</a:t>
            </a:r>
            <a:r>
              <a:rPr lang="zh-CN" altLang="en-US" sz="2100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附在</a:t>
            </a:r>
            <a:r>
              <a:rPr lang="zh-CN" altLang="en-US" sz="2100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葵叶上的露珠。生机勃勃的葵树象征着生生不息的宇宙生命，而人的青春却似那葵叶上的朝露，它的晶莹明洁是那样的短暂，只等朝日一出便全都干涸无痕了。“朝露易晞”的取譬形象贴切，引起了无</a:t>
            </a:r>
            <a:r>
              <a:rPr lang="zh-CN" altLang="en-US" sz="2100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数后世诗人</a:t>
            </a:r>
            <a:r>
              <a:rPr lang="zh-CN" altLang="en-US" sz="2100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</a:t>
            </a:r>
            <a:r>
              <a:rPr lang="zh-CN" altLang="en-US" sz="2100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共鸣。</a:t>
            </a:r>
            <a:endParaRPr sz="2100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472679" y="966192"/>
            <a:ext cx="1624013" cy="400050"/>
          </a:xfrm>
          <a:prstGeom prst="roundRect">
            <a:avLst/>
          </a:prstGeom>
          <a:solidFill>
            <a:srgbClr val="A1C450"/>
          </a:solidFill>
          <a:ln>
            <a:solidFill>
              <a:srgbClr val="A1C45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100" b="1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诗文赏析</a:t>
            </a:r>
            <a:endParaRPr lang="zh-CN" altLang="en-US" sz="21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398861" y="1928813"/>
            <a:ext cx="8346281" cy="2144911"/>
          </a:xfrm>
          <a:prstGeom prst="roundRect">
            <a:avLst/>
          </a:prstGeom>
          <a:solidFill>
            <a:srgbClr val="A1C450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indent="711200" fontAlgn="base">
              <a:lnSpc>
                <a:spcPct val="130000"/>
              </a:lnSpc>
            </a:pPr>
            <a:r>
              <a:rPr lang="zh-CN" altLang="en-US" sz="2100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“阳春布德泽，万物生光辉。常恐秋节至，焜黄</a:t>
            </a:r>
            <a:r>
              <a:rPr lang="en-US" altLang="zh-CN" sz="2100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2100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枯黄色</a:t>
            </a:r>
            <a:r>
              <a:rPr lang="en-US" altLang="zh-CN" sz="2100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2100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华叶衰。”这四句，诗人依然描绘两种自然景象：春光哺育下花红叶茂的璀璨风光，和秋气肃瑟叶落花谢的衰枯境界。草木由盛到衰，喻拟人生的由黑发变白头，其趋势如百川东流不可抗拒。“何时复西归”的问句，表达了诗人深深的感叹。</a:t>
            </a:r>
            <a:endParaRPr sz="2100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472679" y="966192"/>
            <a:ext cx="1624013" cy="400050"/>
          </a:xfrm>
          <a:prstGeom prst="roundRect">
            <a:avLst/>
          </a:prstGeom>
          <a:solidFill>
            <a:srgbClr val="A1C450"/>
          </a:solidFill>
          <a:ln>
            <a:solidFill>
              <a:srgbClr val="A1C45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100" b="1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诗文赏析</a:t>
            </a:r>
            <a:endParaRPr lang="zh-CN" altLang="en-US" sz="21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303610" y="1552872"/>
            <a:ext cx="8673704" cy="2891085"/>
          </a:xfrm>
          <a:prstGeom prst="roundRect">
            <a:avLst/>
          </a:prstGeom>
          <a:solidFill>
            <a:srgbClr val="A1C450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indent="711200" fontAlgn="base">
              <a:lnSpc>
                <a:spcPct val="130000"/>
              </a:lnSpc>
            </a:pPr>
            <a:r>
              <a:rPr lang="zh-CN" altLang="en-US" sz="2100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“少壮不努力，老大徒悲伤。”珍惜青春年华，努力奋发有为，这才是诗人感悟到的人生追求。“</a:t>
            </a:r>
            <a:r>
              <a:rPr lang="en-US" altLang="zh-CN" sz="2100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100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长歌行</a:t>
            </a:r>
            <a:r>
              <a:rPr lang="en-US" altLang="zh-CN" sz="2100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》‘</a:t>
            </a:r>
            <a:r>
              <a:rPr lang="zh-CN" altLang="en-US" sz="2100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青青园中葵’，思立业也。传曰：‘人生三不朽：立德、立功、立言。”</a:t>
            </a:r>
            <a:r>
              <a:rPr lang="zh-CN" altLang="en-US" sz="2100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正因为此</a:t>
            </a:r>
            <a:r>
              <a:rPr lang="zh-CN" altLang="en-US" sz="2100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，使这首诗避免了容易引人生厌的人生说教，使最后的警句显得浑厚有力，深沉含蓄，如洪钟长鸣一般，深深地打动了读者的心。句末中的“徒”字意味深长：一是说老大无成，人生等于虚度了</a:t>
            </a:r>
            <a:r>
              <a:rPr lang="en-US" altLang="zh-CN" sz="2100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100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二是说老年时才醒悟将于事无补，徒叹奈何，意在强调必须及时努力。</a:t>
            </a:r>
            <a:endParaRPr sz="2100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472679" y="966192"/>
            <a:ext cx="1624013" cy="400050"/>
          </a:xfrm>
          <a:prstGeom prst="roundRect">
            <a:avLst/>
          </a:prstGeom>
          <a:solidFill>
            <a:srgbClr val="A1C450"/>
          </a:solidFill>
          <a:ln>
            <a:solidFill>
              <a:srgbClr val="A1C45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100" b="1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诗文赏析</a:t>
            </a:r>
            <a:endParaRPr lang="zh-CN" altLang="en-US" sz="21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72679" y="966192"/>
            <a:ext cx="1624013" cy="400050"/>
          </a:xfrm>
          <a:prstGeom prst="roundRect">
            <a:avLst/>
          </a:prstGeom>
          <a:solidFill>
            <a:srgbClr val="A1C450"/>
          </a:solidFill>
          <a:ln>
            <a:solidFill>
              <a:srgbClr val="A1C45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100" b="1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中心思想</a:t>
            </a:r>
            <a:endParaRPr lang="zh-CN" altLang="en-US" sz="21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57175" y="1443930"/>
            <a:ext cx="8728472" cy="3699570"/>
          </a:xfrm>
          <a:prstGeom prst="roundRect">
            <a:avLst/>
          </a:prstGeom>
          <a:solidFill>
            <a:srgbClr val="A1C450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indent="711200" fontAlgn="base">
              <a:lnSpc>
                <a:spcPct val="130000"/>
              </a:lnSpc>
            </a:pPr>
            <a:r>
              <a:rPr lang="zh-CN" altLang="en-US" sz="2100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是汉代乐府古诗中的一首名作。诗中用了一连串的比喻，来说明应该好好珍惜时光，及早努力。诗的前四句，向我们描绘了一幅明媚的春景，园子里绿油油的葵菜上还带着露水，朝阳升起之后，晒干了露水，葵菜又沐浴在一片阳光中。世上的万物都在春天受到大自然雨露的恩惠，焕发出无比的光彩。可是，秋天一到，它们都要失去鲜艳的光泽，变得枯黄衰落了。万物都有盛衰的变化，人也有由少年到老年的过程。时间就像大江大河的水一样，一直向东流入大海，一去不复返了。我们在年少力强的时候如果不珍惜时光，好好努力的话，到老的时候就只能白白地悲伤了！</a:t>
            </a:r>
            <a:endParaRPr sz="2100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72679" y="966192"/>
            <a:ext cx="1624013" cy="400050"/>
          </a:xfrm>
          <a:prstGeom prst="roundRect">
            <a:avLst/>
          </a:prstGeom>
          <a:solidFill>
            <a:srgbClr val="A1C450"/>
          </a:solidFill>
          <a:ln>
            <a:solidFill>
              <a:srgbClr val="A1C45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100" b="1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创作背景</a:t>
            </a:r>
            <a:endParaRPr lang="zh-CN" altLang="en-US" sz="21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42901" y="1443930"/>
            <a:ext cx="8455819" cy="3360067"/>
          </a:xfrm>
          <a:prstGeom prst="roundRect">
            <a:avLst/>
          </a:prstGeom>
          <a:solidFill>
            <a:srgbClr val="A1C450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indent="711200" fontAlgn="base">
              <a:lnSpc>
                <a:spcPct val="130000"/>
              </a:lnSpc>
            </a:pPr>
            <a:r>
              <a:rPr lang="zh-CN" altLang="en-US" sz="2100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乐府是自秦代以来设立的朝廷音乐机关。它除了将文人歌功颂德的诗配乐演唱外，还担负采集民歌的任务。汉武帝时得到大规模的扩建，从民间搜集了大量的诗歌作品，内容丰富，题材广泛。此诗是汉乐府诗的一首。长歌行是指“长声歌咏”为曲调的自由式歌行体</a:t>
            </a:r>
            <a:r>
              <a:rPr lang="zh-CN" altLang="en-US" sz="2100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en-US" altLang="zh-CN" sz="2100" strike="noStrike" noProof="1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711200" fontAlgn="base">
              <a:lnSpc>
                <a:spcPct val="130000"/>
              </a:lnSpc>
            </a:pPr>
            <a:r>
              <a:rPr lang="zh-CN" altLang="en-US" sz="2100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本诗以景寄情，由情入理，深邃的人生哲理寓涵于鲜明的形象之中；绘景、抒情、述理三者的有机结合，使这首哲理诗既发人深思又不枯燥抽象，有着耐人寻味的艺术力量。</a:t>
            </a:r>
            <a:endParaRPr sz="2100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2932511" y="1584127"/>
            <a:ext cx="3426619" cy="333078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100" b="1" strike="noStrike" noProof="1" smtClean="0">
                <a:solidFill>
                  <a:schemeClr val="bg1"/>
                </a:solidFill>
                <a:latin typeface="+mn-ea"/>
                <a:sym typeface="+mn-ea"/>
              </a:rPr>
              <a:t>《</a:t>
            </a:r>
            <a:r>
              <a:rPr lang="zh-CN" altLang="en-US" sz="2100" b="1" strike="noStrike" noProof="1" smtClean="0">
                <a:latin typeface="+mn-ea"/>
                <a:cs typeface="微软雅黑" panose="020B0503020204020204" pitchFamily="34" charset="-122"/>
              </a:rPr>
              <a:t>冬夜读书示子聿</a:t>
            </a:r>
            <a:r>
              <a:rPr lang="zh-CN" altLang="en-US" sz="2100" b="1" strike="noStrike" noProof="1" smtClean="0">
                <a:solidFill>
                  <a:schemeClr val="bg1"/>
                </a:solidFill>
                <a:latin typeface="+mn-ea"/>
                <a:sym typeface="+mn-ea"/>
              </a:rPr>
              <a:t>》</a:t>
            </a:r>
            <a:endParaRPr lang="zh-CN" altLang="en-US" sz="2100" b="1" strike="noStrike" noProof="1" smtClean="0">
              <a:solidFill>
                <a:schemeClr val="bg1"/>
              </a:solidFill>
              <a:latin typeface="+mn-ea"/>
              <a:sym typeface="+mn-ea"/>
            </a:endParaRPr>
          </a:p>
        </p:txBody>
      </p:sp>
      <p:sp>
        <p:nvSpPr>
          <p:cNvPr id="54274" name="文本框 1"/>
          <p:cNvSpPr txBox="1"/>
          <p:nvPr/>
        </p:nvSpPr>
        <p:spPr>
          <a:xfrm>
            <a:off x="1906191" y="2154734"/>
            <a:ext cx="5479256" cy="153272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            【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宋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陆游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古人学问无遗力，少壮工夫老始成。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纸上得来终觉浅，绝知此事要躬行。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Freeform 122"/>
          <p:cNvSpPr>
            <a:spLocks noChangeArrowheads="1"/>
          </p:cNvSpPr>
          <p:nvPr/>
        </p:nvSpPr>
        <p:spPr bwMode="auto">
          <a:xfrm>
            <a:off x="-98822" y="4982782"/>
            <a:ext cx="9415463" cy="169052"/>
          </a:xfrm>
          <a:custGeom>
            <a:avLst/>
            <a:gdLst/>
            <a:ahLst/>
            <a:cxnLst>
              <a:cxn ang="0">
                <a:pos x="2904" y="58"/>
              </a:cxn>
              <a:cxn ang="0">
                <a:pos x="2859" y="100"/>
              </a:cxn>
              <a:cxn ang="0">
                <a:pos x="45" y="100"/>
              </a:cxn>
              <a:cxn ang="0">
                <a:pos x="0" y="58"/>
              </a:cxn>
              <a:cxn ang="0">
                <a:pos x="0" y="42"/>
              </a:cxn>
              <a:cxn ang="0">
                <a:pos x="45" y="0"/>
              </a:cxn>
              <a:cxn ang="0">
                <a:pos x="2859" y="0"/>
              </a:cxn>
              <a:cxn ang="0">
                <a:pos x="2904" y="42"/>
              </a:cxn>
              <a:cxn ang="0">
                <a:pos x="2904" y="58"/>
              </a:cxn>
            </a:cxnLst>
            <a:rect l="0" t="0" r="r" b="b"/>
            <a:pathLst>
              <a:path w="2904" h="100">
                <a:moveTo>
                  <a:pt x="2904" y="58"/>
                </a:moveTo>
                <a:cubicBezTo>
                  <a:pt x="2904" y="81"/>
                  <a:pt x="2884" y="100"/>
                  <a:pt x="2859" y="100"/>
                </a:cubicBezTo>
                <a:cubicBezTo>
                  <a:pt x="45" y="100"/>
                  <a:pt x="45" y="100"/>
                  <a:pt x="45" y="100"/>
                </a:cubicBezTo>
                <a:cubicBezTo>
                  <a:pt x="20" y="100"/>
                  <a:pt x="0" y="81"/>
                  <a:pt x="0" y="58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9"/>
                  <a:pt x="20" y="0"/>
                  <a:pt x="45" y="0"/>
                </a:cubicBezTo>
                <a:cubicBezTo>
                  <a:pt x="2859" y="0"/>
                  <a:pt x="2859" y="0"/>
                  <a:pt x="2859" y="0"/>
                </a:cubicBezTo>
                <a:cubicBezTo>
                  <a:pt x="2884" y="0"/>
                  <a:pt x="2904" y="19"/>
                  <a:pt x="2904" y="42"/>
                </a:cubicBezTo>
                <a:lnTo>
                  <a:pt x="2904" y="5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-371475" y="1558530"/>
            <a:ext cx="8058150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zh-CN" altLang="en-US" sz="6600" b="1" spc="3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感谢观看</a:t>
            </a:r>
            <a:endParaRPr lang="zh-CN" altLang="en-US" sz="6600" b="1" spc="300" noProof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200785" y="2186642"/>
            <a:ext cx="7592616" cy="1119783"/>
          </a:xfrm>
        </p:spPr>
        <p:txBody>
          <a:bodyPr>
            <a:noAutofit/>
          </a:bodyPr>
          <a:lstStyle/>
          <a:p>
            <a:pPr marL="355600" marR="0" lvl="0" indent="-3556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1.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掌握草书的书写方法。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E04236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（重点）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rgbClr val="E04236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355600" marR="0" lvl="0" indent="-3556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2.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理解并背诵古诗</a:t>
            </a:r>
            <a:r>
              <a:rPr kumimoji="0" lang="zh-CN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《长歌行》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r>
              <a:rPr kumimoji="0" lang="zh-CN" b="1" i="0" u="none" strike="noStrike" kern="1200" cap="none" spc="0" normalizeH="0" baseline="0" noProof="0" dirty="0">
                <a:ln>
                  <a:noFill/>
                </a:ln>
                <a:solidFill>
                  <a:srgbClr val="E04236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（难点）</a:t>
            </a:r>
            <a:endParaRPr kumimoji="0" b="1" i="0" u="none" strike="noStrike" kern="1200" cap="none" spc="0" normalizeH="0" baseline="0" noProof="0" dirty="0">
              <a:ln>
                <a:noFill/>
              </a:ln>
              <a:solidFill>
                <a:srgbClr val="E04236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355600" marR="0" lvl="0" indent="-3556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7890" name="文本框 1"/>
          <p:cNvSpPr txBox="1"/>
          <p:nvPr/>
        </p:nvSpPr>
        <p:spPr>
          <a:xfrm>
            <a:off x="373856" y="1084958"/>
            <a:ext cx="1415772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24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026227" y="2396618"/>
            <a:ext cx="5319410" cy="1922753"/>
          </a:xfrm>
          <a:prstGeom prst="round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350045" y="1748434"/>
            <a:ext cx="8409385" cy="575072"/>
          </a:xfrm>
          <a:prstGeom prst="roundRect">
            <a:avLst/>
          </a:prstGeom>
          <a:solidFill>
            <a:srgbClr val="A1C450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100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观察下面的字，再照着写一写，看看自己的书写速度是不是有所提高。</a:t>
            </a:r>
            <a:endParaRPr lang="zh-CN" altLang="en-US" sz="2100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694510" y="1192114"/>
            <a:ext cx="2208610" cy="377726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100" strike="noStrike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书写提示</a:t>
            </a:r>
            <a:endParaRPr lang="zh-CN" altLang="en-US" sz="2100" strike="noStrike" noProof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4510" y="1192114"/>
            <a:ext cx="2208610" cy="377726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100" strike="noStrike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书写提示</a:t>
            </a:r>
            <a:endParaRPr lang="zh-CN" altLang="en-US" sz="2100" strike="noStrike" noProof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9938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3408761" y="936724"/>
            <a:ext cx="778669" cy="6661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圆角矩形 5"/>
          <p:cNvSpPr/>
          <p:nvPr/>
        </p:nvSpPr>
        <p:spPr>
          <a:xfrm>
            <a:off x="350045" y="1748434"/>
            <a:ext cx="8409385" cy="575072"/>
          </a:xfrm>
          <a:prstGeom prst="roundRect">
            <a:avLst/>
          </a:prstGeom>
          <a:solidFill>
            <a:srgbClr val="A1C450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100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观察下面的字，再照着写一写，看看自己的书写速度是不是有所提高。</a:t>
            </a:r>
            <a:endParaRPr lang="zh-CN" altLang="en-US" sz="2100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719671" y="2517458"/>
            <a:ext cx="5495449" cy="1788796"/>
          </a:xfrm>
          <a:prstGeom prst="round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 descr="https://ss1.bdstatic.com/70cFuXSh_Q1YnxGkpoWK1HF6hhy/it/u=1029046269,280682468&amp;fm=26&amp;gp=0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63192" y="1320701"/>
            <a:ext cx="2813447" cy="303430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圆角矩形 2"/>
          <p:cNvSpPr/>
          <p:nvPr/>
        </p:nvSpPr>
        <p:spPr>
          <a:xfrm>
            <a:off x="452439" y="999233"/>
            <a:ext cx="1956197" cy="321469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100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硬笔书法欣赏</a:t>
            </a:r>
            <a:endParaRPr lang="zh-CN" altLang="en-US" sz="2100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963" name="Picture 4" descr="https://timgsa.baidu.com/timg?image&amp;quality=80&amp;size=b9999_10000&amp;sec=1572253138040&amp;di=cd109a71bfe7f50a37ed923ac02f75e0&amp;imgtype=0&amp;src=http%3A%2F%2Fp3.pstatp.com%2Flarge%2F18530003ffa2af8e87e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950494" y="2070795"/>
            <a:ext cx="4666060" cy="182790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副标题 6"/>
          <p:cNvSpPr>
            <a:spLocks noGrp="1"/>
          </p:cNvSpPr>
          <p:nvPr>
            <p:ph type="subTitle" idx="4294967295"/>
          </p:nvPr>
        </p:nvSpPr>
        <p:spPr>
          <a:xfrm>
            <a:off x="1365410" y="911959"/>
            <a:ext cx="6211491" cy="1120676"/>
          </a:xfrm>
        </p:spPr>
        <p:txBody>
          <a:bodyPr anchor="t"/>
          <a:lstStyle>
            <a:lvl1pPr marL="0" lvl="0" indent="0" algn="ctr">
              <a:buClrTx/>
              <a:buSzTx/>
              <a:buFont typeface="Arial" panose="020B0604020202020204" pitchFamily="34" charset="0"/>
              <a:defRPr/>
            </a:lvl1pPr>
            <a:lvl2pPr marL="457200" lvl="1" indent="0" algn="ctr">
              <a:buClrTx/>
              <a:buSzTx/>
              <a:buFont typeface="Arial" panose="020B0604020202020204" pitchFamily="34" charset="0"/>
              <a:defRPr/>
            </a:lvl2pPr>
            <a:lvl3pPr marL="914400" lvl="2" indent="0" algn="ctr">
              <a:buClrTx/>
              <a:buSzTx/>
              <a:buFont typeface="Arial" panose="020B0604020202020204" pitchFamily="34" charset="0"/>
              <a:defRPr/>
            </a:lvl3pPr>
            <a:lvl4pPr marL="1371600" lvl="3" indent="0" algn="ctr">
              <a:buClrTx/>
              <a:buSzTx/>
              <a:buFont typeface="Arial" panose="020B0604020202020204" pitchFamily="34" charset="0"/>
              <a:defRPr/>
            </a:lvl4pPr>
            <a:lvl5pPr marL="1828800" lvl="4" indent="0" algn="ctr">
              <a:buClrTx/>
              <a:buSzTx/>
              <a:buFont typeface="Arial" panose="020B0604020202020204" pitchFamily="34" charset="0"/>
              <a:defRPr/>
            </a:lvl5pPr>
          </a:lstStyle>
          <a:p>
            <a:pPr marL="355600" lvl="0" indent="355600" algn="ctr" defTabSz="45720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长歌行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marL="355600" lvl="0" indent="355600" algn="ctr" defTabSz="45720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汉乐府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marL="355600" lvl="0" indent="355600" algn="ctr" defTabSz="45720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　　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青青园中葵，朝露待日晞。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marL="355600" lvl="0" indent="355600" algn="ctr" defTabSz="45720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　　阳春布德泽，万物生光辉。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marL="355600" lvl="0" indent="355600" algn="ctr" defTabSz="45720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　　常恐秋节至，焜黄华叶衰。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marL="355600" lvl="0" indent="355600" algn="ctr" defTabSz="45720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　　百川东到海，何时复西归。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marL="355600" lvl="0" indent="355600" algn="ctr" defTabSz="45720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　　少壮不努力，老大徒伤悲。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605610" y="534413"/>
            <a:ext cx="2208610" cy="377726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100" strike="noStrike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日积月累</a:t>
            </a:r>
            <a:endParaRPr lang="zh-CN" altLang="en-US" sz="2100" strike="noStrike" noProof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4510" y="1192114"/>
            <a:ext cx="2208610" cy="377726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100" strike="noStrike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2100" strike="noStrike" noProof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010" name="文本框 5"/>
          <p:cNvSpPr txBox="1"/>
          <p:nvPr/>
        </p:nvSpPr>
        <p:spPr>
          <a:xfrm>
            <a:off x="484585" y="2010966"/>
            <a:ext cx="7830740" cy="300082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711200" algn="just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乐府初设于秦，是当时“少府”下辖的一个专门管理乐舞演唱教习的机构。汉初，乐府并没有保留下来。到了汉武帝刘彻时，在定郊祭礼乐时重建乐府，它的职责是采集民间歌谣或文人的诗来配乐，以备朝廷祭祀或宴会时演奏之用。它搜集整理的诗歌，后世就叫“乐府诗”，或简称“乐府”。它是继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诗经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、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楚辞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而起的一种新诗体。后来有不入乐的也被称为乐府或拟乐府。</a:t>
            </a:r>
            <a:endParaRPr lang="zh-CN" sz="210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571500" y="1602879"/>
            <a:ext cx="1622822" cy="400050"/>
          </a:xfrm>
          <a:prstGeom prst="roundRect">
            <a:avLst/>
          </a:prstGeom>
          <a:solidFill>
            <a:srgbClr val="A1C450"/>
          </a:solidFill>
          <a:ln>
            <a:solidFill>
              <a:srgbClr val="A1C45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100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汉乐府</a:t>
            </a:r>
            <a:endParaRPr lang="zh-CN" altLang="en-US" sz="2100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/>
          <p:cNvSpPr/>
          <p:nvPr/>
        </p:nvSpPr>
        <p:spPr>
          <a:xfrm>
            <a:off x="580391" y="2890361"/>
            <a:ext cx="8246745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355600" indent="355600" algn="just" defTabSz="457200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园中的葵菜都郁郁葱葱，晶莹的朝露等待阳光照耀。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" name="圆角矩形 2"/>
          <p:cNvSpPr/>
          <p:nvPr/>
        </p:nvSpPr>
        <p:spPr bwMode="auto">
          <a:xfrm>
            <a:off x="1640682" y="2920901"/>
            <a:ext cx="6966347" cy="1162646"/>
          </a:xfrm>
          <a:prstGeom prst="roundRect">
            <a:avLst/>
          </a:prstGeom>
          <a:noFill/>
          <a:ln w="38100" cmpd="thickThin">
            <a:noFill/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7" rIns="51435" bIns="25717" anchor="ctr"/>
          <a:lstStyle/>
          <a:p>
            <a:pPr algn="ctr" fontAlgn="base">
              <a:defRPr/>
            </a:pPr>
            <a:endParaRPr lang="zh-CN" altLang="en-US" sz="1350" b="1" strike="noStrike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Rectangle 4"/>
          <p:cNvSpPr/>
          <p:nvPr/>
        </p:nvSpPr>
        <p:spPr>
          <a:xfrm>
            <a:off x="326231" y="1301948"/>
            <a:ext cx="4641056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355600" indent="355600" algn="ctr" defTabSz="457200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青青园中葵，朝露待日晞。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5603081" y="1077814"/>
            <a:ext cx="3245644" cy="807244"/>
          </a:xfrm>
          <a:prstGeom prst="cloudCallout">
            <a:avLst>
              <a:gd name="adj1" fmla="val -85971"/>
              <a:gd name="adj2" fmla="val -27995"/>
            </a:avLst>
          </a:prstGeom>
          <a:solidFill>
            <a:schemeClr val="bg1"/>
          </a:solidFill>
          <a:ln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noProof="1"/>
          </a:p>
        </p:txBody>
      </p:sp>
      <p:sp>
        <p:nvSpPr>
          <p:cNvPr id="8" name="文本框 12"/>
          <p:cNvSpPr txBox="1"/>
          <p:nvPr/>
        </p:nvSpPr>
        <p:spPr>
          <a:xfrm>
            <a:off x="5857876" y="1195685"/>
            <a:ext cx="2874169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葵：“葵”作为蔬菜名，指中国古代重要蔬菜之一。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云形标注 9"/>
          <p:cNvSpPr/>
          <p:nvPr/>
        </p:nvSpPr>
        <p:spPr>
          <a:xfrm>
            <a:off x="4967289" y="1969890"/>
            <a:ext cx="3433763" cy="807244"/>
          </a:xfrm>
          <a:prstGeom prst="cloudCallout">
            <a:avLst>
              <a:gd name="adj1" fmla="val -62931"/>
              <a:gd name="adj2" fmla="val -82081"/>
            </a:avLst>
          </a:prstGeom>
          <a:solidFill>
            <a:schemeClr val="bg1"/>
          </a:solidFill>
          <a:ln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noProof="1"/>
          </a:p>
        </p:txBody>
      </p:sp>
      <p:sp>
        <p:nvSpPr>
          <p:cNvPr id="11" name="文本框 12"/>
          <p:cNvSpPr txBox="1"/>
          <p:nvPr/>
        </p:nvSpPr>
        <p:spPr>
          <a:xfrm>
            <a:off x="5248275" y="2113658"/>
            <a:ext cx="3027760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朝露：清晨的露水。</a:t>
            </a:r>
            <a:endParaRPr lang="en-US" alt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晞：天亮，引申为阳光照耀。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  <p:bldP spid="9" grpId="0"/>
      <p:bldP spid="4" grpId="0" bldLvl="0" animBg="1"/>
      <p:bldP spid="8" grpId="0"/>
      <p:bldP spid="10" grpId="0" bldLvl="0" animBg="1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/>
          <p:nvPr/>
        </p:nvSpPr>
        <p:spPr>
          <a:xfrm>
            <a:off x="594360" y="2621756"/>
            <a:ext cx="80187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55600" lvl="0" indent="356235" algn="just"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春天</a:t>
            </a:r>
            <a:r>
              <a:rPr lang="zh-CN" altLang="en-US" sz="2400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给大地普施阳光雨露，万物生机盎然欣欣向荣。</a:t>
            </a:r>
            <a:endParaRPr sz="2400" strike="noStrike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7" name="Rectangle 4"/>
          <p:cNvSpPr/>
          <p:nvPr/>
        </p:nvSpPr>
        <p:spPr>
          <a:xfrm>
            <a:off x="326231" y="1301948"/>
            <a:ext cx="4641056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355600" indent="355600" algn="ctr" defTabSz="457200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阳春布德泽，万物生光辉。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8" name="云形标注 7"/>
          <p:cNvSpPr/>
          <p:nvPr/>
        </p:nvSpPr>
        <p:spPr>
          <a:xfrm>
            <a:off x="5081589" y="952798"/>
            <a:ext cx="3857625" cy="1234083"/>
          </a:xfrm>
          <a:prstGeom prst="cloudCallout">
            <a:avLst>
              <a:gd name="adj1" fmla="val -59810"/>
              <a:gd name="adj2" fmla="val -22682"/>
            </a:avLst>
          </a:prstGeom>
          <a:solidFill>
            <a:schemeClr val="bg1"/>
          </a:solidFill>
          <a:ln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noProof="1"/>
          </a:p>
        </p:txBody>
      </p:sp>
      <p:sp>
        <p:nvSpPr>
          <p:cNvPr id="9" name="文本框 12"/>
          <p:cNvSpPr txBox="1"/>
          <p:nvPr/>
        </p:nvSpPr>
        <p:spPr>
          <a:xfrm>
            <a:off x="5407820" y="1172468"/>
            <a:ext cx="3205163" cy="120032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”阳春“句：阳是温和。指大自然的恩惠。</a:t>
            </a:r>
            <a:endParaRPr lang="en-US" alt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布：布施，给予。 德泽：恩惠。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 bldLvl="0" animBg="1"/>
      <p:bldP spid="9" grpId="0"/>
    </p:bldLst>
  </p:timing>
</p:sld>
</file>

<file path=ppt/tags/tag1.xml><?xml version="1.0" encoding="utf-8"?>
<p:tagLst xmlns:p="http://schemas.openxmlformats.org/presentationml/2006/main">
  <p:tag name="KSO_WPP_MARK_KEY" val="3ea4d6ca-b2a2-459e-8fd6-e2356a0c4da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1723</Words>
  <Application>WPS 演示</Application>
  <PresentationFormat>全屏显示(16:9)</PresentationFormat>
  <Paragraphs>103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黑体</vt:lpstr>
      <vt:lpstr>楷体</vt:lpstr>
      <vt:lpstr>Calibri</vt:lpstr>
      <vt:lpstr>Pinyin Adjust</vt:lpstr>
      <vt:lpstr>Segoe Print</vt:lpstr>
      <vt:lpstr>Arial Unicode MS</vt:lpstr>
      <vt:lpstr>Arial</vt:lpstr>
      <vt:lpstr>第一PPT模板网-WWW.1PPT.COM</vt:lpstr>
      <vt:lpstr>语文园地一 第二课时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5</cp:revision>
  <dcterms:created xsi:type="dcterms:W3CDTF">2019-12-12T03:06:00Z</dcterms:created>
  <dcterms:modified xsi:type="dcterms:W3CDTF">2023-01-19T01:15:05Z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8CFDFD65835B4D66804EBEAA404AC99C</vt:lpwstr>
  </property>
</Properties>
</file>