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0" r:id="rId3"/>
    <p:sldMasterId id="2147483652" r:id="rId4"/>
    <p:sldMasterId id="2147483654" r:id="rId5"/>
    <p:sldMasterId id="2147483656" r:id="rId6"/>
    <p:sldMasterId id="2147483658" r:id="rId7"/>
  </p:sldMasterIdLst>
  <p:notesMasterIdLst>
    <p:notesMasterId r:id="rId23"/>
  </p:notesMasterIdLst>
  <p:sldIdLst>
    <p:sldId id="394" r:id="rId8"/>
    <p:sldId id="395" r:id="rId9"/>
    <p:sldId id="396" r:id="rId10"/>
    <p:sldId id="385" r:id="rId11"/>
    <p:sldId id="386" r:id="rId12"/>
    <p:sldId id="387" r:id="rId13"/>
    <p:sldId id="388" r:id="rId14"/>
    <p:sldId id="333" r:id="rId15"/>
    <p:sldId id="389" r:id="rId16"/>
    <p:sldId id="390" r:id="rId17"/>
    <p:sldId id="391" r:id="rId18"/>
    <p:sldId id="355" r:id="rId19"/>
    <p:sldId id="392" r:id="rId20"/>
    <p:sldId id="393" r:id="rId21"/>
    <p:sldId id="401" r:id="rId22"/>
  </p:sldIdLst>
  <p:sldSz cx="9144000" cy="6858000" type="screen4x3"/>
  <p:notesSz cx="6858000" cy="9144000"/>
  <p:custDataLst>
    <p:tags r:id="rId27"/>
  </p:custDataLst>
  <p:defaultTextStyle>
    <a:defPPr>
      <a:defRPr lang="zh-CN"/>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7" userDrawn="1">
          <p15:clr>
            <a:srgbClr val="A4A3A4"/>
          </p15:clr>
        </p15:guide>
        <p15:guide id="2" pos="2933"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F80BD"/>
    <a:srgbClr val="BBE1F4"/>
    <a:srgbClr val="4E70A8"/>
    <a:srgbClr val="CC00CC"/>
    <a:srgbClr val="009900"/>
    <a:srgbClr val="FF6600"/>
    <a:srgbClr val="996633"/>
    <a:srgbClr val="CC0000"/>
    <a:srgbClr val="6666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294"/>
    <p:restoredTop sz="94660"/>
  </p:normalViewPr>
  <p:slideViewPr>
    <p:cSldViewPr showGuides="1">
      <p:cViewPr>
        <p:scale>
          <a:sx n="100" d="100"/>
          <a:sy n="100" d="100"/>
        </p:scale>
        <p:origin x="-1944" y="-432"/>
      </p:cViewPr>
      <p:guideLst>
        <p:guide orient="horz" pos="2167"/>
        <p:guide pos="2933"/>
      </p:guideLst>
    </p:cSldViewPr>
  </p:slideViewPr>
  <p:notesTextViewPr>
    <p:cViewPr>
      <p:scale>
        <a:sx n="100" d="100"/>
        <a:sy n="100" d="100"/>
      </p:scale>
      <p:origin x="0" y="0"/>
    </p:cViewPr>
  </p:notesTextViewPr>
  <p:sorterViewPr showFormatting="0">
    <p:cViewPr>
      <p:scale>
        <a:sx n="99" d="100"/>
        <a:sy n="99" d="100"/>
      </p:scale>
      <p:origin x="0" y="1932"/>
    </p:cViewPr>
  </p:sorterViewPr>
  <p:gridSpacing cx="72005" cy="72005"/>
</p:viewPr>
</file>

<file path=ppt/_rels/presentation.xml.rels><?xml version="1.0" encoding="UTF-8" standalone="yes"?>
<Relationships xmlns="http://schemas.openxmlformats.org/package/2006/relationships"><Relationship Id="rId9" Type="http://schemas.openxmlformats.org/officeDocument/2006/relationships/slide" Target="slides/slide2.xml"/><Relationship Id="rId8" Type="http://schemas.openxmlformats.org/officeDocument/2006/relationships/slide" Target="slides/slide1.xml"/><Relationship Id="rId7" Type="http://schemas.openxmlformats.org/officeDocument/2006/relationships/slideMaster" Target="slideMasters/slideMaster6.xml"/><Relationship Id="rId6" Type="http://schemas.openxmlformats.org/officeDocument/2006/relationships/slideMaster" Target="slideMasters/slideMaster5.xml"/><Relationship Id="rId5" Type="http://schemas.openxmlformats.org/officeDocument/2006/relationships/slideMaster" Target="slideMasters/slideMaster4.xml"/><Relationship Id="rId4" Type="http://schemas.openxmlformats.org/officeDocument/2006/relationships/slideMaster" Target="slideMasters/slideMaster3.xml"/><Relationship Id="rId3" Type="http://schemas.openxmlformats.org/officeDocument/2006/relationships/slideMaster" Target="slideMasters/slideMaster2.xml"/><Relationship Id="rId27" Type="http://schemas.openxmlformats.org/officeDocument/2006/relationships/tags" Target="tags/tag1.xml"/><Relationship Id="rId26" Type="http://schemas.openxmlformats.org/officeDocument/2006/relationships/tableStyles" Target="tableStyles.xml"/><Relationship Id="rId25" Type="http://schemas.openxmlformats.org/officeDocument/2006/relationships/viewProps" Target="viewProps.xml"/><Relationship Id="rId24" Type="http://schemas.openxmlformats.org/officeDocument/2006/relationships/presProps" Target="presProps.xml"/><Relationship Id="rId23" Type="http://schemas.openxmlformats.org/officeDocument/2006/relationships/notesMaster" Target="notesMasters/notesMaster1.xml"/><Relationship Id="rId22" Type="http://schemas.openxmlformats.org/officeDocument/2006/relationships/slide" Target="slides/slide15.xml"/><Relationship Id="rId21" Type="http://schemas.openxmlformats.org/officeDocument/2006/relationships/slide" Target="slides/slide14.xml"/><Relationship Id="rId20" Type="http://schemas.openxmlformats.org/officeDocument/2006/relationships/slide" Target="slides/slide13.xml"/><Relationship Id="rId2" Type="http://schemas.openxmlformats.org/officeDocument/2006/relationships/theme" Target="theme/theme1.xml"/><Relationship Id="rId19" Type="http://schemas.openxmlformats.org/officeDocument/2006/relationships/slide" Target="slides/slide12.xml"/><Relationship Id="rId18" Type="http://schemas.openxmlformats.org/officeDocument/2006/relationships/slide" Target="slides/slide11.xml"/><Relationship Id="rId17" Type="http://schemas.openxmlformats.org/officeDocument/2006/relationships/slide" Target="slides/slide10.xml"/><Relationship Id="rId16" Type="http://schemas.openxmlformats.org/officeDocument/2006/relationships/slide" Target="slides/slide9.xml"/><Relationship Id="rId15" Type="http://schemas.openxmlformats.org/officeDocument/2006/relationships/slide" Target="slides/slide8.xml"/><Relationship Id="rId14" Type="http://schemas.openxmlformats.org/officeDocument/2006/relationships/slide" Target="slides/slide7.xml"/><Relationship Id="rId13" Type="http://schemas.openxmlformats.org/officeDocument/2006/relationships/slide" Target="slides/slide6.xml"/><Relationship Id="rId12" Type="http://schemas.openxmlformats.org/officeDocument/2006/relationships/slide" Target="slides/slide5.xml"/><Relationship Id="rId11" Type="http://schemas.openxmlformats.org/officeDocument/2006/relationships/slide" Target="slides/slide4.xml"/><Relationship Id="rId10" Type="http://schemas.openxmlformats.org/officeDocument/2006/relationships/slide" Target="slides/slide3.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buFontTx/>
              <a:buNone/>
              <a:defRPr sz="1200">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buFontTx/>
              <a:buNone/>
              <a:defRPr sz="1200">
                <a:latin typeface="Arial" panose="020B0604020202020204" pitchFamily="34"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marL="0" marR="0" lvl="0" indent="0" algn="l" defTabSz="914400" rtl="0" eaLnBrk="0" fontAlgn="base" latinLnBrk="0" hangingPunct="0">
              <a:lnSpc>
                <a:spcPct val="100000"/>
              </a:lnSpc>
              <a:spcBef>
                <a:spcPct val="3000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单击此处编辑母版文本样式</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第二级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第三级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第四级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第五级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buFontTx/>
              <a:buNone/>
              <a:defRPr sz="1200">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p>
            <a:pPr lvl="0" algn="r" eaLnBrk="1" fontAlgn="base" hangingPunct="1"/>
            <a:fld id="{9A0DB2DC-4C9A-4742-B13C-FB6460FD3503}" type="slidenum">
              <a:rPr lang="zh-CN" altLang="en-US" sz="1200" strike="noStrike" noProof="1" dirty="0">
                <a:latin typeface="Arial" panose="020B0604020202020204" pitchFamily="34" charset="0"/>
                <a:ea typeface="宋体" panose="02010600030101010101" pitchFamily="2" charset="-122"/>
                <a:cs typeface="+mn-cs"/>
              </a:rPr>
            </a:fld>
            <a:endParaRPr lang="zh-CN" altLang="en-US" sz="1200" strike="noStrike" noProof="1"/>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2.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3.xml"/></Relationships>
</file>

<file path=ppt/slideMasters/_rels/slideMaster4.xml.rels><?xml version="1.0" encoding="UTF-8" standalone="yes"?>
<Relationships xmlns="http://schemas.openxmlformats.org/package/2006/relationships"><Relationship Id="rId2" Type="http://schemas.openxmlformats.org/officeDocument/2006/relationships/theme" Target="../theme/theme4.xml"/><Relationship Id="rId1" Type="http://schemas.openxmlformats.org/officeDocument/2006/relationships/slideLayout" Target="../slideLayouts/slideLayout4.xml"/></Relationships>
</file>

<file path=ppt/slideMasters/_rels/slideMaster5.xml.rels><?xml version="1.0" encoding="UTF-8" standalone="yes"?>
<Relationships xmlns="http://schemas.openxmlformats.org/package/2006/relationships"><Relationship Id="rId2" Type="http://schemas.openxmlformats.org/officeDocument/2006/relationships/theme" Target="../theme/theme5.xml"/><Relationship Id="rId1" Type="http://schemas.openxmlformats.org/officeDocument/2006/relationships/slideLayout" Target="../slideLayouts/slideLayout5.xml"/></Relationships>
</file>

<file path=ppt/slideMasters/_rels/slideMaster6.xml.rels><?xml version="1.0" encoding="UTF-8" standalone="yes"?>
<Relationships xmlns="http://schemas.openxmlformats.org/package/2006/relationships"><Relationship Id="rId2" Type="http://schemas.openxmlformats.org/officeDocument/2006/relationships/theme" Target="../theme/theme6.xml"/><Relationship Id="rId1" Type="http://schemas.openxmlformats.org/officeDocument/2006/relationships/slideLayout" Target="../slideLayouts/slideLayout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1" r:id="rId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3" r:id="rId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5" r:id="rId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7" r:id="rId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9" r:id="rId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3.jpeg"/><Relationship Id="rId1" Type="http://schemas.openxmlformats.org/officeDocument/2006/relationships/image" Target="../media/image2.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4.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5.pn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6.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6886" y="11121"/>
            <a:ext cx="9128144" cy="6846879"/>
          </a:xfrm>
          <a:prstGeom prst="rect">
            <a:avLst/>
          </a:prstGeom>
        </p:spPr>
      </p:pic>
      <p:sp>
        <p:nvSpPr>
          <p:cNvPr id="3" name="文本框 2"/>
          <p:cNvSpPr txBox="1"/>
          <p:nvPr/>
        </p:nvSpPr>
        <p:spPr>
          <a:xfrm>
            <a:off x="2483855" y="1196845"/>
            <a:ext cx="5760400" cy="646331"/>
          </a:xfrm>
          <a:prstGeom prst="rect">
            <a:avLst/>
          </a:prstGeom>
          <a:noFill/>
          <a:effectLst/>
        </p:spPr>
        <p:txBody>
          <a:bodyPr wrap="square" rtlCol="0">
            <a:spAutoFit/>
          </a:bodyPr>
          <a:lstStyle/>
          <a:p>
            <a:pPr algn="ctr"/>
            <a:r>
              <a:rPr lang="zh-CN" altLang="en-US" sz="3600" b="1" dirty="0" smtClean="0">
                <a:solidFill>
                  <a:srgbClr val="4F80BD"/>
                </a:solidFill>
                <a:latin typeface="微软雅黑" panose="020B0503020204020204" charset="-122"/>
                <a:ea typeface="微软雅黑" panose="020B0503020204020204" charset="-122"/>
                <a:cs typeface="黑体" panose="02010609060101010101" pitchFamily="49" charset="-122"/>
                <a:sym typeface="微软雅黑" panose="020B0503020204020204" charset="-122"/>
              </a:rPr>
              <a:t>第二单元</a:t>
            </a:r>
            <a:endParaRPr lang="zh-CN" altLang="en-US" sz="3600" b="1" dirty="0">
              <a:solidFill>
                <a:srgbClr val="4F80BD"/>
              </a:solidFill>
              <a:latin typeface="微软雅黑" panose="020B0503020204020204" charset="-122"/>
              <a:ea typeface="微软雅黑" panose="020B0503020204020204" charset="-122"/>
              <a:cs typeface="黑体" panose="02010609060101010101" pitchFamily="49" charset="-122"/>
              <a:sym typeface="微软雅黑" panose="020B0503020204020204" charset="-122"/>
            </a:endParaRPr>
          </a:p>
        </p:txBody>
      </p:sp>
      <p:sp>
        <p:nvSpPr>
          <p:cNvPr id="4" name="文本框 10"/>
          <p:cNvSpPr txBox="1"/>
          <p:nvPr/>
        </p:nvSpPr>
        <p:spPr>
          <a:xfrm>
            <a:off x="2411850" y="2204915"/>
            <a:ext cx="5772440" cy="923330"/>
          </a:xfrm>
          <a:prstGeom prst="rect">
            <a:avLst/>
          </a:prstGeom>
          <a:noFill/>
          <a:effectLst/>
        </p:spPr>
        <p:txBody>
          <a:bodyPr wrap="square" rtlCol="0">
            <a:spAutoFit/>
          </a:bodyPr>
          <a:lstStyle/>
          <a:p>
            <a:pPr algn="ctr"/>
            <a:r>
              <a:rPr lang="zh-CN" altLang="en-US" sz="5400" b="1" dirty="0" smtClean="0">
                <a:solidFill>
                  <a:srgbClr val="FF0000"/>
                </a:solidFill>
                <a:latin typeface="微软雅黑" panose="020B0503020204020204" charset="-122"/>
                <a:ea typeface="微软雅黑" panose="020B0503020204020204" charset="-122"/>
                <a:cs typeface="黑体" panose="02010609060101010101" pitchFamily="49" charset="-122"/>
                <a:sym typeface="微软雅黑" panose="020B0503020204020204" charset="-122"/>
              </a:rPr>
              <a:t>汤</a:t>
            </a:r>
            <a:r>
              <a:rPr lang="zh-CN" altLang="en-US" sz="5400" b="1" dirty="0">
                <a:solidFill>
                  <a:srgbClr val="FF0000"/>
                </a:solidFill>
                <a:latin typeface="微软雅黑" panose="020B0503020204020204" charset="-122"/>
                <a:ea typeface="微软雅黑" panose="020B0503020204020204" charset="-122"/>
                <a:cs typeface="黑体" panose="02010609060101010101" pitchFamily="49" charset="-122"/>
                <a:sym typeface="微软雅黑" panose="020B0503020204020204" charset="-122"/>
              </a:rPr>
              <a:t>姆</a:t>
            </a:r>
            <a:r>
              <a:rPr lang="en-US" altLang="zh-CN" sz="5400" b="1" dirty="0">
                <a:solidFill>
                  <a:srgbClr val="FF0000"/>
                </a:solidFill>
                <a:latin typeface="微软雅黑" panose="020B0503020204020204" charset="-122"/>
                <a:ea typeface="微软雅黑" panose="020B0503020204020204" charset="-122"/>
                <a:cs typeface="黑体" panose="02010609060101010101" pitchFamily="49" charset="-122"/>
                <a:sym typeface="微软雅黑" panose="020B0503020204020204" charset="-122"/>
              </a:rPr>
              <a:t>·</a:t>
            </a:r>
            <a:r>
              <a:rPr lang="zh-CN" altLang="en-US" sz="5400" b="1" dirty="0">
                <a:solidFill>
                  <a:srgbClr val="FF0000"/>
                </a:solidFill>
                <a:latin typeface="微软雅黑" panose="020B0503020204020204" charset="-122"/>
                <a:ea typeface="微软雅黑" panose="020B0503020204020204" charset="-122"/>
                <a:cs typeface="黑体" panose="02010609060101010101" pitchFamily="49" charset="-122"/>
                <a:sym typeface="微软雅黑" panose="020B0503020204020204" charset="-122"/>
              </a:rPr>
              <a:t>索亚历险</a:t>
            </a:r>
            <a:r>
              <a:rPr lang="zh-CN" altLang="en-US" sz="5400" b="1" dirty="0" smtClean="0">
                <a:solidFill>
                  <a:srgbClr val="FF0000"/>
                </a:solidFill>
                <a:latin typeface="微软雅黑" panose="020B0503020204020204" charset="-122"/>
                <a:ea typeface="微软雅黑" panose="020B0503020204020204" charset="-122"/>
                <a:cs typeface="黑体" panose="02010609060101010101" pitchFamily="49" charset="-122"/>
                <a:sym typeface="微软雅黑" panose="020B0503020204020204" charset="-122"/>
              </a:rPr>
              <a:t>记</a:t>
            </a:r>
            <a:endParaRPr lang="zh-CN" altLang="en-US" sz="5400" b="1" dirty="0">
              <a:solidFill>
                <a:srgbClr val="FF0000"/>
              </a:solidFill>
              <a:latin typeface="微软雅黑" panose="020B0503020204020204" charset="-122"/>
              <a:ea typeface="微软雅黑" panose="020B0503020204020204" charset="-122"/>
              <a:cs typeface="黑体" panose="02010609060101010101" pitchFamily="49" charset="-122"/>
              <a:sym typeface="微软雅黑" panose="020B0503020204020204" charset="-122"/>
            </a:endParaRPr>
          </a:p>
        </p:txBody>
      </p:sp>
      <p:sp>
        <p:nvSpPr>
          <p:cNvPr id="5" name="文本框 4"/>
          <p:cNvSpPr txBox="1"/>
          <p:nvPr/>
        </p:nvSpPr>
        <p:spPr>
          <a:xfrm>
            <a:off x="107690" y="78719"/>
            <a:ext cx="2765501" cy="400110"/>
          </a:xfrm>
          <a:prstGeom prst="rect">
            <a:avLst/>
          </a:prstGeom>
          <a:noFill/>
        </p:spPr>
        <p:txBody>
          <a:bodyPr wrap="none" rtlCol="0">
            <a:spAutoFit/>
          </a:bodyPr>
          <a:lstStyle/>
          <a:p>
            <a:r>
              <a:rPr lang="zh-CN" altLang="en-US" sz="2000" b="1" dirty="0" smtClean="0">
                <a:latin typeface="微软雅黑" panose="020B0503020204020204" charset="-122"/>
                <a:ea typeface="微软雅黑" panose="020B0503020204020204" charset="-122"/>
                <a:sym typeface="微软雅黑" panose="020B0503020204020204" charset="-122"/>
              </a:rPr>
              <a:t>部编版语文六年级下册</a:t>
            </a:r>
            <a:endParaRPr lang="zh-CN" altLang="en-US" sz="2000" b="1" dirty="0">
              <a:latin typeface="微软雅黑" panose="020B0503020204020204" charset="-122"/>
              <a:ea typeface="微软雅黑" panose="020B0503020204020204" charset="-122"/>
              <a:sym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left)">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4" grpId="0" bldLvl="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41300" y="608965"/>
            <a:ext cx="8452485" cy="2306955"/>
          </a:xfrm>
          <a:prstGeom prst="rect">
            <a:avLst/>
          </a:prstGeom>
        </p:spPr>
        <p:txBody>
          <a:bodyPr wrap="square">
            <a:spAutoFit/>
          </a:bodyPr>
          <a:lstStyle/>
          <a:p>
            <a:pPr lvl="0">
              <a:lnSpc>
                <a:spcPct val="150000"/>
              </a:lnSpc>
            </a:pPr>
            <a:r>
              <a:rPr lang="zh-CN" altLang="en-US" sz="3200" dirty="0">
                <a:solidFill>
                  <a:srgbClr val="0070C0"/>
                </a:solidFill>
                <a:latin typeface="微软雅黑" panose="020B0503020204020204" charset="-122"/>
                <a:ea typeface="微软雅黑" panose="020B0503020204020204" charset="-122"/>
                <a:cs typeface="黑体" panose="02010609060101010101" pitchFamily="49" charset="-122"/>
                <a:sym typeface="微软雅黑" panose="020B0503020204020204" charset="-122"/>
              </a:rPr>
              <a:t>1.细节描写传神</a:t>
            </a:r>
            <a:endParaRPr lang="zh-CN" altLang="en-US" sz="3200" dirty="0">
              <a:solidFill>
                <a:srgbClr val="0070C0"/>
              </a:solidFill>
              <a:latin typeface="微软雅黑" panose="020B0503020204020204" charset="-122"/>
              <a:ea typeface="微软雅黑" panose="020B0503020204020204" charset="-122"/>
              <a:cs typeface="黑体" panose="02010609060101010101" pitchFamily="49" charset="-122"/>
              <a:sym typeface="微软雅黑" panose="020B0503020204020204" charset="-122"/>
            </a:endParaRPr>
          </a:p>
          <a:p>
            <a:pPr lvl="0" indent="720090">
              <a:lnSpc>
                <a:spcPct val="150000"/>
              </a:lnSpc>
            </a:pPr>
            <a:r>
              <a:rPr lang="zh-CN" altLang="en-US" sz="3200" dirty="0">
                <a:solidFill>
                  <a:prstClr val="black"/>
                </a:solidFill>
                <a:latin typeface="微软雅黑" panose="020B0503020204020204" charset="-122"/>
                <a:ea typeface="微软雅黑" panose="020B0503020204020204" charset="-122"/>
                <a:sym typeface="微软雅黑" panose="020B0503020204020204" charset="-122"/>
              </a:rPr>
              <a:t>汤姆讲述自己的历险过程时的语言细腻地表现出了人物的心情与性格</a:t>
            </a:r>
            <a:endParaRPr lang="en-US" altLang="zh-CN" sz="3200" dirty="0">
              <a:solidFill>
                <a:prstClr val="black"/>
              </a:solidFill>
              <a:latin typeface="微软雅黑" panose="020B0503020204020204" charset="-122"/>
              <a:ea typeface="微软雅黑" panose="020B0503020204020204" charset="-122"/>
              <a:sym typeface="微软雅黑" panose="020B0503020204020204" charset="-122"/>
            </a:endParaRPr>
          </a:p>
        </p:txBody>
      </p:sp>
      <p:sp>
        <p:nvSpPr>
          <p:cNvPr id="5" name="矩形 4"/>
          <p:cNvSpPr/>
          <p:nvPr/>
        </p:nvSpPr>
        <p:spPr>
          <a:xfrm>
            <a:off x="241300" y="3148965"/>
            <a:ext cx="8452485" cy="2306955"/>
          </a:xfrm>
          <a:prstGeom prst="rect">
            <a:avLst/>
          </a:prstGeom>
        </p:spPr>
        <p:txBody>
          <a:bodyPr wrap="square">
            <a:spAutoFit/>
          </a:bodyPr>
          <a:lstStyle/>
          <a:p>
            <a:pPr lvl="0">
              <a:lnSpc>
                <a:spcPct val="150000"/>
              </a:lnSpc>
            </a:pPr>
            <a:r>
              <a:rPr lang="zh-CN" altLang="en-US" sz="3200" dirty="0">
                <a:solidFill>
                  <a:srgbClr val="0070C0"/>
                </a:solidFill>
                <a:latin typeface="微软雅黑" panose="020B0503020204020204" charset="-122"/>
                <a:ea typeface="微软雅黑" panose="020B0503020204020204" charset="-122"/>
                <a:cs typeface="黑体" panose="02010609060101010101" pitchFamily="49" charset="-122"/>
                <a:sym typeface="微软雅黑" panose="020B0503020204020204" charset="-122"/>
              </a:rPr>
              <a:t>2.语言描写幽默、生动略带讽刺夸张</a:t>
            </a:r>
            <a:endParaRPr lang="zh-CN" altLang="en-US" sz="3200" dirty="0">
              <a:solidFill>
                <a:srgbClr val="0070C0"/>
              </a:solidFill>
              <a:latin typeface="微软雅黑" panose="020B0503020204020204" charset="-122"/>
              <a:ea typeface="微软雅黑" panose="020B0503020204020204" charset="-122"/>
              <a:cs typeface="黑体" panose="02010609060101010101" pitchFamily="49" charset="-122"/>
              <a:sym typeface="微软雅黑" panose="020B0503020204020204" charset="-122"/>
            </a:endParaRPr>
          </a:p>
          <a:p>
            <a:pPr lvl="0" indent="720090">
              <a:lnSpc>
                <a:spcPct val="150000"/>
              </a:lnSpc>
            </a:pPr>
            <a:r>
              <a:rPr lang="zh-CN" altLang="en-US" sz="3200" dirty="0">
                <a:solidFill>
                  <a:prstClr val="black"/>
                </a:solidFill>
                <a:latin typeface="微软雅黑" panose="020B0503020204020204" charset="-122"/>
                <a:ea typeface="微软雅黑" panose="020B0503020204020204" charset="-122"/>
                <a:sym typeface="微软雅黑" panose="020B0503020204020204" charset="-122"/>
              </a:rPr>
              <a:t>汤姆在讲历险时多处使用“怎样”“如何”，夸张与吹嘘溢于言表</a:t>
            </a:r>
            <a:endParaRPr lang="en-US" altLang="zh-CN" sz="3200" dirty="0">
              <a:solidFill>
                <a:prstClr val="black"/>
              </a:solidFill>
              <a:latin typeface="微软雅黑" panose="020B0503020204020204" charset="-122"/>
              <a:ea typeface="微软雅黑" panose="020B0503020204020204" charset="-122"/>
              <a:sym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left)">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 calcmode="lin" valueType="num">
                                      <p:cBhvr additive="base">
                                        <p:cTn id="12"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nodeType="clickEffect">
                                  <p:stCondLst>
                                    <p:cond delay="0"/>
                                  </p:stCondLst>
                                  <p:childTnLst>
                                    <p:set>
                                      <p:cBhvr>
                                        <p:cTn id="17" dur="1" fill="hold">
                                          <p:stCondLst>
                                            <p:cond delay="0"/>
                                          </p:stCondLst>
                                        </p:cTn>
                                        <p:tgtEl>
                                          <p:spTgt spid="5">
                                            <p:txEl>
                                              <p:pRg st="0" end="0"/>
                                            </p:txEl>
                                          </p:spTgt>
                                        </p:tgtEl>
                                        <p:attrNameLst>
                                          <p:attrName>style.visibility</p:attrName>
                                        </p:attrNameLst>
                                      </p:cBhvr>
                                      <p:to>
                                        <p:strVal val="visible"/>
                                      </p:to>
                                    </p:set>
                                    <p:animEffect transition="in" filter="wipe(left)">
                                      <p:cBhvr>
                                        <p:cTn id="18" dur="500"/>
                                        <p:tgtEl>
                                          <p:spTgt spid="5">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5">
                                            <p:txEl>
                                              <p:pRg st="1" end="1"/>
                                            </p:txEl>
                                          </p:spTgt>
                                        </p:tgtEl>
                                        <p:attrNameLst>
                                          <p:attrName>style.visibility</p:attrName>
                                        </p:attrNameLst>
                                      </p:cBhvr>
                                      <p:to>
                                        <p:strVal val="visible"/>
                                      </p:to>
                                    </p:set>
                                    <p:anim calcmode="lin" valueType="num">
                                      <p:cBhvr additive="base">
                                        <p:cTn id="23"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45440" y="1884045"/>
            <a:ext cx="8452485" cy="2306955"/>
          </a:xfrm>
          <a:prstGeom prst="rect">
            <a:avLst/>
          </a:prstGeom>
        </p:spPr>
        <p:txBody>
          <a:bodyPr wrap="square">
            <a:spAutoFit/>
          </a:bodyPr>
          <a:lstStyle/>
          <a:p>
            <a:pPr lvl="0">
              <a:lnSpc>
                <a:spcPct val="150000"/>
              </a:lnSpc>
            </a:pPr>
            <a:r>
              <a:rPr lang="zh-CN" altLang="en-US" sz="3200" dirty="0">
                <a:solidFill>
                  <a:srgbClr val="0070C0"/>
                </a:solidFill>
                <a:latin typeface="微软雅黑" panose="020B0503020204020204" charset="-122"/>
                <a:ea typeface="微软雅黑" panose="020B0503020204020204" charset="-122"/>
                <a:cs typeface="黑体" panose="02010609060101010101" pitchFamily="49" charset="-122"/>
                <a:sym typeface="微软雅黑" panose="020B0503020204020204" charset="-122"/>
              </a:rPr>
              <a:t>3.侧面烘托</a:t>
            </a:r>
            <a:endParaRPr lang="zh-CN" altLang="en-US" sz="3200" dirty="0">
              <a:solidFill>
                <a:srgbClr val="0070C0"/>
              </a:solidFill>
              <a:latin typeface="微软雅黑" panose="020B0503020204020204" charset="-122"/>
              <a:ea typeface="微软雅黑" panose="020B0503020204020204" charset="-122"/>
              <a:cs typeface="黑体" panose="02010609060101010101" pitchFamily="49" charset="-122"/>
              <a:sym typeface="微软雅黑" panose="020B0503020204020204" charset="-122"/>
            </a:endParaRPr>
          </a:p>
          <a:p>
            <a:pPr lvl="0" indent="720090">
              <a:lnSpc>
                <a:spcPct val="150000"/>
              </a:lnSpc>
            </a:pPr>
            <a:r>
              <a:rPr lang="zh-CN" altLang="en-US" sz="3200" dirty="0">
                <a:solidFill>
                  <a:prstClr val="black"/>
                </a:solidFill>
                <a:latin typeface="微软雅黑" panose="020B0503020204020204" charset="-122"/>
                <a:ea typeface="微软雅黑" panose="020B0503020204020204" charset="-122"/>
                <a:sym typeface="微软雅黑" panose="020B0503020204020204" charset="-122"/>
              </a:rPr>
              <a:t>小镇上人们的表现，有力地衬托出汤姆的冒险与勇敢机智的精神</a:t>
            </a:r>
            <a:endParaRPr lang="zh-CN" altLang="en-US" sz="3200" dirty="0">
              <a:solidFill>
                <a:prstClr val="black"/>
              </a:solidFill>
              <a:latin typeface="微软雅黑" panose="020B0503020204020204" charset="-122"/>
              <a:ea typeface="微软雅黑" panose="020B0503020204020204" charset="-122"/>
              <a:sym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left)">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 calcmode="lin" valueType="num">
                                      <p:cBhvr additive="base">
                                        <p:cTn id="12"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755485" y="2560495"/>
            <a:ext cx="7632530" cy="1308884"/>
          </a:xfrm>
          <a:prstGeom prst="rect">
            <a:avLst/>
          </a:prstGeom>
        </p:spPr>
        <p:txBody>
          <a:bodyPr wrap="square">
            <a:spAutoFit/>
          </a:bodyPr>
          <a:lstStyle/>
          <a:p>
            <a:pPr>
              <a:lnSpc>
                <a:spcPct val="150000"/>
              </a:lnSpc>
            </a:pPr>
            <a:r>
              <a:rPr lang="zh-CN" altLang="en-US" sz="2800" dirty="0" smtClean="0">
                <a:solidFill>
                  <a:srgbClr val="0070C0"/>
                </a:solidFill>
                <a:latin typeface="微软雅黑" panose="020B0503020204020204" charset="-122"/>
                <a:ea typeface="微软雅黑" panose="020B0503020204020204" charset="-122"/>
                <a:sym typeface="微软雅黑" panose="020B0503020204020204" charset="-122"/>
              </a:rPr>
              <a:t>  你最欣赏汤姆的哪方面品质?联系自己的实际说一说。</a:t>
            </a:r>
            <a:endParaRPr lang="zh-CN" altLang="en-US" sz="2800" dirty="0" smtClean="0">
              <a:solidFill>
                <a:srgbClr val="0070C0"/>
              </a:solidFill>
              <a:latin typeface="微软雅黑" panose="020B0503020204020204" charset="-122"/>
              <a:ea typeface="微软雅黑" panose="020B0503020204020204" charset="-122"/>
              <a:sym typeface="微软雅黑" panose="020B0503020204020204" charset="-122"/>
            </a:endParaRPr>
          </a:p>
        </p:txBody>
      </p:sp>
      <p:sp>
        <p:nvSpPr>
          <p:cNvPr id="6" name="文本框 10"/>
          <p:cNvSpPr txBox="1"/>
          <p:nvPr/>
        </p:nvSpPr>
        <p:spPr>
          <a:xfrm>
            <a:off x="418704" y="332785"/>
            <a:ext cx="1826141" cy="584775"/>
          </a:xfrm>
          <a:prstGeom prst="rect">
            <a:avLst/>
          </a:prstGeom>
          <a:solidFill>
            <a:schemeClr val="accent6">
              <a:lumMod val="20000"/>
              <a:lumOff val="80000"/>
            </a:schemeClr>
          </a:solidFill>
          <a:effectLst/>
        </p:spPr>
        <p:txBody>
          <a:bodyPr wrap="none" rtlCol="0">
            <a:spAutoFit/>
          </a:bodyPr>
          <a:lstStyle/>
          <a:p>
            <a:r>
              <a:rPr lang="zh-CN" altLang="en-US" sz="3200" dirty="0" smtClean="0">
                <a:solidFill>
                  <a:srgbClr val="009900"/>
                </a:solidFill>
                <a:latin typeface="微软雅黑" panose="020B0503020204020204" charset="-122"/>
                <a:ea typeface="微软雅黑" panose="020B0503020204020204" charset="-122"/>
                <a:sym typeface="微软雅黑" panose="020B0503020204020204" charset="-122"/>
              </a:rPr>
              <a:t>质疑探究</a:t>
            </a:r>
            <a:endParaRPr lang="zh-CN" altLang="en-US" sz="3200" dirty="0">
              <a:solidFill>
                <a:srgbClr val="009900"/>
              </a:solidFill>
              <a:latin typeface="微软雅黑" panose="020B0503020204020204" charset="-122"/>
              <a:ea typeface="微软雅黑" panose="020B0503020204020204" charset="-122"/>
              <a:sym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801370" y="652780"/>
            <a:ext cx="7719060" cy="4939030"/>
          </a:xfrm>
          <a:prstGeom prst="rect">
            <a:avLst/>
          </a:prstGeom>
        </p:spPr>
        <p:txBody>
          <a:bodyPr wrap="square">
            <a:spAutoFit/>
          </a:bodyPr>
          <a:lstStyle/>
          <a:p>
            <a:pPr lvl="0" indent="720090">
              <a:lnSpc>
                <a:spcPct val="150000"/>
              </a:lnSpc>
            </a:pPr>
            <a:r>
              <a:rPr lang="zh-CN" altLang="en-US" sz="3000" dirty="0">
                <a:solidFill>
                  <a:prstClr val="black"/>
                </a:solidFill>
                <a:latin typeface="微软雅黑" panose="020B0503020204020204" charset="-122"/>
                <a:ea typeface="微软雅黑" panose="020B0503020204020204" charset="-122"/>
                <a:sym typeface="微软雅黑" panose="020B0503020204020204" charset="-122"/>
              </a:rPr>
              <a:t>示例：我最欣赏的是他和贝琪在洞中历险时坚定、勇敢、友爱的精神。当他面临着黑暗、孤独、饥饿的痛苦和死亡、恐怖的威胁的困境时，没有绝望、等待命运的安排，而是积极与困难抗争，对脱离困境充满了信心，并不断安慰、鼓励、关心贝琪，一个孩子做到这一点，实在让人钦佩。</a:t>
            </a:r>
            <a:endParaRPr lang="zh-CN" altLang="en-US" sz="3000" dirty="0">
              <a:solidFill>
                <a:prstClr val="black"/>
              </a:solidFill>
              <a:latin typeface="微软雅黑" panose="020B0503020204020204" charset="-122"/>
              <a:ea typeface="微软雅黑" panose="020B0503020204020204" charset="-122"/>
              <a:sym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827740" y="1268850"/>
            <a:ext cx="7447600" cy="4524315"/>
          </a:xfrm>
          <a:prstGeom prst="rect">
            <a:avLst/>
          </a:prstGeom>
        </p:spPr>
        <p:txBody>
          <a:bodyPr wrap="square">
            <a:spAutoFit/>
          </a:bodyPr>
          <a:lstStyle/>
          <a:p>
            <a:pPr indent="457200">
              <a:lnSpc>
                <a:spcPct val="150000"/>
              </a:lnSpc>
            </a:pPr>
            <a:r>
              <a:rPr lang="zh-CN" altLang="en-US" sz="3200" b="1" dirty="0" smtClean="0">
                <a:solidFill>
                  <a:schemeClr val="accent3">
                    <a:lumMod val="75000"/>
                  </a:schemeClr>
                </a:solidFill>
                <a:latin typeface="微软雅黑" panose="020B0503020204020204" charset="-122"/>
                <a:ea typeface="微软雅黑" panose="020B0503020204020204" charset="-122"/>
                <a:cs typeface="楷体" panose="02010609060101010101" pitchFamily="49" charset="-122"/>
                <a:sym typeface="微软雅黑" panose="020B0503020204020204" charset="-122"/>
              </a:rPr>
              <a:t>   这</a:t>
            </a:r>
            <a:r>
              <a:rPr lang="zh-CN" altLang="en-US" sz="3200" b="1" dirty="0">
                <a:solidFill>
                  <a:schemeClr val="accent3">
                    <a:lumMod val="75000"/>
                  </a:schemeClr>
                </a:solidFill>
                <a:latin typeface="微软雅黑" panose="020B0503020204020204" charset="-122"/>
                <a:ea typeface="微软雅黑" panose="020B0503020204020204" charset="-122"/>
                <a:cs typeface="楷体" panose="02010609060101010101" pitchFamily="49" charset="-122"/>
                <a:sym typeface="微软雅黑" panose="020B0503020204020204" charset="-122"/>
              </a:rPr>
              <a:t>冒险的经历终于结束，接下去又会发生什么，请大家快速的跳读到文章的结尾，接下去可能又会发生什么呢</a:t>
            </a:r>
            <a:r>
              <a:rPr lang="en-US" altLang="zh-CN" sz="3200" b="1" dirty="0">
                <a:solidFill>
                  <a:schemeClr val="accent3">
                    <a:lumMod val="75000"/>
                  </a:schemeClr>
                </a:solidFill>
                <a:latin typeface="微软雅黑" panose="020B0503020204020204" charset="-122"/>
                <a:ea typeface="微软雅黑" panose="020B0503020204020204" charset="-122"/>
                <a:cs typeface="楷体" panose="02010609060101010101" pitchFamily="49" charset="-122"/>
                <a:sym typeface="微软雅黑" panose="020B0503020204020204" charset="-122"/>
              </a:rPr>
              <a:t>?</a:t>
            </a:r>
            <a:r>
              <a:rPr lang="zh-CN" altLang="en-US" sz="3200" b="1" dirty="0">
                <a:solidFill>
                  <a:schemeClr val="accent3">
                    <a:lumMod val="75000"/>
                  </a:schemeClr>
                </a:solidFill>
                <a:latin typeface="微软雅黑" panose="020B0503020204020204" charset="-122"/>
                <a:ea typeface="微软雅黑" panose="020B0503020204020204" charset="-122"/>
                <a:cs typeface="楷体" panose="02010609060101010101" pitchFamily="49" charset="-122"/>
                <a:sym typeface="微软雅黑" panose="020B0503020204020204" charset="-122"/>
              </a:rPr>
              <a:t>让我们去读一读</a:t>
            </a:r>
            <a:r>
              <a:rPr lang="en-US" altLang="zh-CN" sz="3200" b="1" dirty="0">
                <a:solidFill>
                  <a:schemeClr val="accent3">
                    <a:lumMod val="75000"/>
                  </a:schemeClr>
                </a:solidFill>
                <a:latin typeface="微软雅黑" panose="020B0503020204020204" charset="-122"/>
                <a:ea typeface="微软雅黑" panose="020B0503020204020204" charset="-122"/>
                <a:cs typeface="楷体" panose="02010609060101010101" pitchFamily="49" charset="-122"/>
                <a:sym typeface="微软雅黑" panose="020B0503020204020204" charset="-122"/>
              </a:rPr>
              <a:t>《</a:t>
            </a:r>
            <a:r>
              <a:rPr lang="zh-CN" altLang="en-US" sz="3200" b="1" dirty="0">
                <a:solidFill>
                  <a:schemeClr val="accent3">
                    <a:lumMod val="75000"/>
                  </a:schemeClr>
                </a:solidFill>
                <a:latin typeface="微软雅黑" panose="020B0503020204020204" charset="-122"/>
                <a:ea typeface="微软雅黑" panose="020B0503020204020204" charset="-122"/>
                <a:cs typeface="楷体" panose="02010609060101010101" pitchFamily="49" charset="-122"/>
                <a:sym typeface="微软雅黑" panose="020B0503020204020204" charset="-122"/>
              </a:rPr>
              <a:t>汤姆</a:t>
            </a:r>
            <a:r>
              <a:rPr lang="en-US" altLang="zh-CN" sz="3200" b="1" dirty="0">
                <a:solidFill>
                  <a:schemeClr val="accent3">
                    <a:lumMod val="75000"/>
                  </a:schemeClr>
                </a:solidFill>
                <a:latin typeface="微软雅黑" panose="020B0503020204020204" charset="-122"/>
                <a:ea typeface="微软雅黑" panose="020B0503020204020204" charset="-122"/>
                <a:cs typeface="楷体" panose="02010609060101010101" pitchFamily="49" charset="-122"/>
                <a:sym typeface="微软雅黑" panose="020B0503020204020204" charset="-122"/>
              </a:rPr>
              <a:t>.</a:t>
            </a:r>
            <a:r>
              <a:rPr lang="zh-CN" altLang="en-US" sz="3200" b="1" dirty="0">
                <a:solidFill>
                  <a:schemeClr val="accent3">
                    <a:lumMod val="75000"/>
                  </a:schemeClr>
                </a:solidFill>
                <a:latin typeface="微软雅黑" panose="020B0503020204020204" charset="-122"/>
                <a:ea typeface="微软雅黑" panose="020B0503020204020204" charset="-122"/>
                <a:cs typeface="楷体" panose="02010609060101010101" pitchFamily="49" charset="-122"/>
                <a:sym typeface="微软雅黑" panose="020B0503020204020204" charset="-122"/>
              </a:rPr>
              <a:t>索亚历险记</a:t>
            </a:r>
            <a:r>
              <a:rPr lang="en-US" altLang="zh-CN" sz="3200" b="1" dirty="0">
                <a:solidFill>
                  <a:schemeClr val="accent3">
                    <a:lumMod val="75000"/>
                  </a:schemeClr>
                </a:solidFill>
                <a:latin typeface="微软雅黑" panose="020B0503020204020204" charset="-122"/>
                <a:ea typeface="微软雅黑" panose="020B0503020204020204" charset="-122"/>
                <a:cs typeface="楷体" panose="02010609060101010101" pitchFamily="49" charset="-122"/>
                <a:sym typeface="微软雅黑" panose="020B0503020204020204" charset="-122"/>
              </a:rPr>
              <a:t>》</a:t>
            </a:r>
            <a:r>
              <a:rPr lang="zh-CN" altLang="en-US" sz="3200" b="1" dirty="0">
                <a:solidFill>
                  <a:schemeClr val="accent3">
                    <a:lumMod val="75000"/>
                  </a:schemeClr>
                </a:solidFill>
                <a:latin typeface="微软雅黑" panose="020B0503020204020204" charset="-122"/>
                <a:ea typeface="微软雅黑" panose="020B0503020204020204" charset="-122"/>
                <a:cs typeface="楷体" panose="02010609060101010101" pitchFamily="49" charset="-122"/>
                <a:sym typeface="微软雅黑" panose="020B0503020204020204" charset="-122"/>
              </a:rPr>
              <a:t>吧，希望</a:t>
            </a:r>
            <a:r>
              <a:rPr lang="en-US" altLang="zh-CN" sz="3200" b="1" dirty="0">
                <a:solidFill>
                  <a:schemeClr val="accent3">
                    <a:lumMod val="75000"/>
                  </a:schemeClr>
                </a:solidFill>
                <a:latin typeface="微软雅黑" panose="020B0503020204020204" charset="-122"/>
                <a:ea typeface="微软雅黑" panose="020B0503020204020204" charset="-122"/>
                <a:cs typeface="楷体" panose="02010609060101010101" pitchFamily="49" charset="-122"/>
                <a:sym typeface="微软雅黑" panose="020B0503020204020204" charset="-122"/>
              </a:rPr>
              <a:t>《</a:t>
            </a:r>
            <a:r>
              <a:rPr lang="zh-CN" altLang="en-US" sz="3200" b="1" dirty="0">
                <a:solidFill>
                  <a:schemeClr val="accent3">
                    <a:lumMod val="75000"/>
                  </a:schemeClr>
                </a:solidFill>
                <a:latin typeface="微软雅黑" panose="020B0503020204020204" charset="-122"/>
                <a:ea typeface="微软雅黑" panose="020B0503020204020204" charset="-122"/>
                <a:cs typeface="楷体" panose="02010609060101010101" pitchFamily="49" charset="-122"/>
                <a:sym typeface="微软雅黑" panose="020B0503020204020204" charset="-122"/>
              </a:rPr>
              <a:t>汤姆</a:t>
            </a:r>
            <a:r>
              <a:rPr lang="en-US" altLang="zh-CN" sz="3200" b="1" dirty="0">
                <a:solidFill>
                  <a:schemeClr val="accent3">
                    <a:lumMod val="75000"/>
                  </a:schemeClr>
                </a:solidFill>
                <a:latin typeface="微软雅黑" panose="020B0503020204020204" charset="-122"/>
                <a:ea typeface="微软雅黑" panose="020B0503020204020204" charset="-122"/>
                <a:cs typeface="楷体" panose="02010609060101010101" pitchFamily="49" charset="-122"/>
                <a:sym typeface="微软雅黑" panose="020B0503020204020204" charset="-122"/>
              </a:rPr>
              <a:t>.</a:t>
            </a:r>
            <a:r>
              <a:rPr lang="zh-CN" altLang="en-US" sz="3200" b="1" dirty="0">
                <a:solidFill>
                  <a:schemeClr val="accent3">
                    <a:lumMod val="75000"/>
                  </a:schemeClr>
                </a:solidFill>
                <a:latin typeface="微软雅黑" panose="020B0503020204020204" charset="-122"/>
                <a:ea typeface="微软雅黑" panose="020B0503020204020204" charset="-122"/>
                <a:cs typeface="楷体" panose="02010609060101010101" pitchFamily="49" charset="-122"/>
                <a:sym typeface="微软雅黑" panose="020B0503020204020204" charset="-122"/>
              </a:rPr>
              <a:t>索亚历险记</a:t>
            </a:r>
            <a:r>
              <a:rPr lang="en-US" altLang="zh-CN" sz="3200" b="1" dirty="0">
                <a:solidFill>
                  <a:schemeClr val="accent3">
                    <a:lumMod val="75000"/>
                  </a:schemeClr>
                </a:solidFill>
                <a:latin typeface="微软雅黑" panose="020B0503020204020204" charset="-122"/>
                <a:ea typeface="微软雅黑" panose="020B0503020204020204" charset="-122"/>
                <a:cs typeface="楷体" panose="02010609060101010101" pitchFamily="49" charset="-122"/>
                <a:sym typeface="微软雅黑" panose="020B0503020204020204" charset="-122"/>
              </a:rPr>
              <a:t>》</a:t>
            </a:r>
            <a:r>
              <a:rPr lang="zh-CN" altLang="en-US" sz="3200" b="1" dirty="0">
                <a:solidFill>
                  <a:schemeClr val="accent3">
                    <a:lumMod val="75000"/>
                  </a:schemeClr>
                </a:solidFill>
                <a:latin typeface="微软雅黑" panose="020B0503020204020204" charset="-122"/>
                <a:ea typeface="微软雅黑" panose="020B0503020204020204" charset="-122"/>
                <a:cs typeface="楷体" panose="02010609060101010101" pitchFamily="49" charset="-122"/>
                <a:sym typeface="微软雅黑" panose="020B0503020204020204" charset="-122"/>
              </a:rPr>
              <a:t>这本书能够与你成为朋友，希望更多的名著伴你成长。</a:t>
            </a:r>
            <a:endParaRPr lang="en-US" altLang="zh-CN" sz="3200" b="1" dirty="0" smtClean="0">
              <a:solidFill>
                <a:schemeClr val="accent3">
                  <a:lumMod val="75000"/>
                </a:schemeClr>
              </a:solidFill>
              <a:latin typeface="微软雅黑" panose="020B0503020204020204" charset="-122"/>
              <a:ea typeface="微软雅黑" panose="020B0503020204020204" charset="-122"/>
              <a:cs typeface="楷体" panose="02010609060101010101" pitchFamily="49" charset="-122"/>
              <a:sym typeface="微软雅黑" panose="020B0503020204020204" charset="-122"/>
            </a:endParaRPr>
          </a:p>
        </p:txBody>
      </p:sp>
      <p:sp>
        <p:nvSpPr>
          <p:cNvPr id="6" name="文本框 10"/>
          <p:cNvSpPr txBox="1"/>
          <p:nvPr/>
        </p:nvSpPr>
        <p:spPr>
          <a:xfrm>
            <a:off x="418704" y="332785"/>
            <a:ext cx="1826141" cy="584775"/>
          </a:xfrm>
          <a:prstGeom prst="rect">
            <a:avLst/>
          </a:prstGeom>
          <a:solidFill>
            <a:schemeClr val="accent6">
              <a:lumMod val="20000"/>
              <a:lumOff val="80000"/>
            </a:schemeClr>
          </a:solidFill>
          <a:effectLst/>
        </p:spPr>
        <p:txBody>
          <a:bodyPr wrap="none" rtlCol="0">
            <a:spAutoFit/>
          </a:bodyPr>
          <a:lstStyle/>
          <a:p>
            <a:r>
              <a:rPr lang="zh-CN" altLang="en-US" sz="3200" dirty="0" smtClean="0">
                <a:solidFill>
                  <a:srgbClr val="009900"/>
                </a:solidFill>
                <a:latin typeface="微软雅黑" panose="020B0503020204020204" charset="-122"/>
                <a:ea typeface="微软雅黑" panose="020B0503020204020204" charset="-122"/>
                <a:sym typeface="微软雅黑" panose="020B0503020204020204" charset="-122"/>
              </a:rPr>
              <a:t>课堂总结</a:t>
            </a:r>
            <a:endParaRPr lang="zh-CN" altLang="en-US" sz="3200" dirty="0">
              <a:solidFill>
                <a:srgbClr val="009900"/>
              </a:solidFill>
              <a:latin typeface="微软雅黑" panose="020B0503020204020204" charset="-122"/>
              <a:ea typeface="微软雅黑" panose="020B0503020204020204" charset="-122"/>
              <a:sym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p:cNvSpPr txBox="1"/>
          <p:nvPr/>
        </p:nvSpPr>
        <p:spPr>
          <a:xfrm>
            <a:off x="3563930" y="2492935"/>
            <a:ext cx="2129109" cy="1107996"/>
          </a:xfrm>
          <a:prstGeom prst="rect">
            <a:avLst/>
          </a:prstGeom>
          <a:noFill/>
          <a:effectLst/>
        </p:spPr>
        <p:txBody>
          <a:bodyPr wrap="none" rtlCol="0">
            <a:spAutoFit/>
          </a:bodyPr>
          <a:lstStyle/>
          <a:p>
            <a:r>
              <a:rPr lang="zh-CN" altLang="en-US" sz="6600" b="1" dirty="0" smtClean="0">
                <a:solidFill>
                  <a:srgbClr val="009900"/>
                </a:solidFill>
                <a:latin typeface="微软雅黑" panose="020B0503020204020204" charset="-122"/>
                <a:ea typeface="微软雅黑" panose="020B0503020204020204" charset="-122"/>
                <a:sym typeface="微软雅黑" panose="020B0503020204020204" charset="-122"/>
              </a:rPr>
              <a:t>再 见</a:t>
            </a:r>
            <a:endParaRPr lang="zh-CN" altLang="en-US" sz="6600" b="1" dirty="0">
              <a:solidFill>
                <a:srgbClr val="009900"/>
              </a:solidFill>
              <a:latin typeface="微软雅黑" panose="020B0503020204020204" charset="-122"/>
              <a:ea typeface="微软雅黑" panose="020B0503020204020204" charset="-122"/>
              <a:sym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500"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0"/>
          <p:cNvSpPr txBox="1"/>
          <p:nvPr/>
        </p:nvSpPr>
        <p:spPr>
          <a:xfrm>
            <a:off x="418704" y="332785"/>
            <a:ext cx="1826141" cy="584775"/>
          </a:xfrm>
          <a:prstGeom prst="rect">
            <a:avLst/>
          </a:prstGeom>
          <a:solidFill>
            <a:schemeClr val="accent6">
              <a:lumMod val="20000"/>
              <a:lumOff val="80000"/>
            </a:schemeClr>
          </a:solidFill>
          <a:effectLst/>
        </p:spPr>
        <p:txBody>
          <a:bodyPr wrap="none" rtlCol="0">
            <a:spAutoFit/>
          </a:bodyPr>
          <a:lstStyle/>
          <a:p>
            <a:r>
              <a:rPr lang="zh-CN" altLang="en-US" sz="3200" dirty="0" smtClean="0">
                <a:solidFill>
                  <a:srgbClr val="009900"/>
                </a:solidFill>
                <a:latin typeface="微软雅黑" panose="020B0503020204020204" charset="-122"/>
                <a:ea typeface="微软雅黑" panose="020B0503020204020204" charset="-122"/>
                <a:sym typeface="微软雅黑" panose="020B0503020204020204" charset="-122"/>
              </a:rPr>
              <a:t>学习目标</a:t>
            </a:r>
            <a:endParaRPr lang="zh-CN" altLang="en-US" sz="3200" dirty="0">
              <a:solidFill>
                <a:srgbClr val="009900"/>
              </a:solidFill>
              <a:latin typeface="微软雅黑" panose="020B0503020204020204" charset="-122"/>
              <a:ea typeface="微软雅黑" panose="020B0503020204020204" charset="-122"/>
              <a:sym typeface="微软雅黑" panose="020B0503020204020204" charset="-122"/>
            </a:endParaRPr>
          </a:p>
        </p:txBody>
      </p:sp>
      <p:sp>
        <p:nvSpPr>
          <p:cNvPr id="4" name="矩形 3"/>
          <p:cNvSpPr/>
          <p:nvPr/>
        </p:nvSpPr>
        <p:spPr>
          <a:xfrm>
            <a:off x="775474" y="1988900"/>
            <a:ext cx="7536734" cy="3785652"/>
          </a:xfrm>
          <a:prstGeom prst="rect">
            <a:avLst/>
          </a:prstGeom>
        </p:spPr>
        <p:txBody>
          <a:bodyPr wrap="square">
            <a:spAutoFit/>
          </a:bodyPr>
          <a:lstStyle/>
          <a:p>
            <a:pPr indent="457200">
              <a:lnSpc>
                <a:spcPct val="150000"/>
              </a:lnSpc>
            </a:pPr>
            <a:r>
              <a:rPr lang="en-US" altLang="zh-CN" sz="3200" b="1" dirty="0">
                <a:solidFill>
                  <a:srgbClr val="00B0F0"/>
                </a:solidFill>
                <a:latin typeface="微软雅黑" panose="020B0503020204020204" charset="-122"/>
                <a:ea typeface="微软雅黑" panose="020B0503020204020204" charset="-122"/>
                <a:sym typeface="微软雅黑" panose="020B0503020204020204" charset="-122"/>
              </a:rPr>
              <a:t>1.</a:t>
            </a:r>
            <a:r>
              <a:rPr lang="zh-CN" altLang="en-US" sz="3200" b="1" dirty="0">
                <a:solidFill>
                  <a:srgbClr val="00B0F0"/>
                </a:solidFill>
                <a:latin typeface="微软雅黑" panose="020B0503020204020204" charset="-122"/>
                <a:ea typeface="微软雅黑" panose="020B0503020204020204" charset="-122"/>
                <a:sym typeface="微软雅黑" panose="020B0503020204020204" charset="-122"/>
              </a:rPr>
              <a:t>理解“吹嘘、告诫、寡妇、煞白、欣喜若狂、滔滔不绝、衣衫褴褛”等词语</a:t>
            </a:r>
            <a:r>
              <a:rPr lang="zh-CN" altLang="en-US" sz="3200" b="1" dirty="0" smtClean="0">
                <a:solidFill>
                  <a:srgbClr val="00B0F0"/>
                </a:solidFill>
                <a:latin typeface="微软雅黑" panose="020B0503020204020204" charset="-122"/>
                <a:ea typeface="微软雅黑" panose="020B0503020204020204" charset="-122"/>
                <a:sym typeface="微软雅黑" panose="020B0503020204020204" charset="-122"/>
              </a:rPr>
              <a:t>。</a:t>
            </a:r>
            <a:endParaRPr lang="en-US" altLang="zh-CN" sz="3200" b="1" dirty="0" smtClean="0">
              <a:solidFill>
                <a:srgbClr val="00B0F0"/>
              </a:solidFill>
              <a:latin typeface="微软雅黑" panose="020B0503020204020204" charset="-122"/>
              <a:ea typeface="微软雅黑" panose="020B0503020204020204" charset="-122"/>
              <a:sym typeface="微软雅黑" panose="020B0503020204020204" charset="-122"/>
            </a:endParaRPr>
          </a:p>
          <a:p>
            <a:pPr indent="457200">
              <a:lnSpc>
                <a:spcPct val="150000"/>
              </a:lnSpc>
            </a:pPr>
            <a:r>
              <a:rPr lang="en-US" altLang="zh-CN" sz="3200" b="1" dirty="0" smtClean="0">
                <a:solidFill>
                  <a:srgbClr val="00B0F0"/>
                </a:solidFill>
                <a:latin typeface="微软雅黑" panose="020B0503020204020204" charset="-122"/>
                <a:ea typeface="微软雅黑" panose="020B0503020204020204" charset="-122"/>
                <a:sym typeface="微软雅黑" panose="020B0503020204020204" charset="-122"/>
              </a:rPr>
              <a:t>2</a:t>
            </a:r>
            <a:r>
              <a:rPr lang="en-US" altLang="zh-CN" sz="3200" b="1" dirty="0">
                <a:solidFill>
                  <a:srgbClr val="00B0F0"/>
                </a:solidFill>
                <a:latin typeface="微软雅黑" panose="020B0503020204020204" charset="-122"/>
                <a:ea typeface="微软雅黑" panose="020B0503020204020204" charset="-122"/>
                <a:sym typeface="微软雅黑" panose="020B0503020204020204" charset="-122"/>
              </a:rPr>
              <a:t>.</a:t>
            </a:r>
            <a:r>
              <a:rPr lang="zh-CN" altLang="en-US" sz="3200" b="1" dirty="0">
                <a:solidFill>
                  <a:srgbClr val="00B0F0"/>
                </a:solidFill>
                <a:latin typeface="微软雅黑" panose="020B0503020204020204" charset="-122"/>
                <a:ea typeface="微软雅黑" panose="020B0503020204020204" charset="-122"/>
                <a:sym typeface="微软雅黑" panose="020B0503020204020204" charset="-122"/>
              </a:rPr>
              <a:t>通过故事内容分析汤姆的人物形象</a:t>
            </a:r>
            <a:r>
              <a:rPr lang="zh-CN" altLang="en-US" sz="3200" b="1" dirty="0" smtClean="0">
                <a:solidFill>
                  <a:srgbClr val="00B0F0"/>
                </a:solidFill>
                <a:latin typeface="微软雅黑" panose="020B0503020204020204" charset="-122"/>
                <a:ea typeface="微软雅黑" panose="020B0503020204020204" charset="-122"/>
                <a:sym typeface="微软雅黑" panose="020B0503020204020204" charset="-122"/>
              </a:rPr>
              <a:t>。</a:t>
            </a:r>
            <a:endParaRPr lang="en-US" altLang="zh-CN" sz="3200" b="1" dirty="0" smtClean="0">
              <a:solidFill>
                <a:srgbClr val="00B0F0"/>
              </a:solidFill>
              <a:latin typeface="微软雅黑" panose="020B0503020204020204" charset="-122"/>
              <a:ea typeface="微软雅黑" panose="020B0503020204020204" charset="-122"/>
              <a:sym typeface="微软雅黑" panose="020B0503020204020204" charset="-122"/>
            </a:endParaRPr>
          </a:p>
          <a:p>
            <a:pPr indent="457200">
              <a:lnSpc>
                <a:spcPct val="150000"/>
              </a:lnSpc>
            </a:pPr>
            <a:r>
              <a:rPr lang="en-US" altLang="zh-CN" sz="3200" b="1" dirty="0" smtClean="0">
                <a:solidFill>
                  <a:srgbClr val="00B0F0"/>
                </a:solidFill>
                <a:latin typeface="微软雅黑" panose="020B0503020204020204" charset="-122"/>
                <a:ea typeface="微软雅黑" panose="020B0503020204020204" charset="-122"/>
                <a:sym typeface="微软雅黑" panose="020B0503020204020204" charset="-122"/>
              </a:rPr>
              <a:t>3</a:t>
            </a:r>
            <a:r>
              <a:rPr lang="en-US" altLang="zh-CN" sz="3200" b="1" dirty="0">
                <a:solidFill>
                  <a:srgbClr val="00B0F0"/>
                </a:solidFill>
                <a:latin typeface="微软雅黑" panose="020B0503020204020204" charset="-122"/>
                <a:ea typeface="微软雅黑" panose="020B0503020204020204" charset="-122"/>
                <a:sym typeface="微软雅黑" panose="020B0503020204020204" charset="-122"/>
              </a:rPr>
              <a:t>.</a:t>
            </a:r>
            <a:r>
              <a:rPr lang="zh-CN" altLang="en-US" sz="3200" b="1" dirty="0">
                <a:solidFill>
                  <a:srgbClr val="00B0F0"/>
                </a:solidFill>
                <a:latin typeface="微软雅黑" panose="020B0503020204020204" charset="-122"/>
                <a:ea typeface="微软雅黑" panose="020B0503020204020204" charset="-122"/>
                <a:sym typeface="微软雅黑" panose="020B0503020204020204" charset="-122"/>
              </a:rPr>
              <a:t>根据文章内容联想生活实际中的类似人物或情节。</a:t>
            </a:r>
            <a:endParaRPr lang="en-US" altLang="zh-CN" sz="3200" b="1" dirty="0">
              <a:solidFill>
                <a:srgbClr val="00B0F0"/>
              </a:solidFill>
              <a:latin typeface="微软雅黑" panose="020B0503020204020204" charset="-122"/>
              <a:ea typeface="微软雅黑" panose="020B0503020204020204" charset="-122"/>
              <a:sym typeface="微软雅黑" panose="020B0503020204020204" charset="-122"/>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cstate="email"/>
          <a:stretch>
            <a:fillRect/>
          </a:stretch>
        </p:blipFill>
        <p:spPr>
          <a:xfrm>
            <a:off x="107814" y="2780973"/>
            <a:ext cx="3821310" cy="3821310"/>
          </a:xfrm>
          <a:prstGeom prst="rect">
            <a:avLst/>
          </a:prstGeom>
        </p:spPr>
      </p:pic>
      <p:sp>
        <p:nvSpPr>
          <p:cNvPr id="2" name="矩形 1"/>
          <p:cNvSpPr/>
          <p:nvPr/>
        </p:nvSpPr>
        <p:spPr>
          <a:xfrm>
            <a:off x="3180459" y="1142772"/>
            <a:ext cx="5184360" cy="2308324"/>
          </a:xfrm>
          <a:prstGeom prst="rect">
            <a:avLst/>
          </a:prstGeom>
          <a:ln w="19050">
            <a:solidFill>
              <a:schemeClr val="accent1"/>
            </a:solidFill>
          </a:ln>
        </p:spPr>
        <p:txBody>
          <a:bodyPr wrap="square">
            <a:spAutoFit/>
          </a:bodyPr>
          <a:lstStyle/>
          <a:p>
            <a:pPr indent="457200">
              <a:lnSpc>
                <a:spcPct val="150000"/>
              </a:lnSpc>
            </a:pPr>
            <a:r>
              <a:rPr lang="zh-CN" altLang="en-US" sz="2400" b="1" dirty="0" smtClean="0">
                <a:solidFill>
                  <a:schemeClr val="accent3">
                    <a:lumMod val="75000"/>
                  </a:schemeClr>
                </a:solidFill>
                <a:latin typeface="微软雅黑" panose="020B0503020204020204" charset="-122"/>
                <a:ea typeface="微软雅黑" panose="020B0503020204020204" charset="-122"/>
                <a:sym typeface="微软雅黑" panose="020B0503020204020204" charset="-122"/>
              </a:rPr>
              <a:t>同学</a:t>
            </a:r>
            <a:r>
              <a:rPr lang="zh-CN" altLang="en-US" sz="2400" b="1" dirty="0">
                <a:solidFill>
                  <a:schemeClr val="accent3">
                    <a:lumMod val="75000"/>
                  </a:schemeClr>
                </a:solidFill>
                <a:latin typeface="微软雅黑" panose="020B0503020204020204" charset="-122"/>
                <a:ea typeface="微软雅黑" panose="020B0503020204020204" charset="-122"/>
                <a:sym typeface="微软雅黑" panose="020B0503020204020204" charset="-122"/>
              </a:rPr>
              <a:t>们</a:t>
            </a:r>
            <a:r>
              <a:rPr lang="zh-CN" altLang="en-US" sz="2400" b="1" dirty="0" smtClean="0">
                <a:solidFill>
                  <a:schemeClr val="accent3">
                    <a:lumMod val="75000"/>
                  </a:schemeClr>
                </a:solidFill>
                <a:latin typeface="微软雅黑" panose="020B0503020204020204" charset="-122"/>
                <a:ea typeface="微软雅黑" panose="020B0503020204020204" charset="-122"/>
                <a:sym typeface="微软雅黑" panose="020B0503020204020204" charset="-122"/>
              </a:rPr>
              <a:t>，你</a:t>
            </a:r>
            <a:r>
              <a:rPr lang="zh-CN" altLang="en-US" sz="2400" b="1" dirty="0">
                <a:solidFill>
                  <a:schemeClr val="accent3">
                    <a:lumMod val="75000"/>
                  </a:schemeClr>
                </a:solidFill>
                <a:latin typeface="微软雅黑" panose="020B0503020204020204" charset="-122"/>
                <a:ea typeface="微软雅黑" panose="020B0503020204020204" charset="-122"/>
                <a:sym typeface="微软雅黑" panose="020B0503020204020204" charset="-122"/>
              </a:rPr>
              <a:t>们喜欢冒险吗</a:t>
            </a:r>
            <a:r>
              <a:rPr lang="en-US" altLang="zh-CN" sz="2400" b="1" dirty="0">
                <a:solidFill>
                  <a:schemeClr val="accent3">
                    <a:lumMod val="75000"/>
                  </a:schemeClr>
                </a:solidFill>
                <a:latin typeface="微软雅黑" panose="020B0503020204020204" charset="-122"/>
                <a:ea typeface="微软雅黑" panose="020B0503020204020204" charset="-122"/>
                <a:sym typeface="微软雅黑" panose="020B0503020204020204" charset="-122"/>
              </a:rPr>
              <a:t>?</a:t>
            </a:r>
            <a:r>
              <a:rPr lang="zh-CN" altLang="en-US" sz="2400" b="1" dirty="0">
                <a:solidFill>
                  <a:schemeClr val="accent3">
                    <a:lumMod val="75000"/>
                  </a:schemeClr>
                </a:solidFill>
                <a:latin typeface="微软雅黑" panose="020B0503020204020204" charset="-122"/>
                <a:ea typeface="微软雅黑" panose="020B0503020204020204" charset="-122"/>
                <a:sym typeface="微软雅黑" panose="020B0503020204020204" charset="-122"/>
              </a:rPr>
              <a:t>你有过冒险的经历吗</a:t>
            </a:r>
            <a:r>
              <a:rPr lang="en-US" altLang="zh-CN" sz="2400" b="1" dirty="0">
                <a:solidFill>
                  <a:schemeClr val="accent3">
                    <a:lumMod val="75000"/>
                  </a:schemeClr>
                </a:solidFill>
                <a:latin typeface="微软雅黑" panose="020B0503020204020204" charset="-122"/>
                <a:ea typeface="微软雅黑" panose="020B0503020204020204" charset="-122"/>
                <a:sym typeface="微软雅黑" panose="020B0503020204020204" charset="-122"/>
              </a:rPr>
              <a:t>?</a:t>
            </a:r>
            <a:r>
              <a:rPr lang="zh-CN" altLang="en-US" sz="2400" b="1" dirty="0">
                <a:solidFill>
                  <a:schemeClr val="accent3">
                    <a:lumMod val="75000"/>
                  </a:schemeClr>
                </a:solidFill>
                <a:latin typeface="微软雅黑" panose="020B0503020204020204" charset="-122"/>
                <a:ea typeface="微软雅黑" panose="020B0503020204020204" charset="-122"/>
                <a:sym typeface="微软雅黑" panose="020B0503020204020204" charset="-122"/>
              </a:rPr>
              <a:t>课文中有个男孩的惊心动魄的历险连大人都称羡不已，今天，我们一同来认识他。</a:t>
            </a:r>
            <a:endParaRPr lang="zh-CN" altLang="en-US" sz="2400" b="1" dirty="0">
              <a:solidFill>
                <a:schemeClr val="accent3">
                  <a:lumMod val="75000"/>
                </a:schemeClr>
              </a:solidFill>
              <a:latin typeface="微软雅黑" panose="020B0503020204020204" charset="-122"/>
              <a:ea typeface="微软雅黑" panose="020B0503020204020204" charset="-122"/>
              <a:sym typeface="微软雅黑" panose="020B0503020204020204" charset="-122"/>
            </a:endParaRPr>
          </a:p>
        </p:txBody>
      </p:sp>
      <p:sp>
        <p:nvSpPr>
          <p:cNvPr id="5" name="文本框 10"/>
          <p:cNvSpPr txBox="1"/>
          <p:nvPr/>
        </p:nvSpPr>
        <p:spPr>
          <a:xfrm>
            <a:off x="418704" y="332785"/>
            <a:ext cx="1826141" cy="584775"/>
          </a:xfrm>
          <a:prstGeom prst="rect">
            <a:avLst/>
          </a:prstGeom>
          <a:solidFill>
            <a:schemeClr val="accent6">
              <a:lumMod val="20000"/>
              <a:lumOff val="80000"/>
            </a:schemeClr>
          </a:solidFill>
          <a:effectLst/>
        </p:spPr>
        <p:txBody>
          <a:bodyPr wrap="none" rtlCol="0">
            <a:spAutoFit/>
          </a:bodyPr>
          <a:lstStyle/>
          <a:p>
            <a:r>
              <a:rPr lang="zh-CN" altLang="en-US" sz="3200" dirty="0" smtClean="0">
                <a:solidFill>
                  <a:srgbClr val="009900"/>
                </a:solidFill>
                <a:latin typeface="微软雅黑" panose="020B0503020204020204" charset="-122"/>
                <a:ea typeface="微软雅黑" panose="020B0503020204020204" charset="-122"/>
                <a:sym typeface="微软雅黑" panose="020B0503020204020204" charset="-122"/>
              </a:rPr>
              <a:t>导入新知</a:t>
            </a:r>
            <a:endParaRPr lang="zh-CN" altLang="en-US" sz="3200" dirty="0">
              <a:solidFill>
                <a:srgbClr val="009900"/>
              </a:solidFill>
              <a:latin typeface="微软雅黑" panose="020B0503020204020204" charset="-122"/>
              <a:ea typeface="微软雅黑" panose="020B0503020204020204" charset="-122"/>
              <a:sym typeface="微软雅黑" panose="020B0503020204020204" charset="-122"/>
            </a:endParaRPr>
          </a:p>
        </p:txBody>
      </p:sp>
      <p:pic>
        <p:nvPicPr>
          <p:cNvPr id="3" name="Picture 2" descr="https://gimg2.baidu.com/image_search/src=http%3A%2F%2Fimg.imynest.com%2Fuploads%2FD%2F70%2FD709181821.jpeg&amp;refer=http%3A%2F%2Fimg.imynest.com&amp;app=2002&amp;size=f9999,10000&amp;q=a80&amp;n=0&amp;g=0n&amp;fmt=jpeg?sec=1614412921&amp;t=6d453a032a6232a5baa1a18e06ae2c18"/>
          <p:cNvPicPr>
            <a:picLocks noChangeAspect="1" noChangeArrowheads="1"/>
          </p:cNvPicPr>
          <p:nvPr/>
        </p:nvPicPr>
        <p:blipFill>
          <a:blip r:embed="rId2" cstate="email"/>
          <a:srcRect/>
          <a:stretch>
            <a:fillRect/>
          </a:stretch>
        </p:blipFill>
        <p:spPr bwMode="auto">
          <a:xfrm>
            <a:off x="3554791" y="3501005"/>
            <a:ext cx="4435695" cy="310127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755735" y="908825"/>
            <a:ext cx="7696075" cy="5632311"/>
          </a:xfrm>
          <a:prstGeom prst="rect">
            <a:avLst/>
          </a:prstGeom>
          <a:noFill/>
        </p:spPr>
        <p:txBody>
          <a:bodyPr wrap="square" rtlCol="0">
            <a:spAutoFit/>
          </a:bodyPr>
          <a:lstStyle/>
          <a:p>
            <a:pPr>
              <a:lnSpc>
                <a:spcPct val="150000"/>
              </a:lnSpc>
            </a:pPr>
            <a:r>
              <a:rPr lang="zh-CN" altLang="en-US" sz="3000" b="1" dirty="0" smtClean="0">
                <a:solidFill>
                  <a:schemeClr val="accent6">
                    <a:lumMod val="75000"/>
                  </a:schemeClr>
                </a:solidFill>
                <a:latin typeface="微软雅黑" panose="020B0503020204020204" charset="-122"/>
                <a:ea typeface="微软雅黑" panose="020B0503020204020204" charset="-122"/>
                <a:cs typeface="楷体" panose="02010609060101010101" pitchFamily="49" charset="-122"/>
                <a:sym typeface="微软雅黑" panose="020B0503020204020204" charset="-122"/>
              </a:rPr>
              <a:t>    马</a:t>
            </a:r>
            <a:r>
              <a:rPr lang="zh-CN" altLang="en-US" sz="3000" b="1" dirty="0">
                <a:solidFill>
                  <a:schemeClr val="accent6">
                    <a:lumMod val="75000"/>
                  </a:schemeClr>
                </a:solidFill>
                <a:latin typeface="微软雅黑" panose="020B0503020204020204" charset="-122"/>
                <a:ea typeface="微软雅黑" panose="020B0503020204020204" charset="-122"/>
                <a:cs typeface="楷体" panose="02010609060101010101" pitchFamily="49" charset="-122"/>
                <a:sym typeface="微软雅黑" panose="020B0503020204020204" charset="-122"/>
              </a:rPr>
              <a:t>克·吐温，原</a:t>
            </a:r>
            <a:r>
              <a:rPr lang="zh-CN" altLang="en-US" sz="3000" b="1" dirty="0" smtClean="0">
                <a:solidFill>
                  <a:schemeClr val="accent6">
                    <a:lumMod val="75000"/>
                  </a:schemeClr>
                </a:solidFill>
                <a:latin typeface="微软雅黑" panose="020B0503020204020204" charset="-122"/>
                <a:ea typeface="微软雅黑" panose="020B0503020204020204" charset="-122"/>
                <a:cs typeface="楷体" panose="02010609060101010101" pitchFamily="49" charset="-122"/>
                <a:sym typeface="微软雅黑" panose="020B0503020204020204" charset="-122"/>
              </a:rPr>
              <a:t>名萨</a:t>
            </a:r>
            <a:endParaRPr lang="en-US" altLang="zh-CN" sz="3000" b="1" dirty="0" smtClean="0">
              <a:solidFill>
                <a:schemeClr val="accent6">
                  <a:lumMod val="75000"/>
                </a:schemeClr>
              </a:solidFill>
              <a:latin typeface="微软雅黑" panose="020B0503020204020204" charset="-122"/>
              <a:ea typeface="微软雅黑" panose="020B0503020204020204" charset="-122"/>
              <a:cs typeface="楷体" panose="02010609060101010101" pitchFamily="49" charset="-122"/>
              <a:sym typeface="微软雅黑" panose="020B0503020204020204" charset="-122"/>
            </a:endParaRPr>
          </a:p>
          <a:p>
            <a:pPr>
              <a:lnSpc>
                <a:spcPct val="150000"/>
              </a:lnSpc>
            </a:pPr>
            <a:r>
              <a:rPr lang="zh-CN" altLang="en-US" sz="3000" b="1" dirty="0" smtClean="0">
                <a:solidFill>
                  <a:schemeClr val="accent6">
                    <a:lumMod val="75000"/>
                  </a:schemeClr>
                </a:solidFill>
                <a:latin typeface="微软雅黑" panose="020B0503020204020204" charset="-122"/>
                <a:ea typeface="微软雅黑" panose="020B0503020204020204" charset="-122"/>
                <a:cs typeface="楷体" panose="02010609060101010101" pitchFamily="49" charset="-122"/>
                <a:sym typeface="微软雅黑" panose="020B0503020204020204" charset="-122"/>
              </a:rPr>
              <a:t>缪</a:t>
            </a:r>
            <a:r>
              <a:rPr lang="zh-CN" altLang="en-US" sz="3000" b="1" dirty="0">
                <a:solidFill>
                  <a:schemeClr val="accent6">
                    <a:lumMod val="75000"/>
                  </a:schemeClr>
                </a:solidFill>
                <a:latin typeface="微软雅黑" panose="020B0503020204020204" charset="-122"/>
                <a:ea typeface="微软雅黑" panose="020B0503020204020204" charset="-122"/>
                <a:cs typeface="楷体" panose="02010609060101010101" pitchFamily="49" charset="-122"/>
                <a:sym typeface="微软雅黑" panose="020B0503020204020204" charset="-122"/>
              </a:rPr>
              <a:t>尔·兰亨·克莱门</a:t>
            </a:r>
            <a:r>
              <a:rPr lang="zh-CN" altLang="en-US" sz="3000" b="1" dirty="0" smtClean="0">
                <a:solidFill>
                  <a:schemeClr val="accent6">
                    <a:lumMod val="75000"/>
                  </a:schemeClr>
                </a:solidFill>
                <a:latin typeface="微软雅黑" panose="020B0503020204020204" charset="-122"/>
                <a:ea typeface="微软雅黑" panose="020B0503020204020204" charset="-122"/>
                <a:cs typeface="楷体" panose="02010609060101010101" pitchFamily="49" charset="-122"/>
                <a:sym typeface="微软雅黑" panose="020B0503020204020204" charset="-122"/>
              </a:rPr>
              <a:t>，美</a:t>
            </a:r>
            <a:endParaRPr lang="en-US" altLang="zh-CN" sz="3000" b="1" dirty="0" smtClean="0">
              <a:solidFill>
                <a:schemeClr val="accent6">
                  <a:lumMod val="75000"/>
                </a:schemeClr>
              </a:solidFill>
              <a:latin typeface="微软雅黑" panose="020B0503020204020204" charset="-122"/>
              <a:ea typeface="微软雅黑" panose="020B0503020204020204" charset="-122"/>
              <a:cs typeface="楷体" panose="02010609060101010101" pitchFamily="49" charset="-122"/>
              <a:sym typeface="微软雅黑" panose="020B0503020204020204" charset="-122"/>
            </a:endParaRPr>
          </a:p>
          <a:p>
            <a:pPr>
              <a:lnSpc>
                <a:spcPct val="150000"/>
              </a:lnSpc>
            </a:pPr>
            <a:r>
              <a:rPr lang="zh-CN" altLang="en-US" sz="3000" b="1" dirty="0" smtClean="0">
                <a:solidFill>
                  <a:schemeClr val="accent6">
                    <a:lumMod val="75000"/>
                  </a:schemeClr>
                </a:solidFill>
                <a:latin typeface="微软雅黑" panose="020B0503020204020204" charset="-122"/>
                <a:ea typeface="微软雅黑" panose="020B0503020204020204" charset="-122"/>
                <a:cs typeface="楷体" panose="02010609060101010101" pitchFamily="49" charset="-122"/>
                <a:sym typeface="微软雅黑" panose="020B0503020204020204" charset="-122"/>
              </a:rPr>
              <a:t>国</a:t>
            </a:r>
            <a:r>
              <a:rPr lang="zh-CN" altLang="en-US" sz="3000" b="1" dirty="0">
                <a:solidFill>
                  <a:schemeClr val="accent6">
                    <a:lumMod val="75000"/>
                  </a:schemeClr>
                </a:solidFill>
                <a:latin typeface="微软雅黑" panose="020B0503020204020204" charset="-122"/>
                <a:ea typeface="微软雅黑" panose="020B0503020204020204" charset="-122"/>
                <a:cs typeface="楷体" panose="02010609060101010101" pitchFamily="49" charset="-122"/>
                <a:sym typeface="微软雅黑" panose="020B0503020204020204" charset="-122"/>
              </a:rPr>
              <a:t>作家、演说家，“</a:t>
            </a:r>
            <a:r>
              <a:rPr lang="zh-CN" altLang="en-US" sz="3000" b="1" dirty="0" smtClean="0">
                <a:solidFill>
                  <a:schemeClr val="accent6">
                    <a:lumMod val="75000"/>
                  </a:schemeClr>
                </a:solidFill>
                <a:latin typeface="微软雅黑" panose="020B0503020204020204" charset="-122"/>
                <a:ea typeface="微软雅黑" panose="020B0503020204020204" charset="-122"/>
                <a:cs typeface="楷体" panose="02010609060101010101" pitchFamily="49" charset="-122"/>
                <a:sym typeface="微软雅黑" panose="020B0503020204020204" charset="-122"/>
              </a:rPr>
              <a:t>马</a:t>
            </a:r>
            <a:endParaRPr lang="en-US" altLang="zh-CN" sz="3000" b="1" dirty="0" smtClean="0">
              <a:solidFill>
                <a:schemeClr val="accent6">
                  <a:lumMod val="75000"/>
                </a:schemeClr>
              </a:solidFill>
              <a:latin typeface="微软雅黑" panose="020B0503020204020204" charset="-122"/>
              <a:ea typeface="微软雅黑" panose="020B0503020204020204" charset="-122"/>
              <a:cs typeface="楷体" panose="02010609060101010101" pitchFamily="49" charset="-122"/>
              <a:sym typeface="微软雅黑" panose="020B0503020204020204" charset="-122"/>
            </a:endParaRPr>
          </a:p>
          <a:p>
            <a:pPr>
              <a:lnSpc>
                <a:spcPct val="150000"/>
              </a:lnSpc>
            </a:pPr>
            <a:r>
              <a:rPr lang="zh-CN" altLang="en-US" sz="3000" b="1" dirty="0" smtClean="0">
                <a:solidFill>
                  <a:schemeClr val="accent6">
                    <a:lumMod val="75000"/>
                  </a:schemeClr>
                </a:solidFill>
                <a:latin typeface="微软雅黑" panose="020B0503020204020204" charset="-122"/>
                <a:ea typeface="微软雅黑" panose="020B0503020204020204" charset="-122"/>
                <a:cs typeface="楷体" panose="02010609060101010101" pitchFamily="49" charset="-122"/>
                <a:sym typeface="微软雅黑" panose="020B0503020204020204" charset="-122"/>
              </a:rPr>
              <a:t>克</a:t>
            </a:r>
            <a:r>
              <a:rPr lang="zh-CN" altLang="en-US" sz="3000" b="1" dirty="0">
                <a:solidFill>
                  <a:schemeClr val="accent6">
                    <a:lumMod val="75000"/>
                  </a:schemeClr>
                </a:solidFill>
                <a:latin typeface="微软雅黑" panose="020B0503020204020204" charset="-122"/>
                <a:ea typeface="微软雅黑" panose="020B0503020204020204" charset="-122"/>
                <a:cs typeface="楷体" panose="02010609060101010101" pitchFamily="49" charset="-122"/>
                <a:sym typeface="微软雅黑" panose="020B0503020204020204" charset="-122"/>
              </a:rPr>
              <a:t>·吐温”是他的笔名</a:t>
            </a:r>
            <a:r>
              <a:rPr lang="zh-CN" altLang="en-US" sz="3000" b="1" dirty="0" smtClean="0">
                <a:solidFill>
                  <a:schemeClr val="accent6">
                    <a:lumMod val="75000"/>
                  </a:schemeClr>
                </a:solidFill>
                <a:latin typeface="微软雅黑" panose="020B0503020204020204" charset="-122"/>
                <a:ea typeface="微软雅黑" panose="020B0503020204020204" charset="-122"/>
                <a:cs typeface="楷体" panose="02010609060101010101" pitchFamily="49" charset="-122"/>
                <a:sym typeface="微软雅黑" panose="020B0503020204020204" charset="-122"/>
              </a:rPr>
              <a:t>，</a:t>
            </a:r>
            <a:endParaRPr lang="en-US" altLang="zh-CN" sz="3000" b="1" dirty="0" smtClean="0">
              <a:solidFill>
                <a:schemeClr val="accent6">
                  <a:lumMod val="75000"/>
                </a:schemeClr>
              </a:solidFill>
              <a:latin typeface="微软雅黑" panose="020B0503020204020204" charset="-122"/>
              <a:ea typeface="微软雅黑" panose="020B0503020204020204" charset="-122"/>
              <a:cs typeface="楷体" panose="02010609060101010101" pitchFamily="49" charset="-122"/>
              <a:sym typeface="微软雅黑" panose="020B0503020204020204" charset="-122"/>
            </a:endParaRPr>
          </a:p>
          <a:p>
            <a:pPr>
              <a:lnSpc>
                <a:spcPct val="150000"/>
              </a:lnSpc>
            </a:pPr>
            <a:r>
              <a:rPr lang="zh-CN" altLang="en-US" sz="3000" b="1" dirty="0" smtClean="0">
                <a:solidFill>
                  <a:schemeClr val="accent6">
                    <a:lumMod val="75000"/>
                  </a:schemeClr>
                </a:solidFill>
                <a:latin typeface="微软雅黑" panose="020B0503020204020204" charset="-122"/>
                <a:ea typeface="微软雅黑" panose="020B0503020204020204" charset="-122"/>
                <a:cs typeface="楷体" panose="02010609060101010101" pitchFamily="49" charset="-122"/>
                <a:sym typeface="微软雅黑" panose="020B0503020204020204" charset="-122"/>
              </a:rPr>
              <a:t>美</a:t>
            </a:r>
            <a:r>
              <a:rPr lang="zh-CN" altLang="en-US" sz="3000" b="1" dirty="0">
                <a:solidFill>
                  <a:schemeClr val="accent6">
                    <a:lumMod val="75000"/>
                  </a:schemeClr>
                </a:solidFill>
                <a:latin typeface="微软雅黑" panose="020B0503020204020204" charset="-122"/>
                <a:ea typeface="微软雅黑" panose="020B0503020204020204" charset="-122"/>
                <a:cs typeface="楷体" panose="02010609060101010101" pitchFamily="49" charset="-122"/>
                <a:sym typeface="微软雅黑" panose="020B0503020204020204" charset="-122"/>
              </a:rPr>
              <a:t>国批判现实主义文学</a:t>
            </a:r>
            <a:r>
              <a:rPr lang="zh-CN" altLang="en-US" sz="3000" b="1" dirty="0" smtClean="0">
                <a:solidFill>
                  <a:schemeClr val="accent6">
                    <a:lumMod val="75000"/>
                  </a:schemeClr>
                </a:solidFill>
                <a:latin typeface="微软雅黑" panose="020B0503020204020204" charset="-122"/>
                <a:ea typeface="微软雅黑" panose="020B0503020204020204" charset="-122"/>
                <a:cs typeface="楷体" panose="02010609060101010101" pitchFamily="49" charset="-122"/>
                <a:sym typeface="微软雅黑" panose="020B0503020204020204" charset="-122"/>
              </a:rPr>
              <a:t>的</a:t>
            </a:r>
            <a:endParaRPr lang="en-US" altLang="zh-CN" sz="3000" b="1" dirty="0" smtClean="0">
              <a:solidFill>
                <a:schemeClr val="accent6">
                  <a:lumMod val="75000"/>
                </a:schemeClr>
              </a:solidFill>
              <a:latin typeface="微软雅黑" panose="020B0503020204020204" charset="-122"/>
              <a:ea typeface="微软雅黑" panose="020B0503020204020204" charset="-122"/>
              <a:cs typeface="楷体" panose="02010609060101010101" pitchFamily="49" charset="-122"/>
              <a:sym typeface="微软雅黑" panose="020B0503020204020204" charset="-122"/>
            </a:endParaRPr>
          </a:p>
          <a:p>
            <a:pPr>
              <a:lnSpc>
                <a:spcPct val="150000"/>
              </a:lnSpc>
            </a:pPr>
            <a:r>
              <a:rPr lang="zh-CN" altLang="en-US" sz="3000" b="1" dirty="0" smtClean="0">
                <a:solidFill>
                  <a:schemeClr val="accent6">
                    <a:lumMod val="75000"/>
                  </a:schemeClr>
                </a:solidFill>
                <a:latin typeface="微软雅黑" panose="020B0503020204020204" charset="-122"/>
                <a:ea typeface="微软雅黑" panose="020B0503020204020204" charset="-122"/>
                <a:cs typeface="楷体" panose="02010609060101010101" pitchFamily="49" charset="-122"/>
                <a:sym typeface="微软雅黑" panose="020B0503020204020204" charset="-122"/>
              </a:rPr>
              <a:t>奠</a:t>
            </a:r>
            <a:r>
              <a:rPr lang="zh-CN" altLang="en-US" sz="3000" b="1" dirty="0">
                <a:solidFill>
                  <a:schemeClr val="accent6">
                    <a:lumMod val="75000"/>
                  </a:schemeClr>
                </a:solidFill>
                <a:latin typeface="微软雅黑" panose="020B0503020204020204" charset="-122"/>
                <a:ea typeface="微软雅黑" panose="020B0503020204020204" charset="-122"/>
                <a:cs typeface="楷体" panose="02010609060101010101" pitchFamily="49" charset="-122"/>
                <a:sym typeface="微软雅黑" panose="020B0503020204020204" charset="-122"/>
              </a:rPr>
              <a:t>基人，世界著名的短</a:t>
            </a:r>
            <a:r>
              <a:rPr lang="zh-CN" altLang="en-US" sz="3000" b="1" dirty="0" smtClean="0">
                <a:solidFill>
                  <a:schemeClr val="accent6">
                    <a:lumMod val="75000"/>
                  </a:schemeClr>
                </a:solidFill>
                <a:latin typeface="微软雅黑" panose="020B0503020204020204" charset="-122"/>
                <a:ea typeface="微软雅黑" panose="020B0503020204020204" charset="-122"/>
                <a:cs typeface="楷体" panose="02010609060101010101" pitchFamily="49" charset="-122"/>
                <a:sym typeface="微软雅黑" panose="020B0503020204020204" charset="-122"/>
              </a:rPr>
              <a:t>篇</a:t>
            </a:r>
            <a:endParaRPr lang="en-US" altLang="zh-CN" sz="3000" b="1" dirty="0" smtClean="0">
              <a:solidFill>
                <a:schemeClr val="accent6">
                  <a:lumMod val="75000"/>
                </a:schemeClr>
              </a:solidFill>
              <a:latin typeface="微软雅黑" panose="020B0503020204020204" charset="-122"/>
              <a:ea typeface="微软雅黑" panose="020B0503020204020204" charset="-122"/>
              <a:cs typeface="楷体" panose="02010609060101010101" pitchFamily="49" charset="-122"/>
              <a:sym typeface="微软雅黑" panose="020B0503020204020204" charset="-122"/>
            </a:endParaRPr>
          </a:p>
          <a:p>
            <a:pPr>
              <a:lnSpc>
                <a:spcPct val="150000"/>
              </a:lnSpc>
            </a:pPr>
            <a:r>
              <a:rPr lang="zh-CN" altLang="en-US" sz="3000" b="1" dirty="0" smtClean="0">
                <a:solidFill>
                  <a:schemeClr val="accent6">
                    <a:lumMod val="75000"/>
                  </a:schemeClr>
                </a:solidFill>
                <a:latin typeface="微软雅黑" panose="020B0503020204020204" charset="-122"/>
                <a:ea typeface="微软雅黑" panose="020B0503020204020204" charset="-122"/>
                <a:cs typeface="楷体" panose="02010609060101010101" pitchFamily="49" charset="-122"/>
                <a:sym typeface="微软雅黑" panose="020B0503020204020204" charset="-122"/>
              </a:rPr>
              <a:t>小</a:t>
            </a:r>
            <a:r>
              <a:rPr lang="zh-CN" altLang="en-US" sz="3000" b="1" dirty="0">
                <a:solidFill>
                  <a:schemeClr val="accent6">
                    <a:lumMod val="75000"/>
                  </a:schemeClr>
                </a:solidFill>
                <a:latin typeface="微软雅黑" panose="020B0503020204020204" charset="-122"/>
                <a:ea typeface="微软雅黑" panose="020B0503020204020204" charset="-122"/>
                <a:cs typeface="楷体" panose="02010609060101010101" pitchFamily="49" charset="-122"/>
                <a:sym typeface="微软雅黑" panose="020B0503020204020204" charset="-122"/>
              </a:rPr>
              <a:t>说大师。代表作有《竞选州长》《百万英镑》</a:t>
            </a:r>
            <a:r>
              <a:rPr lang="en-US" altLang="zh-CN" sz="3000" b="1" dirty="0">
                <a:solidFill>
                  <a:schemeClr val="accent6">
                    <a:lumMod val="75000"/>
                  </a:schemeClr>
                </a:solidFill>
                <a:latin typeface="微软雅黑" panose="020B0503020204020204" charset="-122"/>
                <a:ea typeface="微软雅黑" panose="020B0503020204020204" charset="-122"/>
                <a:cs typeface="楷体" panose="02010609060101010101" pitchFamily="49" charset="-122"/>
                <a:sym typeface="微软雅黑" panose="020B0503020204020204" charset="-122"/>
              </a:rPr>
              <a:t>《汤姆·索亚历险记》</a:t>
            </a:r>
            <a:r>
              <a:rPr lang="zh-CN" altLang="en-US" sz="3000" b="1" dirty="0">
                <a:solidFill>
                  <a:schemeClr val="accent6">
                    <a:lumMod val="75000"/>
                  </a:schemeClr>
                </a:solidFill>
                <a:latin typeface="微软雅黑" panose="020B0503020204020204" charset="-122"/>
                <a:ea typeface="微软雅黑" panose="020B0503020204020204" charset="-122"/>
                <a:cs typeface="楷体" panose="02010609060101010101" pitchFamily="49" charset="-122"/>
                <a:sym typeface="微软雅黑" panose="020B0503020204020204" charset="-122"/>
              </a:rPr>
              <a:t>等。</a:t>
            </a:r>
            <a:endParaRPr lang="zh-CN" altLang="en-US" sz="3000" b="1" dirty="0">
              <a:solidFill>
                <a:schemeClr val="accent6">
                  <a:lumMod val="75000"/>
                </a:schemeClr>
              </a:solidFill>
              <a:latin typeface="微软雅黑" panose="020B0503020204020204" charset="-122"/>
              <a:ea typeface="微软雅黑" panose="020B0503020204020204" charset="-122"/>
              <a:cs typeface="楷体" panose="02010609060101010101" pitchFamily="49" charset="-122"/>
              <a:sym typeface="微软雅黑" panose="020B0503020204020204" charset="-122"/>
            </a:endParaRPr>
          </a:p>
        </p:txBody>
      </p:sp>
      <p:pic>
        <p:nvPicPr>
          <p:cNvPr id="3" name="图片 2"/>
          <p:cNvPicPr>
            <a:picLocks noChangeAspect="1"/>
          </p:cNvPicPr>
          <p:nvPr/>
        </p:nvPicPr>
        <p:blipFill>
          <a:blip r:embed="rId1" cstate="email"/>
          <a:srcRect/>
          <a:stretch>
            <a:fillRect/>
          </a:stretch>
        </p:blipFill>
        <p:spPr>
          <a:xfrm>
            <a:off x="5292050" y="1196845"/>
            <a:ext cx="3159760" cy="3603625"/>
          </a:xfrm>
          <a:prstGeom prst="rect">
            <a:avLst/>
          </a:prstGeom>
        </p:spPr>
      </p:pic>
      <p:sp>
        <p:nvSpPr>
          <p:cNvPr id="6" name="文本框 10"/>
          <p:cNvSpPr txBox="1"/>
          <p:nvPr/>
        </p:nvSpPr>
        <p:spPr>
          <a:xfrm>
            <a:off x="418704" y="332785"/>
            <a:ext cx="1826141" cy="584775"/>
          </a:xfrm>
          <a:prstGeom prst="rect">
            <a:avLst/>
          </a:prstGeom>
          <a:solidFill>
            <a:schemeClr val="accent6">
              <a:lumMod val="20000"/>
              <a:lumOff val="80000"/>
            </a:schemeClr>
          </a:solidFill>
          <a:effectLst/>
        </p:spPr>
        <p:txBody>
          <a:bodyPr wrap="none" rtlCol="0">
            <a:spAutoFit/>
          </a:bodyPr>
          <a:lstStyle/>
          <a:p>
            <a:r>
              <a:rPr lang="zh-CN" altLang="en-US" sz="3200" dirty="0" smtClean="0">
                <a:solidFill>
                  <a:srgbClr val="009900"/>
                </a:solidFill>
                <a:latin typeface="微软雅黑" panose="020B0503020204020204" charset="-122"/>
                <a:ea typeface="微软雅黑" panose="020B0503020204020204" charset="-122"/>
                <a:sym typeface="微软雅黑" panose="020B0503020204020204" charset="-122"/>
              </a:rPr>
              <a:t>简介作者</a:t>
            </a:r>
            <a:endParaRPr lang="zh-CN" altLang="en-US" sz="3200" dirty="0">
              <a:solidFill>
                <a:srgbClr val="009900"/>
              </a:solidFill>
              <a:latin typeface="微软雅黑" panose="020B0503020204020204" charset="-122"/>
              <a:ea typeface="微软雅黑" panose="020B0503020204020204" charset="-122"/>
              <a:sym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85990" y="1262108"/>
            <a:ext cx="7920550" cy="4523105"/>
          </a:xfrm>
          <a:prstGeom prst="rect">
            <a:avLst/>
          </a:prstGeom>
          <a:noFill/>
        </p:spPr>
        <p:txBody>
          <a:bodyPr wrap="square" rtlCol="0">
            <a:spAutoFit/>
          </a:bodyPr>
          <a:lstStyle/>
          <a:p>
            <a:pPr>
              <a:lnSpc>
                <a:spcPct val="150000"/>
              </a:lnSpc>
            </a:pPr>
            <a:r>
              <a:rPr lang="en-US" altLang="zh-CN" sz="3200" dirty="0">
                <a:solidFill>
                  <a:schemeClr val="tx1"/>
                </a:solidFill>
                <a:latin typeface="微软雅黑" panose="020B0503020204020204" charset="-122"/>
                <a:ea typeface="微软雅黑" panose="020B0503020204020204" charset="-122"/>
                <a:cs typeface="楷体" panose="02010609060101010101" pitchFamily="49" charset="-122"/>
                <a:sym typeface="微软雅黑" panose="020B0503020204020204" charset="-122"/>
              </a:rPr>
              <a:t>1.</a:t>
            </a:r>
            <a:r>
              <a:rPr lang="zh-CN" altLang="en-US" sz="3200" dirty="0">
                <a:solidFill>
                  <a:schemeClr val="tx1"/>
                </a:solidFill>
                <a:latin typeface="微软雅黑" panose="020B0503020204020204" charset="-122"/>
                <a:ea typeface="微软雅黑" panose="020B0503020204020204" charset="-122"/>
                <a:cs typeface="楷体" panose="02010609060101010101" pitchFamily="49" charset="-122"/>
                <a:sym typeface="微软雅黑" panose="020B0503020204020204" charset="-122"/>
              </a:rPr>
              <a:t>祈祷:一种宗教仪式,信仰宗教的人向神默     告自己的愿望。</a:t>
            </a:r>
            <a:endParaRPr lang="zh-CN" altLang="en-US" sz="3200" dirty="0">
              <a:solidFill>
                <a:schemeClr val="tx1"/>
              </a:solidFill>
              <a:latin typeface="微软雅黑" panose="020B0503020204020204" charset="-122"/>
              <a:ea typeface="微软雅黑" panose="020B0503020204020204" charset="-122"/>
              <a:cs typeface="楷体" panose="02010609060101010101" pitchFamily="49" charset="-122"/>
              <a:sym typeface="微软雅黑" panose="020B0503020204020204" charset="-122"/>
            </a:endParaRPr>
          </a:p>
          <a:p>
            <a:pPr>
              <a:lnSpc>
                <a:spcPct val="150000"/>
              </a:lnSpc>
            </a:pPr>
            <a:r>
              <a:rPr lang="en-US" altLang="zh-CN" sz="3200" dirty="0">
                <a:solidFill>
                  <a:schemeClr val="tx1"/>
                </a:solidFill>
                <a:latin typeface="微软雅黑" panose="020B0503020204020204" charset="-122"/>
                <a:ea typeface="微软雅黑" panose="020B0503020204020204" charset="-122"/>
                <a:cs typeface="楷体" panose="02010609060101010101" pitchFamily="49" charset="-122"/>
                <a:sym typeface="微软雅黑" panose="020B0503020204020204" charset="-122"/>
              </a:rPr>
              <a:t>2.呻吟:指人因痛苦而发出声音。</a:t>
            </a:r>
            <a:endParaRPr lang="en-US" altLang="zh-CN" sz="3200" dirty="0">
              <a:solidFill>
                <a:schemeClr val="tx1"/>
              </a:solidFill>
              <a:latin typeface="微软雅黑" panose="020B0503020204020204" charset="-122"/>
              <a:ea typeface="微软雅黑" panose="020B0503020204020204" charset="-122"/>
              <a:cs typeface="楷体" panose="02010609060101010101" pitchFamily="49" charset="-122"/>
              <a:sym typeface="微软雅黑" panose="020B0503020204020204" charset="-122"/>
            </a:endParaRPr>
          </a:p>
          <a:p>
            <a:pPr>
              <a:lnSpc>
                <a:spcPct val="150000"/>
              </a:lnSpc>
            </a:pPr>
            <a:r>
              <a:rPr lang="en-US" altLang="zh-CN" sz="3200" dirty="0">
                <a:solidFill>
                  <a:schemeClr val="tx1"/>
                </a:solidFill>
                <a:latin typeface="微软雅黑" panose="020B0503020204020204" charset="-122"/>
                <a:ea typeface="微软雅黑" panose="020B0503020204020204" charset="-122"/>
                <a:cs typeface="楷体" panose="02010609060101010101" pitchFamily="49" charset="-122"/>
                <a:sym typeface="微软雅黑" panose="020B0503020204020204" charset="-122"/>
              </a:rPr>
              <a:t>3.</a:t>
            </a:r>
            <a:r>
              <a:rPr lang="zh-CN" altLang="en-US" sz="3200" dirty="0">
                <a:solidFill>
                  <a:schemeClr val="tx1"/>
                </a:solidFill>
                <a:latin typeface="微软雅黑" panose="020B0503020204020204" charset="-122"/>
                <a:ea typeface="微软雅黑" panose="020B0503020204020204" charset="-122"/>
                <a:cs typeface="楷体" panose="02010609060101010101" pitchFamily="49" charset="-122"/>
                <a:sym typeface="微软雅黑" panose="020B0503020204020204" charset="-122"/>
              </a:rPr>
              <a:t>欣喜若狂：</a:t>
            </a:r>
            <a:r>
              <a:rPr lang="en-US" altLang="zh-CN" sz="3200" dirty="0">
                <a:solidFill>
                  <a:schemeClr val="tx1"/>
                </a:solidFill>
                <a:latin typeface="微软雅黑" panose="020B0503020204020204" charset="-122"/>
                <a:ea typeface="微软雅黑" panose="020B0503020204020204" charset="-122"/>
                <a:cs typeface="楷体" panose="02010609060101010101" pitchFamily="49" charset="-122"/>
                <a:sym typeface="微软雅黑" panose="020B0503020204020204" charset="-122"/>
              </a:rPr>
              <a:t>形容高兴、兴奋到了极点。</a:t>
            </a:r>
            <a:endParaRPr lang="en-US" altLang="zh-CN" sz="3200" dirty="0">
              <a:solidFill>
                <a:schemeClr val="tx1"/>
              </a:solidFill>
              <a:latin typeface="微软雅黑" panose="020B0503020204020204" charset="-122"/>
              <a:ea typeface="微软雅黑" panose="020B0503020204020204" charset="-122"/>
              <a:cs typeface="楷体" panose="02010609060101010101" pitchFamily="49" charset="-122"/>
              <a:sym typeface="微软雅黑" panose="020B0503020204020204" charset="-122"/>
            </a:endParaRPr>
          </a:p>
          <a:p>
            <a:pPr>
              <a:lnSpc>
                <a:spcPct val="150000"/>
              </a:lnSpc>
            </a:pPr>
            <a:r>
              <a:rPr lang="en-US" altLang="zh-CN" sz="3200" dirty="0">
                <a:solidFill>
                  <a:schemeClr val="tx1"/>
                </a:solidFill>
                <a:latin typeface="微软雅黑" panose="020B0503020204020204" charset="-122"/>
                <a:ea typeface="微软雅黑" panose="020B0503020204020204" charset="-122"/>
                <a:cs typeface="楷体" panose="02010609060101010101" pitchFamily="49" charset="-122"/>
                <a:sym typeface="微软雅黑" panose="020B0503020204020204" charset="-122"/>
              </a:rPr>
              <a:t>4.</a:t>
            </a:r>
            <a:r>
              <a:rPr lang="zh-CN" altLang="en-US" sz="3200" dirty="0">
                <a:solidFill>
                  <a:schemeClr val="tx1"/>
                </a:solidFill>
                <a:latin typeface="微软雅黑" panose="020B0503020204020204" charset="-122"/>
                <a:ea typeface="微软雅黑" panose="020B0503020204020204" charset="-122"/>
                <a:cs typeface="楷体" panose="02010609060101010101" pitchFamily="49" charset="-122"/>
                <a:sym typeface="微软雅黑" panose="020B0503020204020204" charset="-122"/>
              </a:rPr>
              <a:t>吹嘘：意为夸张地宣扬或编造优点、长处；或为对人和事过分吹捧。</a:t>
            </a:r>
            <a:endParaRPr lang="zh-CN" altLang="en-US" sz="3200" dirty="0">
              <a:solidFill>
                <a:schemeClr val="tx1"/>
              </a:solidFill>
              <a:latin typeface="微软雅黑" panose="020B0503020204020204" charset="-122"/>
              <a:ea typeface="微软雅黑" panose="020B0503020204020204" charset="-122"/>
              <a:cs typeface="楷体" panose="02010609060101010101" pitchFamily="49" charset="-122"/>
              <a:sym typeface="微软雅黑" panose="020B0503020204020204" charset="-122"/>
            </a:endParaRPr>
          </a:p>
        </p:txBody>
      </p:sp>
      <p:sp>
        <p:nvSpPr>
          <p:cNvPr id="5" name="文本框 10"/>
          <p:cNvSpPr txBox="1"/>
          <p:nvPr/>
        </p:nvSpPr>
        <p:spPr>
          <a:xfrm>
            <a:off x="418704" y="332785"/>
            <a:ext cx="1826141" cy="584775"/>
          </a:xfrm>
          <a:prstGeom prst="rect">
            <a:avLst/>
          </a:prstGeom>
          <a:solidFill>
            <a:schemeClr val="accent6">
              <a:lumMod val="20000"/>
              <a:lumOff val="80000"/>
            </a:schemeClr>
          </a:solidFill>
          <a:effectLst/>
        </p:spPr>
        <p:txBody>
          <a:bodyPr wrap="none" rtlCol="0">
            <a:spAutoFit/>
          </a:bodyPr>
          <a:lstStyle/>
          <a:p>
            <a:r>
              <a:rPr lang="zh-CN" altLang="en-US" sz="3200" dirty="0" smtClean="0">
                <a:solidFill>
                  <a:srgbClr val="009900"/>
                </a:solidFill>
                <a:latin typeface="微软雅黑" panose="020B0503020204020204" charset="-122"/>
                <a:ea typeface="微软雅黑" panose="020B0503020204020204" charset="-122"/>
                <a:sym typeface="微软雅黑" panose="020B0503020204020204" charset="-122"/>
              </a:rPr>
              <a:t>理解词语</a:t>
            </a:r>
            <a:endParaRPr lang="zh-CN" altLang="en-US" sz="3200" dirty="0">
              <a:solidFill>
                <a:srgbClr val="009900"/>
              </a:solidFill>
              <a:latin typeface="微软雅黑" panose="020B0503020204020204" charset="-122"/>
              <a:ea typeface="微软雅黑" panose="020B0503020204020204" charset="-122"/>
              <a:sym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4140" y="1275080"/>
            <a:ext cx="4800600" cy="4523105"/>
          </a:xfrm>
          <a:prstGeom prst="rect">
            <a:avLst/>
          </a:prstGeom>
          <a:noFill/>
        </p:spPr>
        <p:txBody>
          <a:bodyPr wrap="square" rtlCol="0">
            <a:spAutoFit/>
          </a:bodyPr>
          <a:lstStyle/>
          <a:p>
            <a:pPr indent="720090">
              <a:lnSpc>
                <a:spcPct val="150000"/>
              </a:lnSpc>
            </a:pPr>
            <a:r>
              <a:rPr lang="en-US" altLang="zh-CN" sz="3200" dirty="0">
                <a:solidFill>
                  <a:schemeClr val="tx1"/>
                </a:solidFill>
                <a:latin typeface="微软雅黑" panose="020B0503020204020204" charset="-122"/>
                <a:ea typeface="微软雅黑" panose="020B0503020204020204" charset="-122"/>
                <a:cs typeface="楷体" panose="02010609060101010101" pitchFamily="49" charset="-122"/>
                <a:sym typeface="微软雅黑" panose="020B0503020204020204" charset="-122"/>
              </a:rPr>
              <a:t>课文讲</a:t>
            </a:r>
            <a:r>
              <a:rPr lang="zh-CN" altLang="en-US" sz="3200" dirty="0">
                <a:solidFill>
                  <a:schemeClr val="tx1"/>
                </a:solidFill>
                <a:latin typeface="微软雅黑" panose="020B0503020204020204" charset="-122"/>
                <a:ea typeface="微软雅黑" panose="020B0503020204020204" charset="-122"/>
                <a:cs typeface="楷体" panose="02010609060101010101" pitchFamily="49" charset="-122"/>
                <a:sym typeface="微软雅黑" panose="020B0503020204020204" charset="-122"/>
              </a:rPr>
              <a:t>述</a:t>
            </a:r>
            <a:r>
              <a:rPr lang="en-US" altLang="zh-CN" sz="3200" dirty="0">
                <a:solidFill>
                  <a:schemeClr val="tx1"/>
                </a:solidFill>
                <a:latin typeface="微软雅黑" panose="020B0503020204020204" charset="-122"/>
                <a:ea typeface="微软雅黑" panose="020B0503020204020204" charset="-122"/>
                <a:cs typeface="楷体" panose="02010609060101010101" pitchFamily="49" charset="-122"/>
                <a:sym typeface="微软雅黑" panose="020B0503020204020204" charset="-122"/>
              </a:rPr>
              <a:t>了圣彼得堡镇的两个失踪的孩子</a:t>
            </a:r>
            <a:r>
              <a:rPr lang="zh-CN" altLang="en-US" sz="3200" dirty="0">
                <a:solidFill>
                  <a:schemeClr val="tx1"/>
                </a:solidFill>
                <a:latin typeface="微软雅黑" panose="020B0503020204020204" charset="-122"/>
                <a:ea typeface="微软雅黑" panose="020B0503020204020204" charset="-122"/>
                <a:cs typeface="楷体" panose="02010609060101010101" pitchFamily="49" charset="-122"/>
                <a:sym typeface="微软雅黑" panose="020B0503020204020204" charset="-122"/>
              </a:rPr>
              <a:t>最终</a:t>
            </a:r>
            <a:r>
              <a:rPr lang="en-US" altLang="zh-CN" sz="3200" dirty="0">
                <a:solidFill>
                  <a:schemeClr val="tx1"/>
                </a:solidFill>
                <a:latin typeface="微软雅黑" panose="020B0503020204020204" charset="-122"/>
                <a:ea typeface="微软雅黑" panose="020B0503020204020204" charset="-122"/>
                <a:cs typeface="楷体" panose="02010609060101010101" pitchFamily="49" charset="-122"/>
                <a:sym typeface="微软雅黑" panose="020B0503020204020204" charset="-122"/>
              </a:rPr>
              <a:t>回来</a:t>
            </a:r>
            <a:r>
              <a:rPr lang="zh-CN" altLang="en-US" sz="3200" dirty="0">
                <a:solidFill>
                  <a:schemeClr val="tx1"/>
                </a:solidFill>
                <a:latin typeface="微软雅黑" panose="020B0503020204020204" charset="-122"/>
                <a:ea typeface="微软雅黑" panose="020B0503020204020204" charset="-122"/>
                <a:cs typeface="楷体" panose="02010609060101010101" pitchFamily="49" charset="-122"/>
                <a:sym typeface="微软雅黑" panose="020B0503020204020204" charset="-122"/>
              </a:rPr>
              <a:t>的故事。</a:t>
            </a:r>
            <a:r>
              <a:rPr lang="en-US" altLang="zh-CN" sz="3200" dirty="0">
                <a:solidFill>
                  <a:schemeClr val="tx1"/>
                </a:solidFill>
                <a:latin typeface="微软雅黑" panose="020B0503020204020204" charset="-122"/>
                <a:ea typeface="微软雅黑" panose="020B0503020204020204" charset="-122"/>
                <a:cs typeface="楷体" panose="02010609060101010101" pitchFamily="49" charset="-122"/>
                <a:sym typeface="微软雅黑" panose="020B0503020204020204" charset="-122"/>
              </a:rPr>
              <a:t>其中一个名叫汤姆·索亚</a:t>
            </a:r>
            <a:r>
              <a:rPr lang="zh-CN" altLang="en-US" sz="3200" dirty="0">
                <a:solidFill>
                  <a:schemeClr val="tx1"/>
                </a:solidFill>
                <a:latin typeface="微软雅黑" panose="020B0503020204020204" charset="-122"/>
                <a:ea typeface="微软雅黑" panose="020B0503020204020204" charset="-122"/>
                <a:cs typeface="楷体" panose="02010609060101010101" pitchFamily="49" charset="-122"/>
                <a:sym typeface="微软雅黑" panose="020B0503020204020204" charset="-122"/>
              </a:rPr>
              <a:t>的孩子在</a:t>
            </a:r>
            <a:r>
              <a:rPr lang="en-US" altLang="zh-CN" sz="3200" dirty="0">
                <a:solidFill>
                  <a:schemeClr val="tx1"/>
                </a:solidFill>
                <a:latin typeface="微软雅黑" panose="020B0503020204020204" charset="-122"/>
                <a:ea typeface="微软雅黑" panose="020B0503020204020204" charset="-122"/>
                <a:cs typeface="楷体" panose="02010609060101010101" pitchFamily="49" charset="-122"/>
                <a:sym typeface="微软雅黑" panose="020B0503020204020204" charset="-122"/>
              </a:rPr>
              <a:t>回来后,给大家讲了他们失踪那些日子的奇特经历</a:t>
            </a:r>
            <a:r>
              <a:rPr lang="zh-CN" altLang="en-US" sz="3200" dirty="0">
                <a:solidFill>
                  <a:schemeClr val="tx1"/>
                </a:solidFill>
                <a:latin typeface="微软雅黑" panose="020B0503020204020204" charset="-122"/>
                <a:ea typeface="微软雅黑" panose="020B0503020204020204" charset="-122"/>
                <a:cs typeface="楷体" panose="02010609060101010101" pitchFamily="49" charset="-122"/>
                <a:sym typeface="微软雅黑" panose="020B0503020204020204" charset="-122"/>
              </a:rPr>
              <a:t>。</a:t>
            </a:r>
            <a:endParaRPr lang="zh-CN" altLang="en-US" sz="3200" dirty="0">
              <a:solidFill>
                <a:schemeClr val="tx1"/>
              </a:solidFill>
              <a:latin typeface="微软雅黑" panose="020B0503020204020204" charset="-122"/>
              <a:ea typeface="微软雅黑" panose="020B0503020204020204" charset="-122"/>
              <a:cs typeface="楷体" panose="02010609060101010101" pitchFamily="49" charset="-122"/>
              <a:sym typeface="微软雅黑" panose="020B0503020204020204" charset="-122"/>
            </a:endParaRPr>
          </a:p>
        </p:txBody>
      </p:sp>
      <p:pic>
        <p:nvPicPr>
          <p:cNvPr id="5" name="图片 4"/>
          <p:cNvPicPr>
            <a:picLocks noChangeAspect="1"/>
          </p:cNvPicPr>
          <p:nvPr/>
        </p:nvPicPr>
        <p:blipFill>
          <a:blip r:embed="rId1" cstate="email"/>
          <a:stretch>
            <a:fillRect/>
          </a:stretch>
        </p:blipFill>
        <p:spPr>
          <a:xfrm>
            <a:off x="5107940" y="999490"/>
            <a:ext cx="3202940" cy="4575175"/>
          </a:xfrm>
          <a:prstGeom prst="rect">
            <a:avLst/>
          </a:prstGeom>
        </p:spPr>
      </p:pic>
      <p:sp>
        <p:nvSpPr>
          <p:cNvPr id="6" name="文本框 10"/>
          <p:cNvSpPr txBox="1"/>
          <p:nvPr/>
        </p:nvSpPr>
        <p:spPr>
          <a:xfrm>
            <a:off x="418704" y="332785"/>
            <a:ext cx="1826141" cy="584775"/>
          </a:xfrm>
          <a:prstGeom prst="rect">
            <a:avLst/>
          </a:prstGeom>
          <a:solidFill>
            <a:schemeClr val="accent6">
              <a:lumMod val="20000"/>
              <a:lumOff val="80000"/>
            </a:schemeClr>
          </a:solidFill>
          <a:effectLst/>
        </p:spPr>
        <p:txBody>
          <a:bodyPr wrap="none" rtlCol="0">
            <a:spAutoFit/>
          </a:bodyPr>
          <a:lstStyle/>
          <a:p>
            <a:r>
              <a:rPr lang="zh-CN" altLang="en-US" sz="3200" dirty="0" smtClean="0">
                <a:solidFill>
                  <a:srgbClr val="009900"/>
                </a:solidFill>
                <a:latin typeface="微软雅黑" panose="020B0503020204020204" charset="-122"/>
                <a:ea typeface="微软雅黑" panose="020B0503020204020204" charset="-122"/>
                <a:sym typeface="微软雅黑" panose="020B0503020204020204" charset="-122"/>
              </a:rPr>
              <a:t>课文内容</a:t>
            </a:r>
            <a:endParaRPr lang="zh-CN" altLang="en-US" sz="3200" dirty="0">
              <a:solidFill>
                <a:srgbClr val="009900"/>
              </a:solidFill>
              <a:latin typeface="微软雅黑" panose="020B0503020204020204" charset="-122"/>
              <a:ea typeface="微软雅黑" panose="020B0503020204020204" charset="-122"/>
              <a:sym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trips(downLeft)">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763010" y="939165"/>
            <a:ext cx="4838065" cy="1482650"/>
          </a:xfrm>
          <a:prstGeom prst="rect">
            <a:avLst/>
          </a:prstGeom>
          <a:noFill/>
        </p:spPr>
        <p:txBody>
          <a:bodyPr wrap="square" rtlCol="0">
            <a:spAutoFit/>
          </a:bodyPr>
          <a:lstStyle/>
          <a:p>
            <a:pPr>
              <a:lnSpc>
                <a:spcPct val="150000"/>
              </a:lnSpc>
            </a:pPr>
            <a:r>
              <a:rPr lang="en-US" altLang="zh-CN" sz="3200" dirty="0">
                <a:solidFill>
                  <a:srgbClr val="FF0000"/>
                </a:solidFill>
                <a:latin typeface="微软雅黑" panose="020B0503020204020204" charset="-122"/>
                <a:ea typeface="微软雅黑" panose="020B0503020204020204" charset="-122"/>
                <a:cs typeface="楷体" panose="02010609060101010101" pitchFamily="49" charset="-122"/>
                <a:sym typeface="微软雅黑" panose="020B0503020204020204" charset="-122"/>
              </a:rPr>
              <a:t>1、生性顽皮、有点叛逆</a:t>
            </a:r>
            <a:r>
              <a:rPr lang="zh-CN" altLang="en-US" sz="3200" dirty="0">
                <a:solidFill>
                  <a:srgbClr val="FF0000"/>
                </a:solidFill>
                <a:latin typeface="微软雅黑" panose="020B0503020204020204" charset="-122"/>
                <a:ea typeface="微软雅黑" panose="020B0503020204020204" charset="-122"/>
                <a:cs typeface="楷体" panose="02010609060101010101" pitchFamily="49" charset="-122"/>
                <a:sym typeface="微软雅黑" panose="020B0503020204020204" charset="-122"/>
              </a:rPr>
              <a:t>，喜恶作剧</a:t>
            </a:r>
            <a:endParaRPr lang="zh-CN" altLang="en-US" sz="3200" dirty="0">
              <a:solidFill>
                <a:srgbClr val="FF0000"/>
              </a:solidFill>
              <a:latin typeface="微软雅黑" panose="020B0503020204020204" charset="-122"/>
              <a:ea typeface="微软雅黑" panose="020B0503020204020204" charset="-122"/>
              <a:cs typeface="楷体" panose="02010609060101010101" pitchFamily="49" charset="-122"/>
              <a:sym typeface="微软雅黑" panose="020B0503020204020204" charset="-122"/>
            </a:endParaRPr>
          </a:p>
        </p:txBody>
      </p:sp>
      <p:sp>
        <p:nvSpPr>
          <p:cNvPr id="3" name="文本框 2"/>
          <p:cNvSpPr txBox="1"/>
          <p:nvPr/>
        </p:nvSpPr>
        <p:spPr>
          <a:xfrm>
            <a:off x="3763010" y="2292985"/>
            <a:ext cx="4953000" cy="2306955"/>
          </a:xfrm>
          <a:prstGeom prst="rect">
            <a:avLst/>
          </a:prstGeom>
          <a:noFill/>
        </p:spPr>
        <p:txBody>
          <a:bodyPr wrap="square" rtlCol="0">
            <a:spAutoFit/>
          </a:bodyPr>
          <a:lstStyle/>
          <a:p>
            <a:pPr>
              <a:lnSpc>
                <a:spcPct val="150000"/>
              </a:lnSpc>
            </a:pPr>
            <a:r>
              <a:rPr lang="en-US" altLang="zh-CN" sz="3200" dirty="0">
                <a:solidFill>
                  <a:srgbClr val="FF0000"/>
                </a:solidFill>
                <a:latin typeface="微软雅黑" panose="020B0503020204020204" charset="-122"/>
                <a:ea typeface="微软雅黑" panose="020B0503020204020204" charset="-122"/>
                <a:cs typeface="楷体" panose="02010609060101010101" pitchFamily="49" charset="-122"/>
                <a:sym typeface="微软雅黑" panose="020B0503020204020204" charset="-122"/>
              </a:rPr>
              <a:t>2、天真活泼、有勇有谋、乐观自信、心地善良、乐于助</a:t>
            </a:r>
            <a:r>
              <a:rPr lang="zh-CN" altLang="en-US" sz="3200" dirty="0">
                <a:solidFill>
                  <a:srgbClr val="FF0000"/>
                </a:solidFill>
                <a:latin typeface="微软雅黑" panose="020B0503020204020204" charset="-122"/>
                <a:ea typeface="微软雅黑" panose="020B0503020204020204" charset="-122"/>
                <a:cs typeface="楷体" panose="02010609060101010101" pitchFamily="49" charset="-122"/>
                <a:sym typeface="微软雅黑" panose="020B0503020204020204" charset="-122"/>
              </a:rPr>
              <a:t>人</a:t>
            </a:r>
            <a:endParaRPr lang="en-US" altLang="zh-CN" sz="3200" dirty="0">
              <a:solidFill>
                <a:srgbClr val="FF0000"/>
              </a:solidFill>
              <a:latin typeface="微软雅黑" panose="020B0503020204020204" charset="-122"/>
              <a:ea typeface="微软雅黑" panose="020B0503020204020204" charset="-122"/>
              <a:cs typeface="楷体" panose="02010609060101010101" pitchFamily="49" charset="-122"/>
              <a:sym typeface="微软雅黑" panose="020B0503020204020204" charset="-122"/>
            </a:endParaRPr>
          </a:p>
        </p:txBody>
      </p:sp>
      <p:sp>
        <p:nvSpPr>
          <p:cNvPr id="6" name="文本框 5"/>
          <p:cNvSpPr txBox="1"/>
          <p:nvPr/>
        </p:nvSpPr>
        <p:spPr>
          <a:xfrm>
            <a:off x="304165" y="4515485"/>
            <a:ext cx="7875905" cy="743986"/>
          </a:xfrm>
          <a:prstGeom prst="rect">
            <a:avLst/>
          </a:prstGeom>
          <a:noFill/>
        </p:spPr>
        <p:txBody>
          <a:bodyPr wrap="square" rtlCol="0">
            <a:spAutoFit/>
          </a:bodyPr>
          <a:lstStyle/>
          <a:p>
            <a:pPr>
              <a:lnSpc>
                <a:spcPct val="150000"/>
              </a:lnSpc>
            </a:pPr>
            <a:r>
              <a:rPr lang="en-US" altLang="zh-CN" sz="3200" dirty="0">
                <a:solidFill>
                  <a:srgbClr val="FF0000"/>
                </a:solidFill>
                <a:latin typeface="微软雅黑" panose="020B0503020204020204" charset="-122"/>
                <a:ea typeface="微软雅黑" panose="020B0503020204020204" charset="-122"/>
                <a:cs typeface="楷体" panose="02010609060101010101" pitchFamily="49" charset="-122"/>
                <a:sym typeface="微软雅黑" panose="020B0503020204020204" charset="-122"/>
              </a:rPr>
              <a:t>3、有正义感、有侠义精神、有男子气概</a:t>
            </a:r>
            <a:endParaRPr lang="en-US" altLang="zh-CN" sz="3200" dirty="0">
              <a:solidFill>
                <a:srgbClr val="FF0000"/>
              </a:solidFill>
              <a:latin typeface="微软雅黑" panose="020B0503020204020204" charset="-122"/>
              <a:ea typeface="微软雅黑" panose="020B0503020204020204" charset="-122"/>
              <a:cs typeface="楷体" panose="02010609060101010101" pitchFamily="49" charset="-122"/>
              <a:sym typeface="微软雅黑" panose="020B0503020204020204" charset="-122"/>
            </a:endParaRPr>
          </a:p>
        </p:txBody>
      </p:sp>
      <p:sp>
        <p:nvSpPr>
          <p:cNvPr id="7" name="文本框 6"/>
          <p:cNvSpPr txBox="1"/>
          <p:nvPr/>
        </p:nvSpPr>
        <p:spPr>
          <a:xfrm>
            <a:off x="304165" y="5221605"/>
            <a:ext cx="5619750" cy="743986"/>
          </a:xfrm>
          <a:prstGeom prst="rect">
            <a:avLst/>
          </a:prstGeom>
          <a:noFill/>
        </p:spPr>
        <p:txBody>
          <a:bodyPr wrap="square" rtlCol="0">
            <a:spAutoFit/>
          </a:bodyPr>
          <a:lstStyle/>
          <a:p>
            <a:pPr>
              <a:lnSpc>
                <a:spcPct val="150000"/>
              </a:lnSpc>
            </a:pPr>
            <a:r>
              <a:rPr lang="en-US" altLang="zh-CN" sz="3200" dirty="0">
                <a:solidFill>
                  <a:srgbClr val="FF0000"/>
                </a:solidFill>
                <a:latin typeface="微软雅黑" panose="020B0503020204020204" charset="-122"/>
                <a:ea typeface="微软雅黑" panose="020B0503020204020204" charset="-122"/>
                <a:cs typeface="楷体" panose="02010609060101010101" pitchFamily="49" charset="-122"/>
                <a:sym typeface="微软雅黑" panose="020B0503020204020204" charset="-122"/>
              </a:rPr>
              <a:t>4、向往自由，喜欢冒险</a:t>
            </a:r>
            <a:endParaRPr lang="zh-CN" altLang="en-US" sz="3200" dirty="0">
              <a:solidFill>
                <a:srgbClr val="FF0000"/>
              </a:solidFill>
              <a:latin typeface="微软雅黑" panose="020B0503020204020204" charset="-122"/>
              <a:ea typeface="微软雅黑" panose="020B0503020204020204" charset="-122"/>
              <a:cs typeface="楷体" panose="02010609060101010101" pitchFamily="49" charset="-122"/>
              <a:sym typeface="微软雅黑" panose="020B0503020204020204" charset="-122"/>
            </a:endParaRPr>
          </a:p>
        </p:txBody>
      </p:sp>
      <p:pic>
        <p:nvPicPr>
          <p:cNvPr id="8" name="图片 7"/>
          <p:cNvPicPr>
            <a:picLocks noChangeAspect="1"/>
          </p:cNvPicPr>
          <p:nvPr/>
        </p:nvPicPr>
        <p:blipFill>
          <a:blip r:embed="rId1" cstate="email"/>
          <a:stretch>
            <a:fillRect/>
          </a:stretch>
        </p:blipFill>
        <p:spPr>
          <a:xfrm>
            <a:off x="589915" y="1271905"/>
            <a:ext cx="2399030" cy="3328035"/>
          </a:xfrm>
          <a:prstGeom prst="ellipse">
            <a:avLst/>
          </a:prstGeom>
        </p:spPr>
      </p:pic>
      <p:sp>
        <p:nvSpPr>
          <p:cNvPr id="9" name="文本框 10"/>
          <p:cNvSpPr txBox="1"/>
          <p:nvPr/>
        </p:nvSpPr>
        <p:spPr>
          <a:xfrm>
            <a:off x="418704" y="332785"/>
            <a:ext cx="1826141" cy="584775"/>
          </a:xfrm>
          <a:prstGeom prst="rect">
            <a:avLst/>
          </a:prstGeom>
          <a:solidFill>
            <a:schemeClr val="accent6">
              <a:lumMod val="20000"/>
              <a:lumOff val="80000"/>
            </a:schemeClr>
          </a:solidFill>
          <a:effectLst/>
        </p:spPr>
        <p:txBody>
          <a:bodyPr wrap="none" rtlCol="0">
            <a:spAutoFit/>
          </a:bodyPr>
          <a:lstStyle/>
          <a:p>
            <a:r>
              <a:rPr lang="zh-CN" altLang="en-US" sz="3200" dirty="0" smtClean="0">
                <a:solidFill>
                  <a:srgbClr val="009900"/>
                </a:solidFill>
                <a:latin typeface="微软雅黑" panose="020B0503020204020204" charset="-122"/>
                <a:ea typeface="微软雅黑" panose="020B0503020204020204" charset="-122"/>
                <a:sym typeface="微软雅黑" panose="020B0503020204020204" charset="-122"/>
              </a:rPr>
              <a:t>人物形象</a:t>
            </a:r>
            <a:endParaRPr lang="zh-CN" altLang="en-US" sz="3200" dirty="0">
              <a:solidFill>
                <a:srgbClr val="009900"/>
              </a:solidFill>
              <a:latin typeface="微软雅黑" panose="020B0503020204020204" charset="-122"/>
              <a:ea typeface="微软雅黑" panose="020B0503020204020204" charset="-122"/>
              <a:sym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7" presetClass="entr" presetSubtype="0"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1000"/>
                                        <p:tgtEl>
                                          <p:spTgt spid="2"/>
                                        </p:tgtEl>
                                      </p:cBhvr>
                                    </p:animEffect>
                                    <p:anim calcmode="lin" valueType="num">
                                      <p:cBhvr>
                                        <p:cTn id="14" dur="1000" fill="hold"/>
                                        <p:tgtEl>
                                          <p:spTgt spid="2"/>
                                        </p:tgtEl>
                                        <p:attrNameLst>
                                          <p:attrName>ppt_x</p:attrName>
                                        </p:attrNameLst>
                                      </p:cBhvr>
                                      <p:tavLst>
                                        <p:tav tm="0">
                                          <p:val>
                                            <p:strVal val="#ppt_x"/>
                                          </p:val>
                                        </p:tav>
                                        <p:tav tm="100000">
                                          <p:val>
                                            <p:strVal val="#ppt_x"/>
                                          </p:val>
                                        </p:tav>
                                      </p:tavLst>
                                    </p:anim>
                                    <p:anim calcmode="lin" valueType="num">
                                      <p:cBhvr>
                                        <p:cTn id="15"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7" presetClass="entr" presetSubtype="0" fill="hold" grpId="0" nodeType="click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fade">
                                      <p:cBhvr>
                                        <p:cTn id="20" dur="1000"/>
                                        <p:tgtEl>
                                          <p:spTgt spid="3"/>
                                        </p:tgtEl>
                                      </p:cBhvr>
                                    </p:animEffect>
                                    <p:anim calcmode="lin" valueType="num">
                                      <p:cBhvr>
                                        <p:cTn id="21" dur="1000" fill="hold"/>
                                        <p:tgtEl>
                                          <p:spTgt spid="3"/>
                                        </p:tgtEl>
                                        <p:attrNameLst>
                                          <p:attrName>ppt_x</p:attrName>
                                        </p:attrNameLst>
                                      </p:cBhvr>
                                      <p:tavLst>
                                        <p:tav tm="0">
                                          <p:val>
                                            <p:strVal val="#ppt_x"/>
                                          </p:val>
                                        </p:tav>
                                        <p:tav tm="100000">
                                          <p:val>
                                            <p:strVal val="#ppt_x"/>
                                          </p:val>
                                        </p:tav>
                                      </p:tavLst>
                                    </p:anim>
                                    <p:anim calcmode="lin" valueType="num">
                                      <p:cBhvr>
                                        <p:cTn id="22"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47" presetClass="entr" presetSubtype="0"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1000"/>
                                        <p:tgtEl>
                                          <p:spTgt spid="6"/>
                                        </p:tgtEl>
                                      </p:cBhvr>
                                    </p:animEffect>
                                    <p:anim calcmode="lin" valueType="num">
                                      <p:cBhvr>
                                        <p:cTn id="28" dur="1000" fill="hold"/>
                                        <p:tgtEl>
                                          <p:spTgt spid="6"/>
                                        </p:tgtEl>
                                        <p:attrNameLst>
                                          <p:attrName>ppt_x</p:attrName>
                                        </p:attrNameLst>
                                      </p:cBhvr>
                                      <p:tavLst>
                                        <p:tav tm="0">
                                          <p:val>
                                            <p:strVal val="#ppt_x"/>
                                          </p:val>
                                        </p:tav>
                                        <p:tav tm="100000">
                                          <p:val>
                                            <p:strVal val="#ppt_x"/>
                                          </p:val>
                                        </p:tav>
                                      </p:tavLst>
                                    </p:anim>
                                    <p:anim calcmode="lin" valueType="num">
                                      <p:cBhvr>
                                        <p:cTn id="2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47" presetClass="entr" presetSubtype="0" fill="hold" grpId="0" nodeType="click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fade">
                                      <p:cBhvr>
                                        <p:cTn id="34" dur="1000"/>
                                        <p:tgtEl>
                                          <p:spTgt spid="7"/>
                                        </p:tgtEl>
                                      </p:cBhvr>
                                    </p:animEffect>
                                    <p:anim calcmode="lin" valueType="num">
                                      <p:cBhvr>
                                        <p:cTn id="35" dur="1000" fill="hold"/>
                                        <p:tgtEl>
                                          <p:spTgt spid="7"/>
                                        </p:tgtEl>
                                        <p:attrNameLst>
                                          <p:attrName>ppt_x</p:attrName>
                                        </p:attrNameLst>
                                      </p:cBhvr>
                                      <p:tavLst>
                                        <p:tav tm="0">
                                          <p:val>
                                            <p:strVal val="#ppt_x"/>
                                          </p:val>
                                        </p:tav>
                                        <p:tav tm="100000">
                                          <p:val>
                                            <p:strVal val="#ppt_x"/>
                                          </p:val>
                                        </p:tav>
                                      </p:tavLst>
                                    </p:anim>
                                    <p:anim calcmode="lin" valueType="num">
                                      <p:cBhvr>
                                        <p:cTn id="3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6" grpId="0"/>
      <p:bldP spid="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672465" y="1246505"/>
            <a:ext cx="7934960" cy="4523105"/>
          </a:xfrm>
          <a:prstGeom prst="rect">
            <a:avLst/>
          </a:prstGeom>
        </p:spPr>
        <p:txBody>
          <a:bodyPr wrap="square">
            <a:spAutoFit/>
          </a:bodyPr>
          <a:lstStyle/>
          <a:p>
            <a:pPr lvl="0" indent="720090">
              <a:lnSpc>
                <a:spcPct val="150000"/>
              </a:lnSpc>
            </a:pPr>
            <a:r>
              <a:rPr lang="zh-CN" altLang="en-US" sz="3200" dirty="0">
                <a:solidFill>
                  <a:prstClr val="black"/>
                </a:solidFill>
                <a:latin typeface="微软雅黑" panose="020B0503020204020204" charset="-122"/>
                <a:ea typeface="微软雅黑" panose="020B0503020204020204" charset="-122"/>
                <a:sym typeface="微软雅黑" panose="020B0503020204020204" charset="-122"/>
              </a:rPr>
              <a:t>汤姆是个聪明爱动的孩子，在他身上集中体现了智慧、计谋、正义、勇敢乃至领导才能等。他是一个多重角色的集合，足智多谋，富于同情心，对现实环境持反感态度，一心要冲出桎梏，去当绿林好汉，过行侠仗义的生活。</a:t>
            </a:r>
            <a:endParaRPr lang="zh-CN" altLang="en-US" sz="3200" dirty="0">
              <a:solidFill>
                <a:prstClr val="black"/>
              </a:solidFill>
              <a:latin typeface="微软雅黑" panose="020B0503020204020204" charset="-122"/>
              <a:ea typeface="微软雅黑" panose="020B0503020204020204" charset="-122"/>
              <a:sym typeface="微软雅黑" panose="020B0503020204020204" charset="-122"/>
            </a:endParaRPr>
          </a:p>
        </p:txBody>
      </p:sp>
      <p:sp>
        <p:nvSpPr>
          <p:cNvPr id="2" name="文本框 1"/>
          <p:cNvSpPr txBox="1"/>
          <p:nvPr/>
        </p:nvSpPr>
        <p:spPr>
          <a:xfrm>
            <a:off x="327660" y="518160"/>
            <a:ext cx="4942379" cy="662554"/>
          </a:xfrm>
          <a:prstGeom prst="rect">
            <a:avLst/>
          </a:prstGeom>
          <a:noFill/>
        </p:spPr>
        <p:txBody>
          <a:bodyPr wrap="none" rtlCol="0" anchor="t">
            <a:spAutoFit/>
          </a:bodyPr>
          <a:lstStyle/>
          <a:p>
            <a:pPr algn="l">
              <a:lnSpc>
                <a:spcPct val="150000"/>
              </a:lnSpc>
            </a:pPr>
            <a:r>
              <a:rPr lang="zh-CN" altLang="en-US" dirty="0" smtClean="0">
                <a:solidFill>
                  <a:srgbClr val="0070C0"/>
                </a:solidFill>
                <a:latin typeface="微软雅黑" panose="020B0503020204020204" charset="-122"/>
                <a:ea typeface="微软雅黑" panose="020B0503020204020204" charset="-122"/>
                <a:sym typeface="微软雅黑" panose="020B0503020204020204" charset="-122"/>
              </a:rPr>
              <a:t>    </a:t>
            </a:r>
            <a:r>
              <a:rPr lang="zh-CN" altLang="en-US" sz="2800" dirty="0" smtClean="0">
                <a:solidFill>
                  <a:srgbClr val="0070C0"/>
                </a:solidFill>
                <a:latin typeface="微软雅黑" panose="020B0503020204020204" charset="-122"/>
                <a:ea typeface="微软雅黑" panose="020B0503020204020204" charset="-122"/>
                <a:sym typeface="微软雅黑" panose="020B0503020204020204" charset="-122"/>
              </a:rPr>
              <a:t>汤姆给你留下了怎样的印象?</a:t>
            </a:r>
            <a:endParaRPr lang="zh-CN" altLang="en-US" sz="2800" dirty="0" smtClean="0">
              <a:solidFill>
                <a:srgbClr val="0070C0"/>
              </a:solidFill>
              <a:latin typeface="微软雅黑" panose="020B0503020204020204" charset="-122"/>
              <a:ea typeface="微软雅黑" panose="020B0503020204020204" charset="-122"/>
              <a:sym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cBhvr>
                                    </p:anim>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wipe(left)">
                                      <p:cBhvr>
                                        <p:cTn id="12"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云形 2"/>
          <p:cNvSpPr/>
          <p:nvPr/>
        </p:nvSpPr>
        <p:spPr>
          <a:xfrm>
            <a:off x="407025" y="599969"/>
            <a:ext cx="3024210" cy="1080000"/>
          </a:xfrm>
          <a:prstGeom prst="cloud">
            <a:avLst/>
          </a:prstGeom>
          <a:solidFill>
            <a:schemeClr val="bg1"/>
          </a:solidFill>
          <a:ln w="25400" cap="flat" cmpd="sng" algn="ctr">
            <a:solidFill>
              <a:srgbClr val="1F497D">
                <a:lumMod val="60000"/>
                <a:lumOff val="40000"/>
              </a:srgbClr>
            </a:solidFill>
            <a:prstDash val="solid"/>
          </a:ln>
          <a:effectLst>
            <a:glow rad="1016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r>
              <a:rPr lang="zh-CN" altLang="en-US" sz="3200" strike="noStrike" noProof="1">
                <a:solidFill>
                  <a:srgbClr val="0070C0"/>
                </a:solidFill>
                <a:latin typeface="微软雅黑" panose="020B0503020204020204" charset="-122"/>
                <a:ea typeface="微软雅黑" panose="020B0503020204020204" charset="-122"/>
                <a:sym typeface="微软雅黑" panose="020B0503020204020204" charset="-122"/>
              </a:rPr>
              <a:t>合作交流</a:t>
            </a:r>
            <a:endParaRPr lang="zh-CN" altLang="en-US" sz="3200" strike="noStrike" noProof="1">
              <a:solidFill>
                <a:srgbClr val="0070C0"/>
              </a:solidFill>
              <a:latin typeface="微软雅黑" panose="020B0503020204020204" charset="-122"/>
              <a:ea typeface="微软雅黑" panose="020B0503020204020204" charset="-122"/>
              <a:sym typeface="微软雅黑" panose="020B0503020204020204" charset="-122"/>
            </a:endParaRPr>
          </a:p>
        </p:txBody>
      </p:sp>
      <p:sp>
        <p:nvSpPr>
          <p:cNvPr id="4" name="TextBox 3"/>
          <p:cNvSpPr txBox="1"/>
          <p:nvPr/>
        </p:nvSpPr>
        <p:spPr>
          <a:xfrm>
            <a:off x="960755" y="2425700"/>
            <a:ext cx="6974205" cy="1482650"/>
          </a:xfrm>
          <a:prstGeom prst="rect">
            <a:avLst/>
          </a:prstGeom>
          <a:noFill/>
          <a:ln w="9525">
            <a:noFill/>
          </a:ln>
        </p:spPr>
        <p:txBody>
          <a:bodyPr wrap="square" anchor="t">
            <a:spAutoFit/>
          </a:bodyPr>
          <a:lstStyle/>
          <a:p>
            <a:pPr indent="720090">
              <a:lnSpc>
                <a:spcPct val="150000"/>
              </a:lnSpc>
            </a:pPr>
            <a:r>
              <a:rPr lang="zh-CN" altLang="en-US" sz="3200" b="1" dirty="0">
                <a:solidFill>
                  <a:srgbClr val="0070C0"/>
                </a:solidFill>
                <a:latin typeface="微软雅黑" panose="020B0503020204020204" charset="-122"/>
                <a:ea typeface="微软雅黑" panose="020B0503020204020204" charset="-122"/>
                <a:sym typeface="微软雅黑" panose="020B0503020204020204" charset="-122"/>
              </a:rPr>
              <a:t>你认为课文中的精彩片段“精彩”在什么地方?</a:t>
            </a:r>
            <a:endParaRPr lang="zh-CN" altLang="en-US" sz="3200" b="1" dirty="0">
              <a:solidFill>
                <a:srgbClr val="0070C0"/>
              </a:solidFill>
              <a:latin typeface="微软雅黑" panose="020B0503020204020204" charset="-122"/>
              <a:ea typeface="微软雅黑" panose="020B0503020204020204" charset="-122"/>
              <a:sym typeface="微软雅黑" panose="020B0503020204020204"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1"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down)">
                                      <p:cBhvr>
                                        <p:cTn id="1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 grpId="1" bldLvl="0" animBg="1"/>
      <p:bldP spid="4" grpId="0"/>
    </p:bldLst>
  </p:timing>
</p:sld>
</file>

<file path=ppt/tags/tag1.xml><?xml version="1.0" encoding="utf-8"?>
<p:tagLst xmlns:p="http://schemas.openxmlformats.org/presentationml/2006/main">
  <p:tag name="KSO_WPP_MARK_KEY" val="da98918d-eb80-4320-85a1-7f81ded87063"/>
  <p:tag name="COMMONDATA" val="eyJoZGlkIjoiNTEwZDYwYjA4ODUyYzA2MmI0M2EzZjhhMWY0NWI4YWEifQ=="/>
</p:tagLst>
</file>

<file path=ppt/theme/theme1.xml><?xml version="1.0" encoding="utf-8"?>
<a:theme xmlns:a="http://schemas.openxmlformats.org/drawingml/2006/main" name="第一PPT模板网-WWW.1PPT.COM">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第一PPT模板网-WWW.1PPT.COM ">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5_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6_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7_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8_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1045</Words>
  <Application>WPS 演示</Application>
  <PresentationFormat>全屏显示(4:3)</PresentationFormat>
  <Paragraphs>76</Paragraphs>
  <Slides>15</Slides>
  <Notes>0</Notes>
  <HiddenSlides>0</HiddenSlides>
  <MMClips>0</MMClips>
  <ScaleCrop>false</ScaleCrop>
  <HeadingPairs>
    <vt:vector size="6" baseType="variant">
      <vt:variant>
        <vt:lpstr>已用的字体</vt:lpstr>
      </vt:variant>
      <vt:variant>
        <vt:i4>10</vt:i4>
      </vt:variant>
      <vt:variant>
        <vt:lpstr>主题</vt:lpstr>
      </vt:variant>
      <vt:variant>
        <vt:i4>6</vt:i4>
      </vt:variant>
      <vt:variant>
        <vt:lpstr>幻灯片标题</vt:lpstr>
      </vt:variant>
      <vt:variant>
        <vt:i4>15</vt:i4>
      </vt:variant>
    </vt:vector>
  </HeadingPairs>
  <TitlesOfParts>
    <vt:vector size="31" baseType="lpstr">
      <vt:lpstr>Arial</vt:lpstr>
      <vt:lpstr>宋体</vt:lpstr>
      <vt:lpstr>Wingdings</vt:lpstr>
      <vt:lpstr>Calibri</vt:lpstr>
      <vt:lpstr>Calibri</vt:lpstr>
      <vt:lpstr>微软雅黑</vt:lpstr>
      <vt:lpstr>黑体</vt:lpstr>
      <vt:lpstr>楷体</vt:lpstr>
      <vt:lpstr>Arial</vt:lpstr>
      <vt:lpstr>Arial Unicode MS</vt:lpstr>
      <vt:lpstr>第一PPT模板网-WWW.1PPT.COM</vt:lpstr>
      <vt:lpstr>第一PPT模板网-WWW.1PPT.COM </vt:lpstr>
      <vt:lpstr>5_自定义设计方案</vt:lpstr>
      <vt:lpstr>6_自定义设计方案</vt:lpstr>
      <vt:lpstr>7_自定义设计方案</vt:lpstr>
      <vt:lpstr>8_自定义设计方案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Manager>第一PPT模板网-WWW.1PPT.COM</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第一PPT模板网-WWW.1PPT.COM</dc:title>
  <dc:creator>第一PPT模板网-WWW.1PPT.COM</dc:creator>
  <cp:lastModifiedBy>小树</cp:lastModifiedBy>
  <cp:revision>151</cp:revision>
  <dcterms:created xsi:type="dcterms:W3CDTF">2009-04-21T00:44:00Z</dcterms:created>
  <dcterms:modified xsi:type="dcterms:W3CDTF">2023-01-19T01:18:00Z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2052-11.1.0.13703</vt:lpwstr>
  </property>
  <property fmtid="{D5CDD505-2E9C-101B-9397-08002B2CF9AE}" pid="3" name="ICV">
    <vt:lpwstr>1E9026D7D041411EB61693D636F3E693</vt:lpwstr>
  </property>
</Properties>
</file>