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316" r:id="rId3"/>
    <p:sldId id="776" r:id="rId4"/>
    <p:sldId id="342" r:id="rId5"/>
    <p:sldId id="921" r:id="rId6"/>
    <p:sldId id="915" r:id="rId7"/>
    <p:sldId id="922" r:id="rId8"/>
    <p:sldId id="923" r:id="rId9"/>
    <p:sldId id="924" r:id="rId10"/>
    <p:sldId id="925" r:id="rId11"/>
    <p:sldId id="919" r:id="rId12"/>
    <p:sldId id="857" r:id="rId13"/>
    <p:sldId id="928" r:id="rId14"/>
    <p:sldId id="939" r:id="rId15"/>
    <p:sldId id="940" r:id="rId16"/>
    <p:sldId id="941" r:id="rId17"/>
    <p:sldId id="929" r:id="rId18"/>
    <p:sldId id="920" r:id="rId19"/>
    <p:sldId id="901" r:id="rId20"/>
    <p:sldId id="930" r:id="rId21"/>
    <p:sldId id="931" r:id="rId22"/>
  </p:sldIdLst>
  <p:sldSz cx="9144000" cy="5143500" type="screen16x9"/>
  <p:notesSz cx="6858000" cy="9144000"/>
  <p:embeddedFontLst>
    <p:embeddedFont>
      <p:font typeface="Calibri" panose="020F0502020204030204"/>
      <p:regular r:id="rId27"/>
      <p:bold r:id="rId28"/>
      <p:italic r:id="rId29"/>
      <p:boldItalic r:id="rId30"/>
    </p:embeddedFont>
    <p:embeddedFont>
      <p:font typeface="微软雅黑" panose="020B0503020204020204" pitchFamily="34" charset="-122"/>
      <p:regular r:id="rId31"/>
    </p:embeddedFont>
    <p:embeddedFont>
      <p:font typeface="楷体" panose="02010609060101010101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24" userDrawn="1">
          <p15:clr>
            <a:srgbClr val="A4A3A4"/>
          </p15:clr>
        </p15:guide>
        <p15:guide id="2" pos="2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824"/>
        <p:guide pos="28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62.xml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3783657" y="191683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tags" Target="../tags/tag61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60.xml"/><Relationship Id="rId38" Type="http://schemas.openxmlformats.org/officeDocument/2006/relationships/tags" Target="../tags/tag59.xml"/><Relationship Id="rId37" Type="http://schemas.openxmlformats.org/officeDocument/2006/relationships/tags" Target="../tags/tag58.xml"/><Relationship Id="rId36" Type="http://schemas.openxmlformats.org/officeDocument/2006/relationships/tags" Target="../tags/tag57.xml"/><Relationship Id="rId35" Type="http://schemas.openxmlformats.org/officeDocument/2006/relationships/tags" Target="../tags/tag56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4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056335" y="1351359"/>
            <a:ext cx="4999435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342900"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6000" b="1" dirty="0">
              <a:latin typeface="+mn-lt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0142" y="932329"/>
            <a:ext cx="4003858" cy="4123765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 bwMode="auto">
          <a:xfrm>
            <a:off x="0" y="1434371"/>
            <a:ext cx="56925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lvl="0" algn="l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 sz="2100" b="1" kern="1200" spc="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语文园地二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0" y="2575168"/>
            <a:ext cx="5692588" cy="29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lvl1pPr marL="0" lvl="0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30179" y="2026920"/>
            <a:ext cx="6879908" cy="165830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还有哪些小说里的人物给你留下了深刻的印象，小组可以交流讨论。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51564" y="2150432"/>
            <a:ext cx="7431203" cy="20082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村里的人排着队来到萨契尔法官家里，大家搂着那两个得救的孩子和他们亲吻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到处都像下雨一般掉了满地的眼泪。</a:t>
            </a:r>
            <a:endParaRPr lang="en-US" altLang="zh-CN" sz="21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pPr indent="533400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过了二十三，大家更忙，春节眨眼就要到了啊。</a:t>
            </a:r>
            <a:endParaRPr lang="en-US" altLang="zh-CN" sz="21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  <a:p>
            <a:pPr indent="533400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住方家大院的八儿，今天喜得快要发疯了。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83933" y="1474470"/>
            <a:ext cx="6517005" cy="48148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读下面例句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，说说画线的部分有什么共同特点。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325217" y="3154553"/>
            <a:ext cx="3101686" cy="0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476750" y="3608244"/>
            <a:ext cx="1898073" cy="19338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77986" y="4081273"/>
            <a:ext cx="1898073" cy="19338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041509" y="1838345"/>
            <a:ext cx="7081956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像下雨一般掉了满地的眼泪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”，眼泪像雨水似的直往下流。形容悲痛至极。运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用夸张的修辞手法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，描写了家人对两个孩子的担心，使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读者更容易理解。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706126" y="1737034"/>
            <a:ext cx="7956182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“眨眼就要到了”中，“眨眼”形容日子过得很快，运用夸张的写作手法，描写过了二十三，要准备的事情多，大家更忙了。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82148" y="691739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296056" y="351859"/>
            <a:ext cx="777830" cy="88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821658" y="1869260"/>
            <a:ext cx="7726349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“喜得快要发疯了” 中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，“发疯” 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个字形容八儿开心至极。运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用夸张的修辞手法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，描写了腊八到了，使得小朋友八儿很期待、很开心。使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读者更容易理解。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910060" y="1391905"/>
            <a:ext cx="7344033" cy="3007391"/>
          </a:xfrm>
          <a:prstGeom prst="roundRect">
            <a:avLst/>
          </a:prstGeom>
          <a:noFill/>
          <a:ln w="38100" cmpd="thickThin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这三个例句，都运用了夸张的修辞手法。它强烈地表达了作者的思想感情。它的作用主要是深刻、生动形容了发生事件，具有强大的语言感染力，给人以深刻的印象。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638625" y="64333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231510" y="384131"/>
            <a:ext cx="777830" cy="88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983933" y="1474470"/>
            <a:ext cx="6517005" cy="481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同学们，在古诗中有没有运用到夸张修辞手法的句子？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6981" y="2595446"/>
            <a:ext cx="50076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latin typeface="+mn-ea"/>
              </a:rPr>
              <a:t>“飞流直下三千尺，疑是银河落九天。”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6981" y="3677627"/>
            <a:ext cx="50076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latin typeface="+mn-ea"/>
              </a:rPr>
              <a:t>“三万里河东入海，五千仞岳上摩天。”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816293" y="1434465"/>
            <a:ext cx="6991826" cy="59007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一两个词语，发挥想象，仿写句子。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35"/>
          <p:cNvGrpSpPr/>
          <p:nvPr/>
        </p:nvGrpSpPr>
        <p:grpSpPr bwMode="auto">
          <a:xfrm>
            <a:off x="1674019" y="2484120"/>
            <a:ext cx="1103710" cy="1067991"/>
            <a:chOff x="2743200" y="3743325"/>
            <a:chExt cx="1471600" cy="1423988"/>
          </a:xfrm>
        </p:grpSpPr>
        <p:pic>
          <p:nvPicPr>
            <p:cNvPr id="13355" name="Picture 2" descr="0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598021">
              <a:off x="2743200" y="3743325"/>
              <a:ext cx="1423988" cy="142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6" name="TextBox 13"/>
            <p:cNvSpPr txBox="1">
              <a:spLocks noChangeArrowheads="1"/>
            </p:cNvSpPr>
            <p:nvPr/>
          </p:nvSpPr>
          <p:spPr bwMode="auto">
            <a:xfrm>
              <a:off x="2786050" y="4192596"/>
              <a:ext cx="142875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盼望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33"/>
          <p:cNvGrpSpPr/>
          <p:nvPr/>
        </p:nvGrpSpPr>
        <p:grpSpPr bwMode="auto">
          <a:xfrm>
            <a:off x="2391704" y="3570559"/>
            <a:ext cx="1303730" cy="1040606"/>
            <a:chOff x="2092537" y="1906168"/>
            <a:chExt cx="1738050" cy="1388133"/>
          </a:xfrm>
        </p:grpSpPr>
        <p:pic>
          <p:nvPicPr>
            <p:cNvPr id="13349" name="Picture 4" descr="0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7872656">
              <a:off x="2092537" y="1906168"/>
              <a:ext cx="1388133" cy="1388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0" name="TextBox 18"/>
            <p:cNvSpPr txBox="1">
              <a:spLocks noChangeArrowheads="1"/>
            </p:cNvSpPr>
            <p:nvPr/>
          </p:nvSpPr>
          <p:spPr bwMode="auto">
            <a:xfrm>
              <a:off x="2401837" y="2418965"/>
              <a:ext cx="1428750" cy="554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喜欢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32"/>
          <p:cNvGrpSpPr/>
          <p:nvPr/>
        </p:nvGrpSpPr>
        <p:grpSpPr bwMode="auto">
          <a:xfrm>
            <a:off x="5382577" y="2539604"/>
            <a:ext cx="1220391" cy="1225630"/>
            <a:chOff x="3200400" y="2317750"/>
            <a:chExt cx="1627188" cy="1634173"/>
          </a:xfrm>
        </p:grpSpPr>
        <p:pic>
          <p:nvPicPr>
            <p:cNvPr id="13330" name="Picture 10" descr="03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913392" flipH="1">
              <a:off x="3200400" y="2317750"/>
              <a:ext cx="1627188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1" name="TextBox 16"/>
            <p:cNvSpPr txBox="1">
              <a:spLocks noChangeArrowheads="1"/>
            </p:cNvSpPr>
            <p:nvPr/>
          </p:nvSpPr>
          <p:spPr bwMode="auto">
            <a:xfrm>
              <a:off x="3730631" y="2967038"/>
              <a:ext cx="931389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安静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31"/>
          <p:cNvGrpSpPr/>
          <p:nvPr/>
        </p:nvGrpSpPr>
        <p:grpSpPr bwMode="auto">
          <a:xfrm>
            <a:off x="3593546" y="2569607"/>
            <a:ext cx="1057575" cy="1051322"/>
            <a:chOff x="3771902" y="1938338"/>
            <a:chExt cx="1410098" cy="1401762"/>
          </a:xfrm>
        </p:grpSpPr>
        <p:pic>
          <p:nvPicPr>
            <p:cNvPr id="13328" name="Picture 8" descr="0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4540256">
              <a:off x="3771903" y="1938337"/>
              <a:ext cx="1401762" cy="140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9" name="TextBox 12"/>
            <p:cNvSpPr txBox="1">
              <a:spLocks noChangeArrowheads="1"/>
            </p:cNvSpPr>
            <p:nvPr/>
          </p:nvSpPr>
          <p:spPr bwMode="auto">
            <a:xfrm>
              <a:off x="4153036" y="2303494"/>
              <a:ext cx="1028964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饿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32"/>
          <p:cNvGrpSpPr/>
          <p:nvPr/>
        </p:nvGrpSpPr>
        <p:grpSpPr bwMode="auto">
          <a:xfrm>
            <a:off x="4481036" y="3564017"/>
            <a:ext cx="1220391" cy="1114425"/>
            <a:chOff x="3200400" y="2317750"/>
            <a:chExt cx="1627188" cy="1485900"/>
          </a:xfrm>
        </p:grpSpPr>
        <p:pic>
          <p:nvPicPr>
            <p:cNvPr id="17" name="Picture 10" descr="03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913392" flipH="1">
              <a:off x="3200400" y="2317750"/>
              <a:ext cx="1627188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3730632" y="2967038"/>
              <a:ext cx="78581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厚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352901" y="2499837"/>
            <a:ext cx="4875848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我盼望着圣诞节快点到来，希望今晚就可以见到圣诞老人。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35"/>
          <p:cNvGrpSpPr/>
          <p:nvPr/>
        </p:nvGrpSpPr>
        <p:grpSpPr bwMode="auto">
          <a:xfrm>
            <a:off x="873919" y="1333824"/>
            <a:ext cx="1250721" cy="1067991"/>
            <a:chOff x="2743200" y="3743325"/>
            <a:chExt cx="1667613" cy="1423988"/>
          </a:xfrm>
        </p:grpSpPr>
        <p:pic>
          <p:nvPicPr>
            <p:cNvPr id="13355" name="Picture 2" descr="0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598021">
              <a:off x="2743200" y="3743325"/>
              <a:ext cx="1423988" cy="142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6" name="TextBox 13"/>
            <p:cNvSpPr txBox="1">
              <a:spLocks noChangeArrowheads="1"/>
            </p:cNvSpPr>
            <p:nvPr/>
          </p:nvSpPr>
          <p:spPr bwMode="auto">
            <a:xfrm>
              <a:off x="2982063" y="4056804"/>
              <a:ext cx="142875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盼望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 descr="timg (3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47042" y="1990080"/>
            <a:ext cx="3103581" cy="213278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379182" y="2483645"/>
            <a:ext cx="4875848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由于早上起得匆忙，没有吃早饭，现在我已经饿得前胸贴后背了。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31"/>
          <p:cNvGrpSpPr/>
          <p:nvPr/>
        </p:nvGrpSpPr>
        <p:grpSpPr bwMode="auto">
          <a:xfrm>
            <a:off x="1295299" y="1432323"/>
            <a:ext cx="1057575" cy="1051322"/>
            <a:chOff x="3771902" y="1938338"/>
            <a:chExt cx="1410098" cy="1401762"/>
          </a:xfrm>
        </p:grpSpPr>
        <p:pic>
          <p:nvPicPr>
            <p:cNvPr id="13328" name="Picture 8" descr="0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4540256">
              <a:off x="3771903" y="1938337"/>
              <a:ext cx="1401762" cy="140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9" name="TextBox 12"/>
            <p:cNvSpPr txBox="1">
              <a:spLocks noChangeArrowheads="1"/>
            </p:cNvSpPr>
            <p:nvPr/>
          </p:nvSpPr>
          <p:spPr bwMode="auto">
            <a:xfrm>
              <a:off x="4153036" y="2303494"/>
              <a:ext cx="1028964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饿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 descr="timg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3350" y="1793343"/>
            <a:ext cx="24479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87606" y="1811977"/>
            <a:ext cx="7455218" cy="10836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阅读文章时能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够把握对人物的理解。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sz="2400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重点）</a:t>
            </a:r>
            <a:endParaRPr lang="zh-CN" sz="2400" b="1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掌握用夸张的修辞手法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难点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400" b="1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段运用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165503" y="2508823"/>
            <a:ext cx="4875848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开学第一天，我们领了新课本，今年的课本厚得感觉要把我的背压弯了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组合 32"/>
          <p:cNvGrpSpPr/>
          <p:nvPr/>
        </p:nvGrpSpPr>
        <p:grpSpPr bwMode="auto">
          <a:xfrm>
            <a:off x="555308" y="1375649"/>
            <a:ext cx="1220391" cy="1114425"/>
            <a:chOff x="3200400" y="2317750"/>
            <a:chExt cx="1627188" cy="1485900"/>
          </a:xfrm>
        </p:grpSpPr>
        <p:pic>
          <p:nvPicPr>
            <p:cNvPr id="13330" name="Picture 10" descr="03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913392" flipH="1">
              <a:off x="3200400" y="2317750"/>
              <a:ext cx="1627188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1" name="TextBox 16"/>
            <p:cNvSpPr txBox="1">
              <a:spLocks noChangeArrowheads="1"/>
            </p:cNvSpPr>
            <p:nvPr/>
          </p:nvSpPr>
          <p:spPr bwMode="auto">
            <a:xfrm>
              <a:off x="3813759" y="2799715"/>
              <a:ext cx="78581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rgbClr val="FFFF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厚</a:t>
              </a:r>
              <a:endParaRPr lang="zh-CN" altLang="en-US" sz="21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 descr="timg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2511" y="1704078"/>
            <a:ext cx="19431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943928" y="1894047"/>
            <a:ext cx="7256145" cy="245887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“一千个读者就有一千个哈姆雷特。”每个人对书中人物的评价会有不同。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大家想一想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，在你眼中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汤姆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索亚历险记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中的汤姆是怎样的人呢？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7337" y="1811395"/>
            <a:ext cx="5836185" cy="8805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微软雅黑" panose="020B0503020204020204" pitchFamily="34" charset="-122"/>
                <a:sym typeface="+mn-ea"/>
              </a:rPr>
              <a:t>  “</a:t>
            </a: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微软雅黑" panose="020B0503020204020204" pitchFamily="34" charset="-122"/>
                <a:sym typeface="+mn-ea"/>
              </a:rPr>
              <a:t>汤姆路过萨契儿法官的家，他就进去看看，贝奇</a:t>
            </a:r>
            <a:r>
              <a:rPr lang="zh-CN" altLang="en-US" sz="2000" dirty="0" smtClean="0">
                <a:latin typeface="+mn-ea"/>
              </a:rPr>
              <a:t>法官</a:t>
            </a:r>
            <a:r>
              <a:rPr lang="zh-CN" altLang="en-US" sz="2000" dirty="0">
                <a:latin typeface="+mn-ea"/>
              </a:rPr>
              <a:t>和几个朋友使汤姆打开了话匣子，有一个人用讽刺的口吻问他是否打算再到洞里去。汤姆说他觉得他是满不在乎的</a:t>
            </a:r>
            <a:r>
              <a:rPr lang="zh-CN" altLang="en-US" sz="2000" dirty="0" smtClean="0">
                <a:latin typeface="+mn-ea"/>
              </a:rPr>
              <a:t>。</a:t>
            </a:r>
            <a:r>
              <a:rPr lang="en-US" altLang="zh-CN" sz="200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2000" noProof="0" dirty="0">
              <a:ln>
                <a:noFill/>
              </a:ln>
              <a:effectLst/>
              <a:uLnTx/>
              <a:uFillTx/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pic>
        <p:nvPicPr>
          <p:cNvPr id="8" name="图片 7" descr="u=1909756888,487924745&amp;fm=26&amp;gp=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2438" y="1845408"/>
            <a:ext cx="2385592" cy="210038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994739" y="1952250"/>
            <a:ext cx="6004084" cy="149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24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24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在我眼里，汤姆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24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索亚是一个热爱自由、喜欢冒险的孩子，同时他又很有趣，还有点儿虚荣心。</a:t>
            </a:r>
            <a:endParaRPr lang="zh-CN" sz="24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pic>
        <p:nvPicPr>
          <p:cNvPr id="8" name="图片 7" descr="女1说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550" y="1894013"/>
            <a:ext cx="1098566" cy="1609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03608" y="1520299"/>
            <a:ext cx="7673816" cy="8805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骑鹅旅行记</a:t>
            </a:r>
            <a:r>
              <a:rPr lang="en-US" altLang="zh-CN"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中的尼尔斯，大家觉得他只有很顽皮、很淘气的一面吗？</a:t>
            </a:r>
            <a:endParaRPr lang="en-US" altLang="zh-CN" sz="1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pic>
        <p:nvPicPr>
          <p:cNvPr id="10" name="图片 9" descr="tim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85540" y="2641185"/>
            <a:ext cx="3427544" cy="230208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978410" y="2042908"/>
            <a:ext cx="6004084" cy="149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每个人都是立体的、多面的，评价人物时角度不能太单一。当我读到</a:t>
            </a:r>
            <a:r>
              <a:rPr lang="en-US" altLang="zh-CN" sz="18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父母从教堂回来时，发现雄鹅不见了，他们会伤心的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时，我觉得尼尔斯其实也是一个好孩子。</a:t>
            </a:r>
            <a:endParaRPr lang="zh-CN" sz="18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pic>
        <p:nvPicPr>
          <p:cNvPr id="8" name="图片 7" descr="男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50714" y="1944725"/>
            <a:ext cx="1126859" cy="1901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61496" y="1575684"/>
            <a:ext cx="7673816" cy="8805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阅读小说，想了解人物的性格特征，我们需要关注对人物的哪些描写？</a:t>
            </a:r>
            <a:endParaRPr lang="en-US" altLang="zh-CN" sz="18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pic>
        <p:nvPicPr>
          <p:cNvPr id="9" name="图片 8" descr="7748251_100149616153_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96989" y="2710927"/>
            <a:ext cx="3802829" cy="225932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889962" y="1730530"/>
            <a:ext cx="6347432" cy="149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留意描写人物语言、动作、神态的句子，可以总结出一个人的性格特征。例如，当我读到“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桑娜用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头巾裹住睡着的孩子，把他们抱回家</a:t>
            </a:r>
            <a:r>
              <a:rPr lang="en-US" altLang="zh-CN" sz="1600" dirty="0" smtClean="0">
                <a:latin typeface="+mn-ea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让他们同自己的孩子睡一起，又连忙把帐子拉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觉得她是一个温柔、善良、勇敢的母亲。</a:t>
            </a:r>
            <a:endParaRPr lang="zh-CN" sz="16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pic>
        <p:nvPicPr>
          <p:cNvPr id="8" name="图片 7" descr="女1说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0184" y="2344393"/>
            <a:ext cx="1302382" cy="1907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PP_MARK_KEY" val="7e162cbd-0d74-48c8-bd16-36e0660e2767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WPS 演示</Application>
  <PresentationFormat>全屏显示(16:9)</PresentationFormat>
  <Paragraphs>106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黑体</vt:lpstr>
      <vt:lpstr>微软雅黑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229</cp:revision>
  <dcterms:created xsi:type="dcterms:W3CDTF">2019-01-28T06:44:00Z</dcterms:created>
  <dcterms:modified xsi:type="dcterms:W3CDTF">2023-01-19T01:21:45Z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CF90EAAB6AFE458EAFDC5B41E2E37157</vt:lpwstr>
  </property>
</Properties>
</file>