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 embedTrueTypeFonts="1" saveSubsetFonts="1">
  <p:sldMasterIdLst>
    <p:sldMasterId id="2147483648" r:id="rId1"/>
  </p:sldMasterIdLst>
  <p:notesMasterIdLst>
    <p:notesMasterId r:id="rId17"/>
  </p:notesMasterIdLst>
  <p:sldIdLst>
    <p:sldId id="316" r:id="rId3"/>
    <p:sldId id="776" r:id="rId4"/>
    <p:sldId id="342" r:id="rId5"/>
    <p:sldId id="907" r:id="rId6"/>
    <p:sldId id="976" r:id="rId7"/>
    <p:sldId id="977" r:id="rId8"/>
    <p:sldId id="978" r:id="rId9"/>
    <p:sldId id="979" r:id="rId10"/>
    <p:sldId id="980" r:id="rId11"/>
    <p:sldId id="981" r:id="rId12"/>
    <p:sldId id="982" r:id="rId13"/>
    <p:sldId id="983" r:id="rId14"/>
    <p:sldId id="984" r:id="rId15"/>
    <p:sldId id="810" r:id="rId16"/>
  </p:sldIdLst>
  <p:sldSz cx="9144000" cy="5143500" type="screen16x9"/>
  <p:notesSz cx="6858000" cy="9144000"/>
  <p:embeddedFontLst>
    <p:embeddedFont>
      <p:font typeface="Calibri" panose="020F0502020204030204"/>
      <p:regular r:id="rId21"/>
      <p:bold r:id="rId22"/>
      <p:italic r:id="rId23"/>
      <p:boldItalic r:id="rId24"/>
    </p:embeddedFont>
    <p:embeddedFont>
      <p:font typeface="微软雅黑" panose="020B0503020204020204" pitchFamily="34" charset="-122"/>
      <p:regular r:id="rId25"/>
    </p:embeddedFont>
    <p:embeddedFont>
      <p:font typeface="楷体" panose="02010609060101010101" charset="-122"/>
      <p:regular r:id="rId26"/>
    </p:embeddedFont>
    <p:embeddedFont>
      <p:font typeface="Pinyin Adjust" panose="02000500000000000000" pitchFamily="2" charset="0"/>
      <p:regular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4236"/>
    <a:srgbClr val="A1C4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89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62.xml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3559539" y="204482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76200" tIns="28575" rIns="19050" bIns="28575" anchor="t" anchorCtr="0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76200"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76200" tIns="28575" rIns="19050" bIns="28575" rtlCol="0" anchor="t" anchorCtr="0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10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76200" tIns="28575" rIns="47625" bIns="28575" anchor="t" anchorCtr="0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7"/>
            <a:ext cx="8139178" cy="808489"/>
          </a:xfrm>
        </p:spPr>
        <p:txBody>
          <a:bodyPr lIns="76200"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972001"/>
            <a:ext cx="3962432" cy="285752"/>
          </a:xfrm>
        </p:spPr>
        <p:txBody>
          <a:bodyPr lIns="76200" tIns="28575" rIns="57150" bIns="28575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972001"/>
            <a:ext cx="3962432" cy="285752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1341782"/>
            <a:ext cx="3962432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76200" tIns="0" rIns="61913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2"/>
            <a:ext cx="713238" cy="4041680"/>
          </a:xfrm>
        </p:spPr>
        <p:txBody>
          <a:bodyPr vert="eaVert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tags" Target="../tags/tag61.xml"/><Relationship Id="rId33" Type="http://schemas.openxmlformats.org/officeDocument/2006/relationships/tags" Target="../tags/tag60.xml"/><Relationship Id="rId32" Type="http://schemas.openxmlformats.org/officeDocument/2006/relationships/tags" Target="../tags/tag59.xml"/><Relationship Id="rId31" Type="http://schemas.openxmlformats.org/officeDocument/2006/relationships/tags" Target="../tags/tag58.xml"/><Relationship Id="rId30" Type="http://schemas.openxmlformats.org/officeDocument/2006/relationships/tags" Target="../tags/tag57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56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9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0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3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056335" y="1351359"/>
            <a:ext cx="4999435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defTabSz="342900" fontAlgn="auto">
              <a:spcBef>
                <a:spcPct val="50000"/>
              </a:spcBef>
              <a:spcAft>
                <a:spcPts val="0"/>
              </a:spcAft>
              <a:defRPr/>
            </a:pPr>
            <a:endParaRPr lang="zh-CN" altLang="en-US" sz="6000" b="1" dirty="0">
              <a:latin typeface="+mn-lt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0142" y="932329"/>
            <a:ext cx="4003858" cy="4123765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 bwMode="auto">
          <a:xfrm>
            <a:off x="0" y="1434371"/>
            <a:ext cx="56925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lvl="0" algn="l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 sz="2100" b="1" kern="1200" spc="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语文园地二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charset="-122"/>
            </a:endParaRPr>
          </a:p>
        </p:txBody>
      </p:sp>
      <p:sp>
        <p:nvSpPr>
          <p:cNvPr id="7" name="副标题 2"/>
          <p:cNvSpPr txBox="1"/>
          <p:nvPr/>
        </p:nvSpPr>
        <p:spPr bwMode="auto">
          <a:xfrm>
            <a:off x="0" y="2575168"/>
            <a:ext cx="5692588" cy="29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lvl1pPr marL="0" lvl="0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8498" y="1569949"/>
            <a:ext cx="4193993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花甲之年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：指老人六十岁。花甲：旧时用天干和地支相互配合作为纪年，六十年为一花甲，亦称一个甲子。花：形容干支名号错综参差。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18956616_980x1200_0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366216" y="1274782"/>
            <a:ext cx="2734292" cy="315330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7666" y="1264370"/>
            <a:ext cx="4386461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古稀之年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：指人到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岁的时候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。出自唐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杜甫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曲江二曲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：“酒债寻常行处有，人生七十古来稀。”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Img412668007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74322" y="1504138"/>
            <a:ext cx="2974986" cy="2376683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8284" y="1775679"/>
            <a:ext cx="4211802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耄耋之年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 err="1">
                <a:latin typeface="Pinyin Adjust" panose="02000500000000000000" pitchFamily="2" charset="0"/>
                <a:ea typeface="微软雅黑" panose="020B0503020204020204" pitchFamily="34" charset="-122"/>
              </a:rPr>
              <a:t>mào</a:t>
            </a:r>
            <a:r>
              <a:rPr lang="en-US" altLang="zh-CN" sz="2100" dirty="0">
                <a:latin typeface="Pinyin Adjust" panose="02000500000000000000" pitchFamily="2" charset="0"/>
                <a:ea typeface="微软雅黑" panose="020B0503020204020204" pitchFamily="34" charset="-122"/>
              </a:rPr>
              <a:t>  </a:t>
            </a:r>
            <a:r>
              <a:rPr lang="en-US" altLang="zh-CN" sz="2100" dirty="0" err="1">
                <a:latin typeface="Pinyin Adjust" panose="02000500000000000000" pitchFamily="2" charset="0"/>
                <a:ea typeface="微软雅黑" panose="020B0503020204020204" pitchFamily="34" charset="-122"/>
              </a:rPr>
              <a:t>dié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）：形容年纪十分大的时候。出自曹操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对酒歌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：“耄耋皆得以寿终，恩泽广及草木昆虫。“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2014-10-18_19502887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96054" y="1654576"/>
            <a:ext cx="3006600" cy="2250449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203746" y="1763571"/>
            <a:ext cx="4707815" cy="20082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期颐之年</a:t>
            </a:r>
            <a:r>
              <a:rPr lang="zh-CN" altLang="en-US" sz="21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：指百岁老人，出自语本</a:t>
            </a:r>
            <a:r>
              <a:rPr lang="zh-CN" altLang="zh-CN" sz="21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1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礼记</a:t>
            </a:r>
            <a:r>
              <a:rPr lang="zh-CN" altLang="zh-CN" sz="21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sz="21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曲礼上</a:t>
            </a:r>
            <a:r>
              <a:rPr lang="en-US" altLang="zh-CN" sz="21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1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：“百年曰期，颐。” 郑玄 注：“期，犹要也；颐，养也。不知衣服食味，孝子要尽养道而已。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endParaRPr lang="zh-CN" altLang="en-US" sz="2100" dirty="0">
              <a:solidFill>
                <a:srgbClr val="136EC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" name="图片 5" descr="df4f4f7304d7e6ec63bd471e805aaae7.jpe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12872" y="1481817"/>
            <a:ext cx="3706586" cy="257175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815590" y="735806"/>
            <a:ext cx="3426619" cy="444818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有关年岁的诗句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5901" y="1916144"/>
            <a:ext cx="6152198" cy="173124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2400" dirty="0">
                <a:latin typeface="+mn-ea"/>
                <a:cs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+mn-ea"/>
                <a:cs typeface="微软雅黑" panose="020B0503020204020204" pitchFamily="34" charset="-122"/>
              </a:rPr>
              <a:t>、</a:t>
            </a:r>
            <a:r>
              <a:rPr lang="zh-CN" altLang="en-US" sz="2400" dirty="0">
                <a:latin typeface="+mn-ea"/>
              </a:rPr>
              <a:t>弱冠弄柔翰，卓荦观群书</a:t>
            </a:r>
            <a:r>
              <a:rPr lang="zh-CN" altLang="en-US" sz="2400" dirty="0">
                <a:latin typeface="+mn-ea"/>
                <a:cs typeface="微软雅黑" panose="020B0503020204020204" pitchFamily="34" charset="-122"/>
              </a:rPr>
              <a:t>。</a:t>
            </a:r>
            <a:endParaRPr lang="zh-CN" altLang="en-US" sz="2400" dirty="0">
              <a:latin typeface="+mn-ea"/>
              <a:cs typeface="微软雅黑" panose="020B0503020204020204" pitchFamily="34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2400" dirty="0">
                <a:latin typeface="+mn-ea"/>
                <a:cs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+mn-ea"/>
                <a:cs typeface="微软雅黑" panose="020B0503020204020204" pitchFamily="34" charset="-122"/>
              </a:rPr>
              <a:t>、</a:t>
            </a:r>
            <a:r>
              <a:rPr lang="zh-CN" altLang="en-US" sz="2400" dirty="0">
                <a:latin typeface="+mn-ea"/>
              </a:rPr>
              <a:t>娉娉袅袅十三余，豆蔻梢头二月初</a:t>
            </a:r>
            <a:r>
              <a:rPr lang="zh-CN" altLang="en-US" sz="2400" dirty="0">
                <a:latin typeface="+mn-ea"/>
                <a:cs typeface="微软雅黑" panose="020B0503020204020204" pitchFamily="34" charset="-122"/>
              </a:rPr>
              <a:t>。</a:t>
            </a:r>
            <a:endParaRPr lang="zh-CN" altLang="en-US" sz="2400" dirty="0">
              <a:latin typeface="+mn-ea"/>
              <a:cs typeface="微软雅黑" panose="020B0503020204020204" pitchFamily="34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2400" dirty="0">
                <a:latin typeface="+mn-ea"/>
                <a:cs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+mn-ea"/>
                <a:cs typeface="微软雅黑" panose="020B0503020204020204" pitchFamily="34" charset="-122"/>
              </a:rPr>
              <a:t>、</a:t>
            </a:r>
            <a:r>
              <a:rPr lang="zh-CN" altLang="en-US" sz="2400" dirty="0">
                <a:latin typeface="+mn-ea"/>
              </a:rPr>
              <a:t>笑不知天命，明珠玉斗，漫撞令碎。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482194" y="2022611"/>
            <a:ext cx="6335029" cy="149256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-26670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学习运</a:t>
            </a: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用夸张的修辞手法。</a:t>
            </a:r>
            <a:r>
              <a:rPr lang="zh-CN" altLang="en-US" sz="2400" b="1" noProof="0" dirty="0" smtClean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400" b="1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重点）</a:t>
            </a:r>
            <a:endParaRPr lang="zh-CN" altLang="en-US" sz="2400" b="1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266700" indent="-26670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理解并背</a:t>
            </a: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诵日积月累</a:t>
            </a:r>
            <a:r>
              <a:rPr lang="en-US" altLang="zh-CN"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sz="2400" b="1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（难点</a:t>
            </a:r>
            <a:r>
              <a:rPr lang="zh-CN" sz="2400" b="1" noProof="0" dirty="0" smtClean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sz="2400" b="1" noProof="0" dirty="0">
              <a:ln>
                <a:noFill/>
              </a:ln>
              <a:solidFill>
                <a:srgbClr val="E04236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430964" y="1457878"/>
            <a:ext cx="5511753" cy="291689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267335" algn="ctr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sz="1800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sz="18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sz="1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13</a:t>
            </a:r>
            <a:r>
              <a:rPr lang="zh-CN" altLang="en-US" sz="1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岁：豆蔻年华      </a:t>
            </a:r>
            <a:r>
              <a:rPr lang="en-US" altLang="zh-CN" sz="1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15</a:t>
            </a:r>
            <a:r>
              <a:rPr lang="zh-CN" altLang="en-US" sz="1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岁：及笄之年</a:t>
            </a:r>
            <a:endParaRPr lang="en-US" altLang="zh-CN" sz="18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sz="1800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</a:t>
            </a:r>
            <a:r>
              <a:rPr lang="zh-CN" altLang="en-US" sz="1800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岁：弱冠之年      </a:t>
            </a:r>
            <a:r>
              <a:rPr lang="en-US" altLang="zh-CN" sz="1800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30</a:t>
            </a:r>
            <a:r>
              <a:rPr lang="zh-CN" altLang="en-US" sz="1800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岁：而立之年</a:t>
            </a:r>
            <a:endParaRPr lang="en-US" altLang="zh-CN" sz="1800" noProof="0" dirty="0" smtClean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1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40</a:t>
            </a:r>
            <a:r>
              <a:rPr lang="zh-CN" altLang="en-US" sz="1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岁：不惑之年      </a:t>
            </a:r>
            <a:r>
              <a:rPr lang="en-US" altLang="zh-CN" sz="1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50</a:t>
            </a:r>
            <a:r>
              <a:rPr lang="zh-CN" altLang="en-US" sz="1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岁：知天命之年</a:t>
            </a:r>
            <a:endParaRPr lang="en-US" altLang="zh-CN" sz="18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1800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60</a:t>
            </a:r>
            <a:r>
              <a:rPr lang="zh-CN" altLang="en-US" sz="1800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岁：花甲之年      </a:t>
            </a:r>
            <a:r>
              <a:rPr lang="en-US" altLang="zh-CN" sz="1800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70</a:t>
            </a:r>
            <a:r>
              <a:rPr lang="zh-CN" altLang="en-US" sz="1800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岁：古稀之年</a:t>
            </a:r>
            <a:endParaRPr lang="en-US" altLang="zh-CN" sz="1800" noProof="0" dirty="0" smtClean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1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80-90</a:t>
            </a:r>
            <a:r>
              <a:rPr lang="zh-CN" altLang="en-US" sz="1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岁：耄耋之年   </a:t>
            </a:r>
            <a:r>
              <a:rPr lang="en-US" altLang="zh-CN" sz="1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100</a:t>
            </a:r>
            <a:r>
              <a:rPr lang="zh-CN" altLang="en-US" sz="1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岁：期颐之</a:t>
            </a:r>
            <a:r>
              <a:rPr lang="zh-CN" altLang="en-US" sz="1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endParaRPr lang="en-US" altLang="zh-CN" sz="1800" noProof="0" dirty="0" smtClean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日积月累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9011" y="392199"/>
            <a:ext cx="777830" cy="88779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8748" y="1972559"/>
            <a:ext cx="5120028" cy="216982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豆蔻年华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人们习惯称十三四岁是女孩子的豆蔻年华，这个典故出自唐代诗人杜牧的一首著名的七言绝句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赠别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：“娉娉袅袅十三余，豆蔻梢头二月初。春风十里扬州路，卷上珠帘总不如。”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timg (4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28776" y="1702399"/>
            <a:ext cx="3120847" cy="2775473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6749" y="1476581"/>
            <a:ext cx="4572000" cy="249299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及笄之年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：出自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礼记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内则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指女子满了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岁。形容古代女子已到了结婚的年龄。古时女子十五岁时许配的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当年就束发戴上簪子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未许配的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二十岁时束发戴上簪子。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20151208110404_824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592536" y="1599285"/>
            <a:ext cx="2996770" cy="224758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125" y="783313"/>
            <a:ext cx="4572000" cy="3947234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弱冠之年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古代男子，年至二十，便要在宗庙中行加冠的礼数。冠礼由父亲主持，并由指定的贵宾为行冠礼的青年加冠三次，分别代表拥有治人、为国效力、参加祭祀的权力。加冠后，由贵宾向冠者宣读祝辞，并赐上一个与俊士德行相当的“美”字，希望他成为受人尊敬的贵族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0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83576" y="1185610"/>
            <a:ext cx="3654323" cy="3173942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1671" y="1701066"/>
            <a:ext cx="4572000" cy="200824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而立之年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解释为一个人到了三十岁应该是人格自立、学识自立、事业自立的年龄。现在成为了一个人三十岁的代称，用于男性。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2019031422_b324472cac7247f29c4e1b45d6e24d5c_5129_mwpm_0320160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87874" y="1831994"/>
            <a:ext cx="3656704" cy="205689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693" y="1113097"/>
            <a:ext cx="4708091" cy="29777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不惑之年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：四十岁的代称，也形容人到中年（四十岁）能明辨事理而不致迷惑  。出自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为政篇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：“子曰：吾十有五而志于学，三十而立，四十而不惑，五十而知天命，六十而耳顺，七十从心所欲不逾矩。” </a:t>
            </a:r>
            <a:r>
              <a:rPr lang="zh-CN" altLang="en-US" baseline="30000" dirty="0" smtClean="0"/>
              <a:t> </a:t>
            </a:r>
            <a:endParaRPr lang="zh-CN" altLang="en-US" dirty="0"/>
          </a:p>
        </p:txBody>
      </p:sp>
      <p:pic>
        <p:nvPicPr>
          <p:cNvPr id="3" name="图片 2" descr="CC3D8B8EE657D74BE573B37E30EF7332672ECD4F_size18_w640_h361.jpe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45337" y="1645373"/>
            <a:ext cx="3705654" cy="2090221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3934" y="486685"/>
            <a:ext cx="4948671" cy="44319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知天命之年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：是古人的形容人到了五十岁的叙述方法。“知天命”不是听天由命、无所作为，而是谋事在人，成事在天，努力作为但不企求结果。 所以，“五十而知天命” 是说五十岁之后，知道了实现理想的艰难，因此做事情不再一味追求结果。五十之前，全力以赴希望有所成就，而五十之后，虽然仍是“发愤忘食”“乐以忘忧”，但对个人荣辱已经淡然。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006CJJeSzy7jfQ5UMce06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52605" y="1567778"/>
            <a:ext cx="3735702" cy="2212713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PP_MARK_KEY" val="d5c2c767-e635-47ec-9b7c-7dcbe2aaf070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1055</Words>
  <Application>WPS 演示</Application>
  <PresentationFormat>全屏显示(16:9)</PresentationFormat>
  <Paragraphs>46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黑体</vt:lpstr>
      <vt:lpstr>微软雅黑</vt:lpstr>
      <vt:lpstr>楷体</vt:lpstr>
      <vt:lpstr>Pinyin Adjust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212</cp:revision>
  <dcterms:created xsi:type="dcterms:W3CDTF">2019-01-28T06:44:00Z</dcterms:created>
  <dcterms:modified xsi:type="dcterms:W3CDTF">2023-01-19T01:22:44Z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13D2A1FC67DF4DA59507452747563CED</vt:lpwstr>
  </property>
</Properties>
</file>