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wdp" ContentType="image/vnd.ms-photo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3"/>
    <p:sldId id="262" r:id="rId4"/>
    <p:sldId id="286" r:id="rId5"/>
    <p:sldId id="277" r:id="rId6"/>
    <p:sldId id="263" r:id="rId7"/>
    <p:sldId id="278" r:id="rId8"/>
    <p:sldId id="287" r:id="rId9"/>
    <p:sldId id="289" r:id="rId10"/>
    <p:sldId id="288" r:id="rId11"/>
    <p:sldId id="279" r:id="rId12"/>
    <p:sldId id="281" r:id="rId13"/>
    <p:sldId id="292" r:id="rId14"/>
    <p:sldId id="291" r:id="rId15"/>
    <p:sldId id="290" r:id="rId16"/>
    <p:sldId id="275" r:id="rId17"/>
  </p:sldIdLst>
  <p:sldSz cx="12192000" cy="6858000"/>
  <p:notesSz cx="6858000" cy="9144000"/>
  <p:embeddedFontLst>
    <p:embeddedFont>
      <p:font typeface="华文新魏" panose="02010800040101010101" pitchFamily="2" charset="-122"/>
      <p:regular r:id="rId21"/>
    </p:embeddedFont>
    <p:embeddedFont>
      <p:font typeface="华文行楷" panose="02010800040101010101" pitchFamily="2" charset="-122"/>
      <p:regular r:id="rId22"/>
    </p:embeddedFont>
    <p:embeddedFont>
      <p:font typeface="华文楷体" panose="02010600040101010101" pitchFamily="2" charset="-122"/>
      <p:regular r:id="rId23"/>
    </p:embeddedFont>
    <p:embeddedFont>
      <p:font typeface="等线" panose="02010600030101010101" charset="-122"/>
      <p:regular r:id="rId24"/>
    </p:embeddedFont>
    <p:embeddedFont>
      <p:font typeface="方正粗黑宋简体" panose="02000000000000000000" pitchFamily="2" charset="-122"/>
      <p:regular r:id="rId25"/>
    </p:embeddedFont>
    <p:embeddedFont>
      <p:font typeface="等线 Light" panose="02010600030101010101" charset="-122"/>
      <p:regular r:id="rId26"/>
    </p:embeddedFont>
  </p:embeddedFontLst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>
        <p:scale>
          <a:sx n="90" d="100"/>
          <a:sy n="90" d="100"/>
        </p:scale>
        <p:origin x="-1392" y="-660"/>
      </p:cViewPr>
      <p:guideLst>
        <p:guide orient="horz" pos="2137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font" Target="fonts/font6.fntdata"/><Relationship Id="rId25" Type="http://schemas.openxmlformats.org/officeDocument/2006/relationships/font" Target="fonts/font5.fntdata"/><Relationship Id="rId24" Type="http://schemas.openxmlformats.org/officeDocument/2006/relationships/font" Target="fonts/font4.fntdata"/><Relationship Id="rId23" Type="http://schemas.openxmlformats.org/officeDocument/2006/relationships/font" Target="fonts/font3.fntdata"/><Relationship Id="rId22" Type="http://schemas.openxmlformats.org/officeDocument/2006/relationships/font" Target="fonts/font2.fntdata"/><Relationship Id="rId21" Type="http://schemas.openxmlformats.org/officeDocument/2006/relationships/font" Target="fonts/font1.fntdata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244F4-8239-4FBA-BAF8-1D7BA70E951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03B9C-3929-4105-9A36-5366D33C22D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244F4-8239-4FBA-BAF8-1D7BA70E951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03B9C-3929-4105-9A36-5366D33C22D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244F4-8239-4FBA-BAF8-1D7BA70E951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03B9C-3929-4105-9A36-5366D33C22D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244F4-8239-4FBA-BAF8-1D7BA70E951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03B9C-3929-4105-9A36-5366D33C22D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244F4-8239-4FBA-BAF8-1D7BA70E951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03B9C-3929-4105-9A36-5366D33C22D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244F4-8239-4FBA-BAF8-1D7BA70E951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03B9C-3929-4105-9A36-5366D33C22D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244F4-8239-4FBA-BAF8-1D7BA70E9511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03B9C-3929-4105-9A36-5366D33C22D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244F4-8239-4FBA-BAF8-1D7BA70E951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03B9C-3929-4105-9A36-5366D33C22D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244F4-8239-4FBA-BAF8-1D7BA70E951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03B9C-3929-4105-9A36-5366D33C22D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244F4-8239-4FBA-BAF8-1D7BA70E951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03B9C-3929-4105-9A36-5366D33C22D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244F4-8239-4FBA-BAF8-1D7BA70E951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03B9C-3929-4105-9A36-5366D33C22D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file:///D:\qq&#25991;&#20214;\712321467\Image\C2C\Image2\%7b75232B38-A165-1FB7-499C-2E1C792CACB5%7d.png" TargetMode="Externa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3244F4-8239-4FBA-BAF8-1D7BA70E951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303B9C-3929-4105-9A36-5366D33C22D3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/>
        </p:nvPicPr>
        <p:blipFill>
          <a:blip r:embed="rId12" r:link="rId13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9.png"/><Relationship Id="rId7" Type="http://schemas.openxmlformats.org/officeDocument/2006/relationships/image" Target="../media/image8.emf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emf"/><Relationship Id="rId3" Type="http://schemas.openxmlformats.org/officeDocument/2006/relationships/image" Target="../media/image4.emf"/><Relationship Id="rId2" Type="http://schemas.microsoft.com/office/2007/relationships/hdphoto" Target="../media/image3.wdp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.emf"/><Relationship Id="rId3" Type="http://schemas.microsoft.com/office/2007/relationships/hdphoto" Target="../media/image3.wdp"/><Relationship Id="rId2" Type="http://schemas.openxmlformats.org/officeDocument/2006/relationships/image" Target="../media/image12.png"/><Relationship Id="rId1" Type="http://schemas.openxmlformats.org/officeDocument/2006/relationships/image" Target="../media/image14.emf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emf"/><Relationship Id="rId3" Type="http://schemas.microsoft.com/office/2007/relationships/hdphoto" Target="../media/image3.wdp"/><Relationship Id="rId2" Type="http://schemas.openxmlformats.org/officeDocument/2006/relationships/image" Target="../media/image12.png"/><Relationship Id="rId1" Type="http://schemas.openxmlformats.org/officeDocument/2006/relationships/image" Target="../media/image4.emf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emf"/><Relationship Id="rId3" Type="http://schemas.microsoft.com/office/2007/relationships/hdphoto" Target="../media/image3.wdp"/><Relationship Id="rId2" Type="http://schemas.openxmlformats.org/officeDocument/2006/relationships/image" Target="../media/image12.png"/><Relationship Id="rId1" Type="http://schemas.openxmlformats.org/officeDocument/2006/relationships/image" Target="../media/image4.emf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emf"/><Relationship Id="rId3" Type="http://schemas.microsoft.com/office/2007/relationships/hdphoto" Target="../media/image3.wdp"/><Relationship Id="rId2" Type="http://schemas.openxmlformats.org/officeDocument/2006/relationships/image" Target="../media/image12.png"/><Relationship Id="rId1" Type="http://schemas.openxmlformats.org/officeDocument/2006/relationships/image" Target="../media/image4.emf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emf"/><Relationship Id="rId3" Type="http://schemas.microsoft.com/office/2007/relationships/hdphoto" Target="../media/image3.wdp"/><Relationship Id="rId2" Type="http://schemas.openxmlformats.org/officeDocument/2006/relationships/image" Target="../media/image12.png"/><Relationship Id="rId1" Type="http://schemas.openxmlformats.org/officeDocument/2006/relationships/image" Target="../media/image4.e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6.png"/><Relationship Id="rId6" Type="http://schemas.openxmlformats.org/officeDocument/2006/relationships/image" Target="../media/image9.png"/><Relationship Id="rId5" Type="http://schemas.openxmlformats.org/officeDocument/2006/relationships/image" Target="../media/image6.emf"/><Relationship Id="rId4" Type="http://schemas.openxmlformats.org/officeDocument/2006/relationships/image" Target="../media/image5.emf"/><Relationship Id="rId3" Type="http://schemas.openxmlformats.org/officeDocument/2006/relationships/image" Target="../media/image4.emf"/><Relationship Id="rId2" Type="http://schemas.microsoft.com/office/2007/relationships/hdphoto" Target="../media/image3.wdp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13.png"/><Relationship Id="rId7" Type="http://schemas.microsoft.com/office/2007/relationships/media" Target="../media/media1.mp3"/><Relationship Id="rId6" Type="http://schemas.openxmlformats.org/officeDocument/2006/relationships/audio" Target="../media/media1.mp3"/><Relationship Id="rId5" Type="http://schemas.openxmlformats.org/officeDocument/2006/relationships/image" Target="../media/image4.emf"/><Relationship Id="rId4" Type="http://schemas.openxmlformats.org/officeDocument/2006/relationships/image" Target="../media/image12.png"/><Relationship Id="rId3" Type="http://schemas.openxmlformats.org/officeDocument/2006/relationships/image" Target="../media/image11.emf"/><Relationship Id="rId2" Type="http://schemas.microsoft.com/office/2007/relationships/hdphoto" Target="../media/image3.wdp"/><Relationship Id="rId1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emf"/><Relationship Id="rId3" Type="http://schemas.openxmlformats.org/officeDocument/2006/relationships/image" Target="../media/image4.emf"/><Relationship Id="rId2" Type="http://schemas.microsoft.com/office/2007/relationships/hdphoto" Target="../media/image3.wdp"/><Relationship Id="rId1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.emf"/><Relationship Id="rId3" Type="http://schemas.microsoft.com/office/2007/relationships/hdphoto" Target="../media/image3.wdp"/><Relationship Id="rId2" Type="http://schemas.openxmlformats.org/officeDocument/2006/relationships/image" Target="../media/image12.png"/><Relationship Id="rId1" Type="http://schemas.openxmlformats.org/officeDocument/2006/relationships/image" Target="../media/image14.emf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4.emf"/><Relationship Id="rId4" Type="http://schemas.openxmlformats.org/officeDocument/2006/relationships/image" Target="../media/image12.png"/><Relationship Id="rId3" Type="http://schemas.openxmlformats.org/officeDocument/2006/relationships/image" Target="../media/image14.emf"/><Relationship Id="rId2" Type="http://schemas.microsoft.com/office/2007/relationships/hdphoto" Target="../media/image3.wdp"/><Relationship Id="rId1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.emf"/><Relationship Id="rId3" Type="http://schemas.microsoft.com/office/2007/relationships/hdphoto" Target="../media/image3.wdp"/><Relationship Id="rId2" Type="http://schemas.openxmlformats.org/officeDocument/2006/relationships/image" Target="../media/image12.png"/><Relationship Id="rId1" Type="http://schemas.openxmlformats.org/officeDocument/2006/relationships/image" Target="../media/image14.e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3.png"/><Relationship Id="rId6" Type="http://schemas.microsoft.com/office/2007/relationships/media" Target="../media/media1.mp3"/><Relationship Id="rId5" Type="http://schemas.openxmlformats.org/officeDocument/2006/relationships/audio" Target="../media/media1.mp3"/><Relationship Id="rId4" Type="http://schemas.openxmlformats.org/officeDocument/2006/relationships/image" Target="../media/image4.emf"/><Relationship Id="rId3" Type="http://schemas.microsoft.com/office/2007/relationships/hdphoto" Target="../media/image3.wdp"/><Relationship Id="rId2" Type="http://schemas.openxmlformats.org/officeDocument/2006/relationships/image" Target="../media/image12.png"/><Relationship Id="rId1" Type="http://schemas.openxmlformats.org/officeDocument/2006/relationships/image" Target="../media/image14.emf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emf"/><Relationship Id="rId3" Type="http://schemas.microsoft.com/office/2007/relationships/hdphoto" Target="../media/image3.wdp"/><Relationship Id="rId2" Type="http://schemas.openxmlformats.org/officeDocument/2006/relationships/image" Target="../media/image12.png"/><Relationship Id="rId1" Type="http://schemas.openxmlformats.org/officeDocument/2006/relationships/image" Target="../media/image4.emf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.emf"/><Relationship Id="rId3" Type="http://schemas.microsoft.com/office/2007/relationships/hdphoto" Target="../media/image3.wdp"/><Relationship Id="rId2" Type="http://schemas.openxmlformats.org/officeDocument/2006/relationships/image" Target="../media/image12.png"/><Relationship Id="rId1" Type="http://schemas.openxmlformats.org/officeDocument/2006/relationships/image" Target="../media/image14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26000"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Texturizer/>
                    </a14:imgEffect>
                    <a14:imgEffect>
                      <a14:brightnessContrast bright="18000"/>
                    </a14:imgEffect>
                    <a14:imgEffect>
                      <a14:colorTemperature colorTemp="5591"/>
                    </a14:imgEffect>
                    <a14:imgEffect>
                      <a14:saturation sat="28000"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图片 54"/>
          <p:cNvPicPr>
            <a:picLocks noChangeAspect="1"/>
          </p:cNvPicPr>
          <p:nvPr/>
        </p:nvPicPr>
        <p:blipFill>
          <a:blip r:embed="rId3" cstate="email">
            <a:grayscl/>
          </a:blip>
          <a:srcRect l="10634" b="29966"/>
          <a:stretch>
            <a:fillRect/>
          </a:stretch>
        </p:blipFill>
        <p:spPr>
          <a:xfrm rot="9709526" flipH="1">
            <a:off x="-845367" y="-344418"/>
            <a:ext cx="4530756" cy="4596000"/>
          </a:xfrm>
          <a:custGeom>
            <a:avLst/>
            <a:gdLst>
              <a:gd name="connsiteX0" fmla="*/ 1938173 w 5820008"/>
              <a:gd name="connsiteY0" fmla="*/ 5903817 h 5903817"/>
              <a:gd name="connsiteX1" fmla="*/ 5820008 w 5820008"/>
              <a:gd name="connsiteY1" fmla="*/ 4629444 h 5903817"/>
              <a:gd name="connsiteX2" fmla="*/ 5820008 w 5820008"/>
              <a:gd name="connsiteY2" fmla="*/ 0 h 5903817"/>
              <a:gd name="connsiteX3" fmla="*/ 0 w 5820008"/>
              <a:gd name="connsiteY3" fmla="*/ 0 h 59038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20008" h="5903817">
                <a:moveTo>
                  <a:pt x="1938173" y="5903817"/>
                </a:moveTo>
                <a:lnTo>
                  <a:pt x="5820008" y="4629444"/>
                </a:lnTo>
                <a:lnTo>
                  <a:pt x="5820008" y="0"/>
                </a:lnTo>
                <a:lnTo>
                  <a:pt x="0" y="0"/>
                </a:lnTo>
                <a:close/>
              </a:path>
            </a:pathLst>
          </a:custGeom>
          <a:effectLst>
            <a:softEdge rad="0"/>
          </a:effectLst>
        </p:spPr>
      </p:pic>
      <p:pic>
        <p:nvPicPr>
          <p:cNvPr id="5963" name="图片 596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flipH="1" flipV="1">
            <a:off x="10031223" y="11010"/>
            <a:ext cx="2160777" cy="2796943"/>
          </a:xfrm>
          <a:prstGeom prst="rect">
            <a:avLst/>
          </a:prstGeom>
        </p:spPr>
      </p:pic>
      <p:pic>
        <p:nvPicPr>
          <p:cNvPr id="5964" name="图片 5963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0" y="3769923"/>
            <a:ext cx="208048" cy="869944"/>
          </a:xfrm>
          <a:prstGeom prst="rect">
            <a:avLst/>
          </a:prstGeom>
        </p:spPr>
      </p:pic>
      <p:pic>
        <p:nvPicPr>
          <p:cNvPr id="5965" name="图片 5964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-10143" y="2480464"/>
            <a:ext cx="4291771" cy="4401201"/>
          </a:xfrm>
          <a:prstGeom prst="rect">
            <a:avLst/>
          </a:prstGeom>
        </p:spPr>
      </p:pic>
      <p:pic>
        <p:nvPicPr>
          <p:cNvPr id="5960" name="图片 5959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 flipH="1">
            <a:off x="10758659" y="1031769"/>
            <a:ext cx="1063421" cy="683444"/>
          </a:xfrm>
          <a:prstGeom prst="rect">
            <a:avLst/>
          </a:prstGeom>
        </p:spPr>
      </p:pic>
      <p:pic>
        <p:nvPicPr>
          <p:cNvPr id="5962" name="图片 5961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825445" y="4406724"/>
            <a:ext cx="1189129" cy="1249872"/>
          </a:xfrm>
          <a:prstGeom prst="rect">
            <a:avLst/>
          </a:prstGeom>
        </p:spPr>
      </p:pic>
      <p:sp>
        <p:nvSpPr>
          <p:cNvPr id="5968" name="椭圆 5967"/>
          <p:cNvSpPr/>
          <p:nvPr/>
        </p:nvSpPr>
        <p:spPr>
          <a:xfrm>
            <a:off x="7939144" y="2091114"/>
            <a:ext cx="311971" cy="26894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69" name="椭圆 5968"/>
          <p:cNvSpPr/>
          <p:nvPr/>
        </p:nvSpPr>
        <p:spPr>
          <a:xfrm>
            <a:off x="9348351" y="2106618"/>
            <a:ext cx="225374" cy="178133"/>
          </a:xfrm>
          <a:custGeom>
            <a:avLst/>
            <a:gdLst>
              <a:gd name="connsiteX0" fmla="*/ 0 w 225329"/>
              <a:gd name="connsiteY0" fmla="*/ 67551 h 135102"/>
              <a:gd name="connsiteX1" fmla="*/ 112665 w 225329"/>
              <a:gd name="connsiteY1" fmla="*/ 0 h 135102"/>
              <a:gd name="connsiteX2" fmla="*/ 225330 w 225329"/>
              <a:gd name="connsiteY2" fmla="*/ 67551 h 135102"/>
              <a:gd name="connsiteX3" fmla="*/ 112665 w 225329"/>
              <a:gd name="connsiteY3" fmla="*/ 135102 h 135102"/>
              <a:gd name="connsiteX4" fmla="*/ 0 w 225329"/>
              <a:gd name="connsiteY4" fmla="*/ 67551 h 135102"/>
              <a:gd name="connsiteX0-1" fmla="*/ 44 w 225374"/>
              <a:gd name="connsiteY0-2" fmla="*/ 110582 h 178133"/>
              <a:gd name="connsiteX1-3" fmla="*/ 123466 w 225374"/>
              <a:gd name="connsiteY1-4" fmla="*/ 0 h 178133"/>
              <a:gd name="connsiteX2-5" fmla="*/ 225374 w 225374"/>
              <a:gd name="connsiteY2-6" fmla="*/ 110582 h 178133"/>
              <a:gd name="connsiteX3-7" fmla="*/ 112709 w 225374"/>
              <a:gd name="connsiteY3-8" fmla="*/ 178133 h 178133"/>
              <a:gd name="connsiteX4-9" fmla="*/ 44 w 225374"/>
              <a:gd name="connsiteY4-10" fmla="*/ 110582 h 1781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25374" h="178133">
                <a:moveTo>
                  <a:pt x="44" y="110582"/>
                </a:moveTo>
                <a:cubicBezTo>
                  <a:pt x="1837" y="80893"/>
                  <a:pt x="61243" y="0"/>
                  <a:pt x="123466" y="0"/>
                </a:cubicBezTo>
                <a:cubicBezTo>
                  <a:pt x="185689" y="0"/>
                  <a:pt x="225374" y="73275"/>
                  <a:pt x="225374" y="110582"/>
                </a:cubicBezTo>
                <a:cubicBezTo>
                  <a:pt x="225374" y="147889"/>
                  <a:pt x="174932" y="178133"/>
                  <a:pt x="112709" y="178133"/>
                </a:cubicBezTo>
                <a:cubicBezTo>
                  <a:pt x="50486" y="178133"/>
                  <a:pt x="-1749" y="140271"/>
                  <a:pt x="44" y="11058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70" name="椭圆 5969"/>
          <p:cNvSpPr/>
          <p:nvPr/>
        </p:nvSpPr>
        <p:spPr>
          <a:xfrm>
            <a:off x="7551867" y="3064088"/>
            <a:ext cx="64547" cy="1591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71" name="椭圆 5970"/>
          <p:cNvSpPr/>
          <p:nvPr/>
        </p:nvSpPr>
        <p:spPr>
          <a:xfrm>
            <a:off x="9660367" y="4963030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72" name="椭圆 5971"/>
          <p:cNvSpPr/>
          <p:nvPr/>
        </p:nvSpPr>
        <p:spPr>
          <a:xfrm>
            <a:off x="5475642" y="4578728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73" name="椭圆 5972"/>
          <p:cNvSpPr/>
          <p:nvPr/>
        </p:nvSpPr>
        <p:spPr>
          <a:xfrm>
            <a:off x="5787614" y="2029166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74" name="椭圆 5973"/>
          <p:cNvSpPr/>
          <p:nvPr/>
        </p:nvSpPr>
        <p:spPr>
          <a:xfrm>
            <a:off x="8498541" y="1267523"/>
            <a:ext cx="112269" cy="19363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75" name="椭圆 5974"/>
          <p:cNvSpPr/>
          <p:nvPr/>
        </p:nvSpPr>
        <p:spPr>
          <a:xfrm>
            <a:off x="8810513" y="3492206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76" name="椭圆 5975"/>
          <p:cNvSpPr/>
          <p:nvPr/>
        </p:nvSpPr>
        <p:spPr>
          <a:xfrm>
            <a:off x="11360075" y="4843537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77" name="椭圆 5976"/>
          <p:cNvSpPr/>
          <p:nvPr/>
        </p:nvSpPr>
        <p:spPr>
          <a:xfrm>
            <a:off x="9821732" y="6026879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78" name="椭圆 5977"/>
          <p:cNvSpPr/>
          <p:nvPr/>
        </p:nvSpPr>
        <p:spPr>
          <a:xfrm>
            <a:off x="10143465" y="3476354"/>
            <a:ext cx="151606" cy="144329"/>
          </a:xfrm>
          <a:custGeom>
            <a:avLst/>
            <a:gdLst>
              <a:gd name="connsiteX0" fmla="*/ 0 w 161365"/>
              <a:gd name="connsiteY0" fmla="*/ 60242 h 120484"/>
              <a:gd name="connsiteX1" fmla="*/ 80683 w 161365"/>
              <a:gd name="connsiteY1" fmla="*/ 0 h 120484"/>
              <a:gd name="connsiteX2" fmla="*/ 161366 w 161365"/>
              <a:gd name="connsiteY2" fmla="*/ 60242 h 120484"/>
              <a:gd name="connsiteX3" fmla="*/ 80683 w 161365"/>
              <a:gd name="connsiteY3" fmla="*/ 120484 h 120484"/>
              <a:gd name="connsiteX4" fmla="*/ 0 w 161365"/>
              <a:gd name="connsiteY4" fmla="*/ 60242 h 120484"/>
              <a:gd name="connsiteX0-1" fmla="*/ 1148 w 165968"/>
              <a:gd name="connsiteY0-2" fmla="*/ 60242 h 141999"/>
              <a:gd name="connsiteX1-3" fmla="*/ 81831 w 165968"/>
              <a:gd name="connsiteY1-4" fmla="*/ 0 h 141999"/>
              <a:gd name="connsiteX2-5" fmla="*/ 162514 w 165968"/>
              <a:gd name="connsiteY2-6" fmla="*/ 60242 h 141999"/>
              <a:gd name="connsiteX3-7" fmla="*/ 135619 w 165968"/>
              <a:gd name="connsiteY3-8" fmla="*/ 141999 h 141999"/>
              <a:gd name="connsiteX4-9" fmla="*/ 1148 w 165968"/>
              <a:gd name="connsiteY4-10" fmla="*/ 60242 h 141999"/>
              <a:gd name="connsiteX0-11" fmla="*/ 997 w 151606"/>
              <a:gd name="connsiteY0-12" fmla="*/ 104235 h 144329"/>
              <a:gd name="connsiteX1-13" fmla="*/ 70923 w 151606"/>
              <a:gd name="connsiteY1-14" fmla="*/ 963 h 144329"/>
              <a:gd name="connsiteX2-15" fmla="*/ 151606 w 151606"/>
              <a:gd name="connsiteY2-16" fmla="*/ 61205 h 144329"/>
              <a:gd name="connsiteX3-17" fmla="*/ 124711 w 151606"/>
              <a:gd name="connsiteY3-18" fmla="*/ 142962 h 144329"/>
              <a:gd name="connsiteX4-19" fmla="*/ 997 w 151606"/>
              <a:gd name="connsiteY4-20" fmla="*/ 104235 h 14432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51606" h="144329">
                <a:moveTo>
                  <a:pt x="997" y="104235"/>
                </a:moveTo>
                <a:cubicBezTo>
                  <a:pt x="-7968" y="80569"/>
                  <a:pt x="45822" y="8135"/>
                  <a:pt x="70923" y="963"/>
                </a:cubicBezTo>
                <a:cubicBezTo>
                  <a:pt x="96024" y="-6209"/>
                  <a:pt x="151606" y="27934"/>
                  <a:pt x="151606" y="61205"/>
                </a:cubicBezTo>
                <a:cubicBezTo>
                  <a:pt x="151606" y="94476"/>
                  <a:pt x="149812" y="135790"/>
                  <a:pt x="124711" y="142962"/>
                </a:cubicBezTo>
                <a:cubicBezTo>
                  <a:pt x="99610" y="150134"/>
                  <a:pt x="9962" y="127901"/>
                  <a:pt x="997" y="1042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79" name="椭圆 5978"/>
          <p:cNvSpPr/>
          <p:nvPr/>
        </p:nvSpPr>
        <p:spPr>
          <a:xfrm>
            <a:off x="5066852" y="1928215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80" name="椭圆 5979"/>
          <p:cNvSpPr/>
          <p:nvPr/>
        </p:nvSpPr>
        <p:spPr>
          <a:xfrm>
            <a:off x="3528509" y="3111557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81" name="椭圆 5980"/>
          <p:cNvSpPr/>
          <p:nvPr/>
        </p:nvSpPr>
        <p:spPr>
          <a:xfrm>
            <a:off x="3840481" y="561995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82" name="椭圆 5981"/>
          <p:cNvSpPr/>
          <p:nvPr/>
        </p:nvSpPr>
        <p:spPr>
          <a:xfrm>
            <a:off x="2646381" y="2767312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83" name="椭圆 5982"/>
          <p:cNvSpPr/>
          <p:nvPr/>
        </p:nvSpPr>
        <p:spPr>
          <a:xfrm>
            <a:off x="1108038" y="3950654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84" name="椭圆 5983"/>
          <p:cNvSpPr/>
          <p:nvPr/>
        </p:nvSpPr>
        <p:spPr>
          <a:xfrm>
            <a:off x="1420010" y="1401092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85" name="椭圆 5984"/>
          <p:cNvSpPr/>
          <p:nvPr/>
        </p:nvSpPr>
        <p:spPr>
          <a:xfrm>
            <a:off x="7863840" y="5159640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86" name="椭圆 5985"/>
          <p:cNvSpPr/>
          <p:nvPr/>
        </p:nvSpPr>
        <p:spPr>
          <a:xfrm>
            <a:off x="6325497" y="6597035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87" name="椭圆 5986"/>
          <p:cNvSpPr/>
          <p:nvPr/>
        </p:nvSpPr>
        <p:spPr>
          <a:xfrm>
            <a:off x="6637469" y="3793420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88" name="椭圆 5987"/>
          <p:cNvSpPr/>
          <p:nvPr/>
        </p:nvSpPr>
        <p:spPr>
          <a:xfrm>
            <a:off x="6992470" y="1717193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89" name="椭圆 5988"/>
          <p:cNvSpPr/>
          <p:nvPr/>
        </p:nvSpPr>
        <p:spPr>
          <a:xfrm>
            <a:off x="5454082" y="2900468"/>
            <a:ext cx="182926" cy="163620"/>
          </a:xfrm>
          <a:custGeom>
            <a:avLst/>
            <a:gdLst>
              <a:gd name="connsiteX0" fmla="*/ 0 w 161365"/>
              <a:gd name="connsiteY0" fmla="*/ 60242 h 120484"/>
              <a:gd name="connsiteX1" fmla="*/ 80683 w 161365"/>
              <a:gd name="connsiteY1" fmla="*/ 0 h 120484"/>
              <a:gd name="connsiteX2" fmla="*/ 161366 w 161365"/>
              <a:gd name="connsiteY2" fmla="*/ 60242 h 120484"/>
              <a:gd name="connsiteX3" fmla="*/ 80683 w 161365"/>
              <a:gd name="connsiteY3" fmla="*/ 120484 h 120484"/>
              <a:gd name="connsiteX4" fmla="*/ 0 w 161365"/>
              <a:gd name="connsiteY4" fmla="*/ 60242 h 120484"/>
              <a:gd name="connsiteX0-1" fmla="*/ 0 w 182881"/>
              <a:gd name="connsiteY0-2" fmla="*/ 60321 h 120685"/>
              <a:gd name="connsiteX1-3" fmla="*/ 80683 w 182881"/>
              <a:gd name="connsiteY1-4" fmla="*/ 79 h 120685"/>
              <a:gd name="connsiteX2-5" fmla="*/ 182881 w 182881"/>
              <a:gd name="connsiteY2-6" fmla="*/ 71079 h 120685"/>
              <a:gd name="connsiteX3-7" fmla="*/ 80683 w 182881"/>
              <a:gd name="connsiteY3-8" fmla="*/ 120563 h 120685"/>
              <a:gd name="connsiteX4-9" fmla="*/ 0 w 182881"/>
              <a:gd name="connsiteY4-10" fmla="*/ 60321 h 120685"/>
              <a:gd name="connsiteX0-11" fmla="*/ 45 w 182926"/>
              <a:gd name="connsiteY0-12" fmla="*/ 60309 h 163620"/>
              <a:gd name="connsiteX1-13" fmla="*/ 80728 w 182926"/>
              <a:gd name="connsiteY1-14" fmla="*/ 67 h 163620"/>
              <a:gd name="connsiteX2-15" fmla="*/ 182926 w 182926"/>
              <a:gd name="connsiteY2-16" fmla="*/ 71067 h 163620"/>
              <a:gd name="connsiteX3-17" fmla="*/ 91485 w 182926"/>
              <a:gd name="connsiteY3-18" fmla="*/ 163582 h 163620"/>
              <a:gd name="connsiteX4-19" fmla="*/ 45 w 182926"/>
              <a:gd name="connsiteY4-20" fmla="*/ 60309 h 16362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82926" h="163620">
                <a:moveTo>
                  <a:pt x="45" y="60309"/>
                </a:moveTo>
                <a:cubicBezTo>
                  <a:pt x="-1748" y="33057"/>
                  <a:pt x="50248" y="-1726"/>
                  <a:pt x="80728" y="67"/>
                </a:cubicBezTo>
                <a:cubicBezTo>
                  <a:pt x="111208" y="1860"/>
                  <a:pt x="182926" y="37796"/>
                  <a:pt x="182926" y="71067"/>
                </a:cubicBezTo>
                <a:cubicBezTo>
                  <a:pt x="182926" y="104338"/>
                  <a:pt x="121965" y="165375"/>
                  <a:pt x="91485" y="163582"/>
                </a:cubicBezTo>
                <a:cubicBezTo>
                  <a:pt x="61005" y="161789"/>
                  <a:pt x="1838" y="87562"/>
                  <a:pt x="45" y="6030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90" name="椭圆 5989"/>
          <p:cNvSpPr/>
          <p:nvPr/>
        </p:nvSpPr>
        <p:spPr>
          <a:xfrm>
            <a:off x="5766099" y="350973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06" name="椭圆 6005"/>
          <p:cNvSpPr/>
          <p:nvPr/>
        </p:nvSpPr>
        <p:spPr>
          <a:xfrm>
            <a:off x="6992470" y="3827347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5765685" y="761871"/>
            <a:ext cx="2400458" cy="5209517"/>
            <a:chOff x="5768048" y="937846"/>
            <a:chExt cx="2353976" cy="5209517"/>
          </a:xfrm>
        </p:grpSpPr>
        <p:grpSp>
          <p:nvGrpSpPr>
            <p:cNvPr id="6020" name="组合 6019"/>
            <p:cNvGrpSpPr/>
            <p:nvPr/>
          </p:nvGrpSpPr>
          <p:grpSpPr>
            <a:xfrm>
              <a:off x="5768048" y="937846"/>
              <a:ext cx="2353976" cy="5209517"/>
              <a:chOff x="7210222" y="3140035"/>
              <a:chExt cx="1770664" cy="3272488"/>
            </a:xfrm>
          </p:grpSpPr>
          <p:sp>
            <p:nvSpPr>
              <p:cNvPr id="6021" name="矩形 6020"/>
              <p:cNvSpPr/>
              <p:nvPr/>
            </p:nvSpPr>
            <p:spPr>
              <a:xfrm>
                <a:off x="7210222" y="3140035"/>
                <a:ext cx="1770664" cy="3272488"/>
              </a:xfrm>
              <a:prstGeom prst="rect">
                <a:avLst/>
              </a:prstGeom>
              <a:solidFill>
                <a:srgbClr val="EBEBE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22" name="矩形 6021"/>
              <p:cNvSpPr/>
              <p:nvPr/>
            </p:nvSpPr>
            <p:spPr>
              <a:xfrm>
                <a:off x="7210222" y="3140035"/>
                <a:ext cx="1770664" cy="3272488"/>
              </a:xfrm>
              <a:prstGeom prst="rect">
                <a:avLst/>
              </a:prstGeom>
              <a:blipFill>
                <a:blip r:embed="rId8">
                  <a:alphaModFix amt="26000"/>
                  <a:extLst>
                    <a:ext uri="{BEBA8EAE-BF5A-486C-A8C5-ECC9F3942E4B}">
                      <a14:imgProps xmlns:a14="http://schemas.microsoft.com/office/drawing/2010/main">
                        <a14:imgLayer r:embed="rId2">
                          <a14:imgEffect>
                            <a14:brightnessContrast bright="18000"/>
                          </a14:imgEffect>
                          <a14:imgEffect>
                            <a14:colorTemperature colorTemp="4682"/>
                          </a14:imgEffect>
                          <a14:imgEffect>
                            <a14:saturation sat="28000"/>
                          </a14:imgEffect>
                          <a14:imgEffect>
                            <a14:sharpenSoften amount="50000"/>
                          </a14:imgEffect>
                        </a14:imgLayer>
                      </a14:imgProps>
                    </a:ext>
                  </a:extLst>
                </a:blip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012" name="组合 6011"/>
            <p:cNvGrpSpPr/>
            <p:nvPr/>
          </p:nvGrpSpPr>
          <p:grpSpPr>
            <a:xfrm>
              <a:off x="6022860" y="1763607"/>
              <a:ext cx="1520414" cy="1520414"/>
              <a:chOff x="6289903" y="1763607"/>
              <a:chExt cx="1520414" cy="1520414"/>
            </a:xfrm>
          </p:grpSpPr>
          <p:sp>
            <p:nvSpPr>
              <p:cNvPr id="5992" name="矩形 5991"/>
              <p:cNvSpPr/>
              <p:nvPr/>
            </p:nvSpPr>
            <p:spPr>
              <a:xfrm>
                <a:off x="6289903" y="1763607"/>
                <a:ext cx="1520414" cy="1520414"/>
              </a:xfrm>
              <a:prstGeom prst="rect">
                <a:avLst/>
              </a:prstGeom>
              <a:noFill/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5994" name="直接连接符 5993"/>
              <p:cNvCxnSpPr/>
              <p:nvPr/>
            </p:nvCxnSpPr>
            <p:spPr>
              <a:xfrm>
                <a:off x="6289903" y="1763607"/>
                <a:ext cx="1520414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5995" name="直接连接符 5994"/>
              <p:cNvCxnSpPr/>
              <p:nvPr/>
            </p:nvCxnSpPr>
            <p:spPr>
              <a:xfrm flipH="1">
                <a:off x="6289903" y="1763607"/>
                <a:ext cx="1520414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5999" name="直接连接符 5998"/>
              <p:cNvCxnSpPr>
                <a:stCxn id="5992" idx="3"/>
                <a:endCxn id="5992" idx="1"/>
              </p:cNvCxnSpPr>
              <p:nvPr/>
            </p:nvCxnSpPr>
            <p:spPr>
              <a:xfrm flipH="1">
                <a:off x="6289903" y="2523814"/>
                <a:ext cx="1520414" cy="0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6002" name="直接连接符 6001"/>
              <p:cNvCxnSpPr>
                <a:stCxn id="5992" idx="0"/>
                <a:endCxn id="5992" idx="2"/>
              </p:cNvCxnSpPr>
              <p:nvPr/>
            </p:nvCxnSpPr>
            <p:spPr>
              <a:xfrm flipH="1">
                <a:off x="7050110" y="1763607"/>
                <a:ext cx="0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</p:grpSp>
        <p:grpSp>
          <p:nvGrpSpPr>
            <p:cNvPr id="6013" name="组合 6012"/>
            <p:cNvGrpSpPr/>
            <p:nvPr/>
          </p:nvGrpSpPr>
          <p:grpSpPr>
            <a:xfrm>
              <a:off x="6022860" y="3511246"/>
              <a:ext cx="1520414" cy="1520414"/>
              <a:chOff x="6289903" y="3511246"/>
              <a:chExt cx="1520414" cy="1520414"/>
            </a:xfrm>
          </p:grpSpPr>
          <p:sp>
            <p:nvSpPr>
              <p:cNvPr id="6007" name="矩形 6006"/>
              <p:cNvSpPr/>
              <p:nvPr/>
            </p:nvSpPr>
            <p:spPr>
              <a:xfrm>
                <a:off x="6289903" y="3511246"/>
                <a:ext cx="1520414" cy="1520414"/>
              </a:xfrm>
              <a:prstGeom prst="rect">
                <a:avLst/>
              </a:prstGeom>
              <a:noFill/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6008" name="直接连接符 6007"/>
              <p:cNvCxnSpPr/>
              <p:nvPr/>
            </p:nvCxnSpPr>
            <p:spPr>
              <a:xfrm>
                <a:off x="6289903" y="3511246"/>
                <a:ext cx="1520414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6009" name="直接连接符 6008"/>
              <p:cNvCxnSpPr/>
              <p:nvPr/>
            </p:nvCxnSpPr>
            <p:spPr>
              <a:xfrm flipH="1">
                <a:off x="6289903" y="3511246"/>
                <a:ext cx="1520414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6010" name="直接连接符 6009"/>
              <p:cNvCxnSpPr>
                <a:stCxn id="6007" idx="3"/>
                <a:endCxn id="6007" idx="1"/>
              </p:cNvCxnSpPr>
              <p:nvPr/>
            </p:nvCxnSpPr>
            <p:spPr>
              <a:xfrm flipH="1">
                <a:off x="6289903" y="4271453"/>
                <a:ext cx="1520414" cy="0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6011" name="直接连接符 6010"/>
              <p:cNvCxnSpPr>
                <a:stCxn id="6007" idx="0"/>
                <a:endCxn id="6007" idx="2"/>
              </p:cNvCxnSpPr>
              <p:nvPr/>
            </p:nvCxnSpPr>
            <p:spPr>
              <a:xfrm flipH="1">
                <a:off x="7050110" y="3511246"/>
                <a:ext cx="0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" name="组合 5"/>
          <p:cNvGrpSpPr/>
          <p:nvPr/>
        </p:nvGrpSpPr>
        <p:grpSpPr>
          <a:xfrm>
            <a:off x="5953301" y="1689531"/>
            <a:ext cx="1691065" cy="3208624"/>
            <a:chOff x="5922147" y="1932472"/>
            <a:chExt cx="1691065" cy="3208624"/>
          </a:xfrm>
        </p:grpSpPr>
        <p:sp>
          <p:nvSpPr>
            <p:cNvPr id="6014" name="文本框 6013"/>
            <p:cNvSpPr txBox="1"/>
            <p:nvPr/>
          </p:nvSpPr>
          <p:spPr>
            <a:xfrm>
              <a:off x="5951219" y="1932472"/>
              <a:ext cx="1661993" cy="152041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9600">
                  <a:latin typeface="华文新魏" panose="02010800040101010101" pitchFamily="2" charset="-122"/>
                  <a:ea typeface="华文新魏" panose="02010800040101010101" pitchFamily="2" charset="-122"/>
                </a:rPr>
                <a:t>匆</a:t>
              </a:r>
              <a:endParaRPr lang="zh-CN" altLang="en-US" sz="960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6015" name="文本框 6014"/>
            <p:cNvSpPr txBox="1"/>
            <p:nvPr/>
          </p:nvSpPr>
          <p:spPr>
            <a:xfrm>
              <a:off x="5922147" y="3620682"/>
              <a:ext cx="1661993" cy="152041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9600">
                  <a:latin typeface="华文新魏" panose="02010800040101010101" pitchFamily="2" charset="-122"/>
                  <a:ea typeface="华文新魏" panose="02010800040101010101" pitchFamily="2" charset="-122"/>
                </a:rPr>
                <a:t>匆</a:t>
              </a:r>
              <a:endParaRPr lang="zh-CN" altLang="en-US" sz="960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sp>
        <p:nvSpPr>
          <p:cNvPr id="6016" name="文本框 6015"/>
          <p:cNvSpPr txBox="1"/>
          <p:nvPr/>
        </p:nvSpPr>
        <p:spPr>
          <a:xfrm>
            <a:off x="8251115" y="761871"/>
            <a:ext cx="461665" cy="344302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latin typeface="华文行楷" panose="02010800040101010101" pitchFamily="2" charset="-122"/>
                <a:ea typeface="华文行楷" panose="02010800040101010101" pitchFamily="2" charset="-122"/>
              </a:rPr>
              <a:t>统编版语文六下三单元第一课</a:t>
            </a:r>
            <a:endParaRPr lang="zh-CN" altLang="en-US" dirty="0">
              <a:solidFill>
                <a:srgbClr val="AF5558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1" cstate="email">
            <a:grayscl/>
          </a:blip>
          <a:stretch>
            <a:fillRect/>
          </a:stretch>
        </p:blipFill>
        <p:spPr>
          <a:xfrm rot="10800000">
            <a:off x="7776610" y="-269620"/>
            <a:ext cx="4415390" cy="6051910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 flipH="1">
            <a:off x="260838" y="846797"/>
            <a:ext cx="4366847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20" name="组合 19"/>
          <p:cNvGrpSpPr/>
          <p:nvPr/>
        </p:nvGrpSpPr>
        <p:grpSpPr>
          <a:xfrm>
            <a:off x="754181" y="1229721"/>
            <a:ext cx="10599089" cy="4850296"/>
            <a:chOff x="7210222" y="3140035"/>
            <a:chExt cx="1770664" cy="3272488"/>
          </a:xfrm>
        </p:grpSpPr>
        <p:sp>
          <p:nvSpPr>
            <p:cNvPr id="21" name="矩形 20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2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rightnessContrast bright="18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sharpenSoften amount="50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/>
          <p:cNvSpPr/>
          <p:nvPr/>
        </p:nvSpPr>
        <p:spPr>
          <a:xfrm>
            <a:off x="1308648" y="1681702"/>
            <a:ext cx="8834153" cy="295465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       在</a:t>
            </a: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第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1</a:t>
            </a: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自然段中，我们学到了除了用了排比、对比等</a:t>
            </a:r>
            <a:r>
              <a:rPr lang="zh-CN" altLang="en-US" sz="2800" dirty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修辞以外的另一种表达内心感受的方法</a:t>
            </a:r>
            <a:r>
              <a:rPr lang="zh-CN" altLang="en-US" sz="2800" dirty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：通过连续问句，直接抒情。</a:t>
            </a:r>
            <a:endParaRPr lang="en-US" altLang="zh-CN" sz="2800" dirty="0">
              <a:solidFill>
                <a:schemeClr val="tx1">
                  <a:lumMod val="65000"/>
                  <a:lumOff val="35000"/>
                </a:schemeClr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  <a:p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       </a:t>
            </a: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请同学们自学第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4</a:t>
            </a: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自然段，读一读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4</a:t>
            </a: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自然段的几个问句，边读边</a:t>
            </a:r>
            <a:r>
              <a:rPr lang="zh-CN" altLang="en-US" sz="2800" dirty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批注</a:t>
            </a: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自己的体会，想一想，这样表达有什么</a:t>
            </a:r>
            <a:r>
              <a:rPr lang="zh-CN" altLang="en-US" sz="2800" dirty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好处</a:t>
            </a: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？</a:t>
            </a:r>
            <a:endParaRPr lang="en-US" altLang="zh-CN" sz="2800" dirty="0">
              <a:solidFill>
                <a:schemeClr val="tx1">
                  <a:lumMod val="65000"/>
                  <a:lumOff val="35000"/>
                </a:schemeClr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  <a:p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pic>
        <p:nvPicPr>
          <p:cNvPr id="741" name="图片 740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16200000" flipV="1">
            <a:off x="256920" y="4855766"/>
            <a:ext cx="1745309" cy="2259153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457647" y="227826"/>
            <a:ext cx="4292633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迁移阅读，方法运用（一）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rot="7673386" flipH="1" flipV="1">
            <a:off x="8893828" y="-589048"/>
            <a:ext cx="2343107" cy="3032953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89073" y="904238"/>
            <a:ext cx="12219547" cy="6269293"/>
            <a:chOff x="-13774" y="2783679"/>
            <a:chExt cx="12219547" cy="4568523"/>
          </a:xfrm>
        </p:grpSpPr>
        <p:sp>
          <p:nvSpPr>
            <p:cNvPr id="16" name="矩形 15"/>
            <p:cNvSpPr/>
            <p:nvPr/>
          </p:nvSpPr>
          <p:spPr>
            <a:xfrm rot="5400000">
              <a:off x="3842770" y="-1059089"/>
              <a:ext cx="4520235" cy="12205771"/>
            </a:xfrm>
            <a:custGeom>
              <a:avLst/>
              <a:gdLst>
                <a:gd name="connsiteX0" fmla="*/ 0 w 4353502"/>
                <a:gd name="connsiteY0" fmla="*/ 0 h 12205771"/>
                <a:gd name="connsiteX1" fmla="*/ 4353502 w 4353502"/>
                <a:gd name="connsiteY1" fmla="*/ 0 h 12205771"/>
                <a:gd name="connsiteX2" fmla="*/ 4353502 w 4353502"/>
                <a:gd name="connsiteY2" fmla="*/ 12205771 h 12205771"/>
                <a:gd name="connsiteX3" fmla="*/ 0 w 4353502"/>
                <a:gd name="connsiteY3" fmla="*/ 12205771 h 12205771"/>
                <a:gd name="connsiteX4" fmla="*/ 0 w 4353502"/>
                <a:gd name="connsiteY4" fmla="*/ 0 h 12205771"/>
                <a:gd name="connsiteX0-1" fmla="*/ 215743 w 4569245"/>
                <a:gd name="connsiteY0-2" fmla="*/ 0 h 12205771"/>
                <a:gd name="connsiteX1-3" fmla="*/ 4569245 w 4569245"/>
                <a:gd name="connsiteY1-4" fmla="*/ 0 h 12205771"/>
                <a:gd name="connsiteX2-5" fmla="*/ 4569245 w 4569245"/>
                <a:gd name="connsiteY2-6" fmla="*/ 12205771 h 12205771"/>
                <a:gd name="connsiteX3-7" fmla="*/ 215743 w 4569245"/>
                <a:gd name="connsiteY3-8" fmla="*/ 12205771 h 12205771"/>
                <a:gd name="connsiteX4-9" fmla="*/ 215743 w 4569245"/>
                <a:gd name="connsiteY4-10" fmla="*/ 0 h 12205771"/>
                <a:gd name="connsiteX0-11" fmla="*/ 166733 w 4520235"/>
                <a:gd name="connsiteY0-12" fmla="*/ 0 h 12205771"/>
                <a:gd name="connsiteX1-13" fmla="*/ 4520235 w 4520235"/>
                <a:gd name="connsiteY1-14" fmla="*/ 0 h 12205771"/>
                <a:gd name="connsiteX2-15" fmla="*/ 4520235 w 4520235"/>
                <a:gd name="connsiteY2-16" fmla="*/ 12205771 h 12205771"/>
                <a:gd name="connsiteX3-17" fmla="*/ 166733 w 4520235"/>
                <a:gd name="connsiteY3-18" fmla="*/ 12205771 h 12205771"/>
                <a:gd name="connsiteX4-19" fmla="*/ 166733 w 4520235"/>
                <a:gd name="connsiteY4-20" fmla="*/ 0 h 1220577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4520235" h="12205771">
                  <a:moveTo>
                    <a:pt x="166733" y="0"/>
                  </a:moveTo>
                  <a:lnTo>
                    <a:pt x="4520235" y="0"/>
                  </a:lnTo>
                  <a:lnTo>
                    <a:pt x="4520235" y="12205771"/>
                  </a:lnTo>
                  <a:lnTo>
                    <a:pt x="166733" y="12205771"/>
                  </a:lnTo>
                  <a:cubicBezTo>
                    <a:pt x="-318690" y="9209626"/>
                    <a:pt x="437666" y="4136323"/>
                    <a:pt x="166733" y="0"/>
                  </a:cubicBez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 rot="5400000">
              <a:off x="3819833" y="-1019965"/>
              <a:ext cx="4538560" cy="12205774"/>
            </a:xfrm>
            <a:custGeom>
              <a:avLst/>
              <a:gdLst>
                <a:gd name="connsiteX0" fmla="*/ 0 w 4353502"/>
                <a:gd name="connsiteY0" fmla="*/ 0 h 12205771"/>
                <a:gd name="connsiteX1" fmla="*/ 4353502 w 4353502"/>
                <a:gd name="connsiteY1" fmla="*/ 0 h 12205771"/>
                <a:gd name="connsiteX2" fmla="*/ 4353502 w 4353502"/>
                <a:gd name="connsiteY2" fmla="*/ 12205771 h 12205771"/>
                <a:gd name="connsiteX3" fmla="*/ 0 w 4353502"/>
                <a:gd name="connsiteY3" fmla="*/ 12205771 h 12205771"/>
                <a:gd name="connsiteX4" fmla="*/ 0 w 4353502"/>
                <a:gd name="connsiteY4" fmla="*/ 0 h 12205771"/>
                <a:gd name="connsiteX0-1" fmla="*/ 210724 w 4564226"/>
                <a:gd name="connsiteY0-2" fmla="*/ 0 h 12205771"/>
                <a:gd name="connsiteX1-3" fmla="*/ 4564226 w 4564226"/>
                <a:gd name="connsiteY1-4" fmla="*/ 0 h 12205771"/>
                <a:gd name="connsiteX2-5" fmla="*/ 4564226 w 4564226"/>
                <a:gd name="connsiteY2-6" fmla="*/ 12205771 h 12205771"/>
                <a:gd name="connsiteX3-7" fmla="*/ 210724 w 4564226"/>
                <a:gd name="connsiteY3-8" fmla="*/ 12205771 h 12205771"/>
                <a:gd name="connsiteX4-9" fmla="*/ 210724 w 4564226"/>
                <a:gd name="connsiteY4-10" fmla="*/ 0 h 12205771"/>
                <a:gd name="connsiteX0-11" fmla="*/ 265915 w 4619417"/>
                <a:gd name="connsiteY0-12" fmla="*/ 0 h 12205771"/>
                <a:gd name="connsiteX1-13" fmla="*/ 4619417 w 4619417"/>
                <a:gd name="connsiteY1-14" fmla="*/ 0 h 12205771"/>
                <a:gd name="connsiteX2-15" fmla="*/ 4619417 w 4619417"/>
                <a:gd name="connsiteY2-16" fmla="*/ 12205771 h 12205771"/>
                <a:gd name="connsiteX3-17" fmla="*/ 265915 w 4619417"/>
                <a:gd name="connsiteY3-18" fmla="*/ 12205771 h 12205771"/>
                <a:gd name="connsiteX4-19" fmla="*/ 265915 w 4619417"/>
                <a:gd name="connsiteY4-20" fmla="*/ 0 h 12205771"/>
                <a:gd name="connsiteX0-21" fmla="*/ 215021 w 4568523"/>
                <a:gd name="connsiteY0-22" fmla="*/ 0 h 12205771"/>
                <a:gd name="connsiteX1-23" fmla="*/ 4568523 w 4568523"/>
                <a:gd name="connsiteY1-24" fmla="*/ 0 h 12205771"/>
                <a:gd name="connsiteX2-25" fmla="*/ 4568523 w 4568523"/>
                <a:gd name="connsiteY2-26" fmla="*/ 12205771 h 12205771"/>
                <a:gd name="connsiteX3-27" fmla="*/ 215021 w 4568523"/>
                <a:gd name="connsiteY3-28" fmla="*/ 12205771 h 12205771"/>
                <a:gd name="connsiteX4-29" fmla="*/ 215021 w 4568523"/>
                <a:gd name="connsiteY4-30" fmla="*/ 0 h 12205771"/>
                <a:gd name="connsiteX0-31" fmla="*/ 226135 w 4579637"/>
                <a:gd name="connsiteY0-32" fmla="*/ 0 h 12205771"/>
                <a:gd name="connsiteX1-33" fmla="*/ 4579637 w 4579637"/>
                <a:gd name="connsiteY1-34" fmla="*/ 0 h 12205771"/>
                <a:gd name="connsiteX2-35" fmla="*/ 4579637 w 4579637"/>
                <a:gd name="connsiteY2-36" fmla="*/ 12205771 h 12205771"/>
                <a:gd name="connsiteX3-37" fmla="*/ 226135 w 4579637"/>
                <a:gd name="connsiteY3-38" fmla="*/ 12205771 h 12205771"/>
                <a:gd name="connsiteX4-39" fmla="*/ 226135 w 4579637"/>
                <a:gd name="connsiteY4-40" fmla="*/ 0 h 12205771"/>
                <a:gd name="connsiteX0-41" fmla="*/ 208020 w 4584100"/>
                <a:gd name="connsiteY0-42" fmla="*/ 0 h 12205771"/>
                <a:gd name="connsiteX1-43" fmla="*/ 4584100 w 4584100"/>
                <a:gd name="connsiteY1-44" fmla="*/ 0 h 12205771"/>
                <a:gd name="connsiteX2-45" fmla="*/ 4584100 w 4584100"/>
                <a:gd name="connsiteY2-46" fmla="*/ 12205771 h 12205771"/>
                <a:gd name="connsiteX3-47" fmla="*/ 230598 w 4584100"/>
                <a:gd name="connsiteY3-48" fmla="*/ 12205771 h 12205771"/>
                <a:gd name="connsiteX4-49" fmla="*/ 208020 w 4584100"/>
                <a:gd name="connsiteY4-50" fmla="*/ 0 h 12205771"/>
                <a:gd name="connsiteX0-51" fmla="*/ 226134 w 4602214"/>
                <a:gd name="connsiteY0-52" fmla="*/ 0 h 12205774"/>
                <a:gd name="connsiteX1-53" fmla="*/ 4602214 w 4602214"/>
                <a:gd name="connsiteY1-54" fmla="*/ 0 h 12205774"/>
                <a:gd name="connsiteX2-55" fmla="*/ 4602214 w 4602214"/>
                <a:gd name="connsiteY2-56" fmla="*/ 12205771 h 12205774"/>
                <a:gd name="connsiteX3-57" fmla="*/ 226135 w 4602214"/>
                <a:gd name="connsiteY3-58" fmla="*/ 12205774 h 12205774"/>
                <a:gd name="connsiteX4-59" fmla="*/ 226134 w 4602214"/>
                <a:gd name="connsiteY4-60" fmla="*/ 0 h 12205774"/>
                <a:gd name="connsiteX0-61" fmla="*/ 186867 w 4562947"/>
                <a:gd name="connsiteY0-62" fmla="*/ 0 h 12205774"/>
                <a:gd name="connsiteX1-63" fmla="*/ 4562947 w 4562947"/>
                <a:gd name="connsiteY1-64" fmla="*/ 0 h 12205774"/>
                <a:gd name="connsiteX2-65" fmla="*/ 4562947 w 4562947"/>
                <a:gd name="connsiteY2-66" fmla="*/ 12205771 h 12205774"/>
                <a:gd name="connsiteX3-67" fmla="*/ 186868 w 4562947"/>
                <a:gd name="connsiteY3-68" fmla="*/ 12205774 h 12205774"/>
                <a:gd name="connsiteX4-69" fmla="*/ 186867 w 4562947"/>
                <a:gd name="connsiteY4-70" fmla="*/ 0 h 12205774"/>
                <a:gd name="connsiteX0-71" fmla="*/ 143093 w 4519173"/>
                <a:gd name="connsiteY0-72" fmla="*/ 0 h 12205774"/>
                <a:gd name="connsiteX1-73" fmla="*/ 4519173 w 4519173"/>
                <a:gd name="connsiteY1-74" fmla="*/ 0 h 12205774"/>
                <a:gd name="connsiteX2-75" fmla="*/ 4519173 w 4519173"/>
                <a:gd name="connsiteY2-76" fmla="*/ 12205771 h 12205774"/>
                <a:gd name="connsiteX3-77" fmla="*/ 143094 w 4519173"/>
                <a:gd name="connsiteY3-78" fmla="*/ 12205774 h 12205774"/>
                <a:gd name="connsiteX4-79" fmla="*/ 143093 w 4519173"/>
                <a:gd name="connsiteY4-80" fmla="*/ 0 h 12205774"/>
                <a:gd name="connsiteX0-81" fmla="*/ 162480 w 4538560"/>
                <a:gd name="connsiteY0-82" fmla="*/ 0 h 12205774"/>
                <a:gd name="connsiteX1-83" fmla="*/ 4538560 w 4538560"/>
                <a:gd name="connsiteY1-84" fmla="*/ 0 h 12205774"/>
                <a:gd name="connsiteX2-85" fmla="*/ 4538560 w 4538560"/>
                <a:gd name="connsiteY2-86" fmla="*/ 12205771 h 12205774"/>
                <a:gd name="connsiteX3-87" fmla="*/ 162481 w 4538560"/>
                <a:gd name="connsiteY3-88" fmla="*/ 12205774 h 12205774"/>
                <a:gd name="connsiteX4-89" fmla="*/ 162480 w 4538560"/>
                <a:gd name="connsiteY4-90" fmla="*/ 0 h 1220577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4538560" h="12205774">
                  <a:moveTo>
                    <a:pt x="162480" y="0"/>
                  </a:moveTo>
                  <a:lnTo>
                    <a:pt x="4538560" y="0"/>
                  </a:lnTo>
                  <a:lnTo>
                    <a:pt x="4538560" y="12205771"/>
                  </a:lnTo>
                  <a:lnTo>
                    <a:pt x="162481" y="12205774"/>
                  </a:lnTo>
                  <a:cubicBezTo>
                    <a:pt x="-289073" y="9175763"/>
                    <a:pt x="365680" y="4034724"/>
                    <a:pt x="162480" y="0"/>
                  </a:cubicBezTo>
                  <a:close/>
                </a:path>
              </a:pathLst>
            </a:custGeom>
            <a:blipFill>
              <a:blip r:embed="rId2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rightnessContrast bright="18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sharpenSoften amount="50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457647" y="904238"/>
            <a:ext cx="9828026" cy="528497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>
                <a:solidFill>
                  <a:schemeClr val="bg2">
                    <a:lumMod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r>
              <a:rPr lang="zh-CN" altLang="en-US" sz="3200" b="1" dirty="0">
                <a:solidFill>
                  <a:schemeClr val="bg2">
                    <a:lumMod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在逃去如飞的日子里，在千门万户的世界里的我能做些什么呢？只有徘徊罢了，只有匆匆罢了；在八千多日的匆匆里，除徘徊外，又剩些什么呢？过去的日子如轻烟，被微风吹散了，如薄雾，被初阳蒸融了；我留着些什么痕迹呢？我何曾留着像游丝样的痕迹呢？我赤裸裸来到这世界，转眼间也将赤裸裸地回去吧？但不能平的，为什么偏要白白走这一遭啊？</a:t>
            </a:r>
            <a:endParaRPr lang="zh-CN" altLang="en-US" sz="3200" b="1" dirty="0">
              <a:solidFill>
                <a:schemeClr val="bg2">
                  <a:lumMod val="2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40" name="图片 139"/>
          <p:cNvPicPr>
            <a:picLocks noChangeAspect="1"/>
          </p:cNvPicPr>
          <p:nvPr/>
        </p:nvPicPr>
        <p:blipFill>
          <a:blip r:embed="rId4" cstate="email">
            <a:grayscl/>
          </a:blip>
          <a:srcRect l="43742" t="13987" r="32523" b="39979"/>
          <a:stretch>
            <a:fillRect/>
          </a:stretch>
        </p:blipFill>
        <p:spPr>
          <a:xfrm rot="5400000">
            <a:off x="2183682" y="5417908"/>
            <a:ext cx="754994" cy="2121877"/>
          </a:xfrm>
          <a:prstGeom prst="rect">
            <a:avLst/>
          </a:prstGeom>
        </p:spPr>
      </p:pic>
      <p:pic>
        <p:nvPicPr>
          <p:cNvPr id="141" name="图片 140"/>
          <p:cNvPicPr>
            <a:picLocks noChangeAspect="1"/>
          </p:cNvPicPr>
          <p:nvPr/>
        </p:nvPicPr>
        <p:blipFill>
          <a:blip r:embed="rId4" cstate="email">
            <a:grayscl/>
          </a:blip>
          <a:srcRect l="43742" t="43053" r="-2121" b="32531"/>
          <a:stretch>
            <a:fillRect/>
          </a:stretch>
        </p:blipFill>
        <p:spPr>
          <a:xfrm>
            <a:off x="3030687" y="6062785"/>
            <a:ext cx="2623849" cy="661963"/>
          </a:xfrm>
          <a:prstGeom prst="rect">
            <a:avLst/>
          </a:prstGeom>
        </p:spPr>
      </p:pic>
      <p:pic>
        <p:nvPicPr>
          <p:cNvPr id="142" name="图片 141"/>
          <p:cNvPicPr>
            <a:picLocks noChangeAspect="1"/>
          </p:cNvPicPr>
          <p:nvPr/>
        </p:nvPicPr>
        <p:blipFill>
          <a:blip r:embed="rId4" cstate="email">
            <a:grayscl/>
          </a:blip>
          <a:srcRect l="-856" t="45442" r="73283" b="11830"/>
          <a:stretch>
            <a:fillRect/>
          </a:stretch>
        </p:blipFill>
        <p:spPr>
          <a:xfrm rot="5219981">
            <a:off x="5872445" y="5467765"/>
            <a:ext cx="652804" cy="1969477"/>
          </a:xfrm>
          <a:prstGeom prst="rect">
            <a:avLst/>
          </a:prstGeom>
        </p:spPr>
      </p:pic>
      <p:pic>
        <p:nvPicPr>
          <p:cNvPr id="143" name="图片 142"/>
          <p:cNvPicPr>
            <a:picLocks noChangeAspect="1"/>
          </p:cNvPicPr>
          <p:nvPr/>
        </p:nvPicPr>
        <p:blipFill>
          <a:blip r:embed="rId4" cstate="email">
            <a:grayscl/>
          </a:blip>
          <a:srcRect l="43742" t="43053" r="-2121" b="32531"/>
          <a:stretch>
            <a:fillRect/>
          </a:stretch>
        </p:blipFill>
        <p:spPr>
          <a:xfrm>
            <a:off x="6565380" y="6065316"/>
            <a:ext cx="2623849" cy="646331"/>
          </a:xfrm>
          <a:prstGeom prst="rect">
            <a:avLst/>
          </a:prstGeom>
        </p:spPr>
      </p:pic>
      <p:pic>
        <p:nvPicPr>
          <p:cNvPr id="144" name="图片 143"/>
          <p:cNvPicPr>
            <a:picLocks noChangeAspect="1"/>
          </p:cNvPicPr>
          <p:nvPr/>
        </p:nvPicPr>
        <p:blipFill>
          <a:blip r:embed="rId4" cstate="email">
            <a:grayscl/>
          </a:blip>
          <a:srcRect l="43742" t="13987" r="32523" b="39979"/>
          <a:stretch>
            <a:fillRect/>
          </a:stretch>
        </p:blipFill>
        <p:spPr>
          <a:xfrm rot="5400000">
            <a:off x="9145499" y="5213616"/>
            <a:ext cx="1066800" cy="2121877"/>
          </a:xfrm>
          <a:prstGeom prst="rect">
            <a:avLst/>
          </a:prstGeom>
        </p:spPr>
      </p:pic>
      <p:pic>
        <p:nvPicPr>
          <p:cNvPr id="145" name="图片 144"/>
          <p:cNvPicPr>
            <a:picLocks noChangeAspect="1"/>
          </p:cNvPicPr>
          <p:nvPr/>
        </p:nvPicPr>
        <p:blipFill>
          <a:blip r:embed="rId4" cstate="email">
            <a:grayscl/>
          </a:blip>
          <a:srcRect l="-856" t="45442" r="73283" b="11830"/>
          <a:stretch>
            <a:fillRect/>
          </a:stretch>
        </p:blipFill>
        <p:spPr>
          <a:xfrm rot="5219981">
            <a:off x="10867375" y="5504986"/>
            <a:ext cx="778103" cy="1969477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rot="11100908" flipH="1" flipV="1">
            <a:off x="85853" y="5717503"/>
            <a:ext cx="2277501" cy="1134364"/>
          </a:xfrm>
          <a:prstGeom prst="rect">
            <a:avLst/>
          </a:prstGeom>
        </p:spPr>
      </p:pic>
      <p:cxnSp>
        <p:nvCxnSpPr>
          <p:cNvPr id="23" name="直接连接符 22"/>
          <p:cNvCxnSpPr/>
          <p:nvPr/>
        </p:nvCxnSpPr>
        <p:spPr>
          <a:xfrm flipH="1">
            <a:off x="420643" y="820540"/>
            <a:ext cx="4366847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6" name="文本框 35"/>
          <p:cNvSpPr txBox="1"/>
          <p:nvPr/>
        </p:nvSpPr>
        <p:spPr>
          <a:xfrm>
            <a:off x="457647" y="227826"/>
            <a:ext cx="4292633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迁移阅读，方法运用（一）</a:t>
            </a:r>
            <a:endParaRPr lang="zh-CN" altLang="en-US" sz="2800" b="1">
              <a:solidFill>
                <a:schemeClr val="tx1">
                  <a:lumMod val="65000"/>
                  <a:lumOff val="3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3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rot="7673386" flipH="1" flipV="1">
            <a:off x="8893828" y="-589048"/>
            <a:ext cx="2343107" cy="3032953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35414" y="1224500"/>
            <a:ext cx="12219547" cy="5724742"/>
            <a:chOff x="-13774" y="2783679"/>
            <a:chExt cx="12219547" cy="4568523"/>
          </a:xfrm>
        </p:grpSpPr>
        <p:sp>
          <p:nvSpPr>
            <p:cNvPr id="16" name="矩形 15"/>
            <p:cNvSpPr/>
            <p:nvPr/>
          </p:nvSpPr>
          <p:spPr>
            <a:xfrm rot="5400000">
              <a:off x="3842770" y="-1059089"/>
              <a:ext cx="4520235" cy="12205771"/>
            </a:xfrm>
            <a:custGeom>
              <a:avLst/>
              <a:gdLst>
                <a:gd name="connsiteX0" fmla="*/ 0 w 4353502"/>
                <a:gd name="connsiteY0" fmla="*/ 0 h 12205771"/>
                <a:gd name="connsiteX1" fmla="*/ 4353502 w 4353502"/>
                <a:gd name="connsiteY1" fmla="*/ 0 h 12205771"/>
                <a:gd name="connsiteX2" fmla="*/ 4353502 w 4353502"/>
                <a:gd name="connsiteY2" fmla="*/ 12205771 h 12205771"/>
                <a:gd name="connsiteX3" fmla="*/ 0 w 4353502"/>
                <a:gd name="connsiteY3" fmla="*/ 12205771 h 12205771"/>
                <a:gd name="connsiteX4" fmla="*/ 0 w 4353502"/>
                <a:gd name="connsiteY4" fmla="*/ 0 h 12205771"/>
                <a:gd name="connsiteX0-1" fmla="*/ 215743 w 4569245"/>
                <a:gd name="connsiteY0-2" fmla="*/ 0 h 12205771"/>
                <a:gd name="connsiteX1-3" fmla="*/ 4569245 w 4569245"/>
                <a:gd name="connsiteY1-4" fmla="*/ 0 h 12205771"/>
                <a:gd name="connsiteX2-5" fmla="*/ 4569245 w 4569245"/>
                <a:gd name="connsiteY2-6" fmla="*/ 12205771 h 12205771"/>
                <a:gd name="connsiteX3-7" fmla="*/ 215743 w 4569245"/>
                <a:gd name="connsiteY3-8" fmla="*/ 12205771 h 12205771"/>
                <a:gd name="connsiteX4-9" fmla="*/ 215743 w 4569245"/>
                <a:gd name="connsiteY4-10" fmla="*/ 0 h 12205771"/>
                <a:gd name="connsiteX0-11" fmla="*/ 166733 w 4520235"/>
                <a:gd name="connsiteY0-12" fmla="*/ 0 h 12205771"/>
                <a:gd name="connsiteX1-13" fmla="*/ 4520235 w 4520235"/>
                <a:gd name="connsiteY1-14" fmla="*/ 0 h 12205771"/>
                <a:gd name="connsiteX2-15" fmla="*/ 4520235 w 4520235"/>
                <a:gd name="connsiteY2-16" fmla="*/ 12205771 h 12205771"/>
                <a:gd name="connsiteX3-17" fmla="*/ 166733 w 4520235"/>
                <a:gd name="connsiteY3-18" fmla="*/ 12205771 h 12205771"/>
                <a:gd name="connsiteX4-19" fmla="*/ 166733 w 4520235"/>
                <a:gd name="connsiteY4-20" fmla="*/ 0 h 1220577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4520235" h="12205771">
                  <a:moveTo>
                    <a:pt x="166733" y="0"/>
                  </a:moveTo>
                  <a:lnTo>
                    <a:pt x="4520235" y="0"/>
                  </a:lnTo>
                  <a:lnTo>
                    <a:pt x="4520235" y="12205771"/>
                  </a:lnTo>
                  <a:lnTo>
                    <a:pt x="166733" y="12205771"/>
                  </a:lnTo>
                  <a:cubicBezTo>
                    <a:pt x="-318690" y="9209626"/>
                    <a:pt x="437666" y="4136323"/>
                    <a:pt x="166733" y="0"/>
                  </a:cubicBez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 rot="5400000">
              <a:off x="3819833" y="-1019965"/>
              <a:ext cx="4538560" cy="12205774"/>
            </a:xfrm>
            <a:custGeom>
              <a:avLst/>
              <a:gdLst>
                <a:gd name="connsiteX0" fmla="*/ 0 w 4353502"/>
                <a:gd name="connsiteY0" fmla="*/ 0 h 12205771"/>
                <a:gd name="connsiteX1" fmla="*/ 4353502 w 4353502"/>
                <a:gd name="connsiteY1" fmla="*/ 0 h 12205771"/>
                <a:gd name="connsiteX2" fmla="*/ 4353502 w 4353502"/>
                <a:gd name="connsiteY2" fmla="*/ 12205771 h 12205771"/>
                <a:gd name="connsiteX3" fmla="*/ 0 w 4353502"/>
                <a:gd name="connsiteY3" fmla="*/ 12205771 h 12205771"/>
                <a:gd name="connsiteX4" fmla="*/ 0 w 4353502"/>
                <a:gd name="connsiteY4" fmla="*/ 0 h 12205771"/>
                <a:gd name="connsiteX0-1" fmla="*/ 210724 w 4564226"/>
                <a:gd name="connsiteY0-2" fmla="*/ 0 h 12205771"/>
                <a:gd name="connsiteX1-3" fmla="*/ 4564226 w 4564226"/>
                <a:gd name="connsiteY1-4" fmla="*/ 0 h 12205771"/>
                <a:gd name="connsiteX2-5" fmla="*/ 4564226 w 4564226"/>
                <a:gd name="connsiteY2-6" fmla="*/ 12205771 h 12205771"/>
                <a:gd name="connsiteX3-7" fmla="*/ 210724 w 4564226"/>
                <a:gd name="connsiteY3-8" fmla="*/ 12205771 h 12205771"/>
                <a:gd name="connsiteX4-9" fmla="*/ 210724 w 4564226"/>
                <a:gd name="connsiteY4-10" fmla="*/ 0 h 12205771"/>
                <a:gd name="connsiteX0-11" fmla="*/ 265915 w 4619417"/>
                <a:gd name="connsiteY0-12" fmla="*/ 0 h 12205771"/>
                <a:gd name="connsiteX1-13" fmla="*/ 4619417 w 4619417"/>
                <a:gd name="connsiteY1-14" fmla="*/ 0 h 12205771"/>
                <a:gd name="connsiteX2-15" fmla="*/ 4619417 w 4619417"/>
                <a:gd name="connsiteY2-16" fmla="*/ 12205771 h 12205771"/>
                <a:gd name="connsiteX3-17" fmla="*/ 265915 w 4619417"/>
                <a:gd name="connsiteY3-18" fmla="*/ 12205771 h 12205771"/>
                <a:gd name="connsiteX4-19" fmla="*/ 265915 w 4619417"/>
                <a:gd name="connsiteY4-20" fmla="*/ 0 h 12205771"/>
                <a:gd name="connsiteX0-21" fmla="*/ 215021 w 4568523"/>
                <a:gd name="connsiteY0-22" fmla="*/ 0 h 12205771"/>
                <a:gd name="connsiteX1-23" fmla="*/ 4568523 w 4568523"/>
                <a:gd name="connsiteY1-24" fmla="*/ 0 h 12205771"/>
                <a:gd name="connsiteX2-25" fmla="*/ 4568523 w 4568523"/>
                <a:gd name="connsiteY2-26" fmla="*/ 12205771 h 12205771"/>
                <a:gd name="connsiteX3-27" fmla="*/ 215021 w 4568523"/>
                <a:gd name="connsiteY3-28" fmla="*/ 12205771 h 12205771"/>
                <a:gd name="connsiteX4-29" fmla="*/ 215021 w 4568523"/>
                <a:gd name="connsiteY4-30" fmla="*/ 0 h 12205771"/>
                <a:gd name="connsiteX0-31" fmla="*/ 226135 w 4579637"/>
                <a:gd name="connsiteY0-32" fmla="*/ 0 h 12205771"/>
                <a:gd name="connsiteX1-33" fmla="*/ 4579637 w 4579637"/>
                <a:gd name="connsiteY1-34" fmla="*/ 0 h 12205771"/>
                <a:gd name="connsiteX2-35" fmla="*/ 4579637 w 4579637"/>
                <a:gd name="connsiteY2-36" fmla="*/ 12205771 h 12205771"/>
                <a:gd name="connsiteX3-37" fmla="*/ 226135 w 4579637"/>
                <a:gd name="connsiteY3-38" fmla="*/ 12205771 h 12205771"/>
                <a:gd name="connsiteX4-39" fmla="*/ 226135 w 4579637"/>
                <a:gd name="connsiteY4-40" fmla="*/ 0 h 12205771"/>
                <a:gd name="connsiteX0-41" fmla="*/ 208020 w 4584100"/>
                <a:gd name="connsiteY0-42" fmla="*/ 0 h 12205771"/>
                <a:gd name="connsiteX1-43" fmla="*/ 4584100 w 4584100"/>
                <a:gd name="connsiteY1-44" fmla="*/ 0 h 12205771"/>
                <a:gd name="connsiteX2-45" fmla="*/ 4584100 w 4584100"/>
                <a:gd name="connsiteY2-46" fmla="*/ 12205771 h 12205771"/>
                <a:gd name="connsiteX3-47" fmla="*/ 230598 w 4584100"/>
                <a:gd name="connsiteY3-48" fmla="*/ 12205771 h 12205771"/>
                <a:gd name="connsiteX4-49" fmla="*/ 208020 w 4584100"/>
                <a:gd name="connsiteY4-50" fmla="*/ 0 h 12205771"/>
                <a:gd name="connsiteX0-51" fmla="*/ 226134 w 4602214"/>
                <a:gd name="connsiteY0-52" fmla="*/ 0 h 12205774"/>
                <a:gd name="connsiteX1-53" fmla="*/ 4602214 w 4602214"/>
                <a:gd name="connsiteY1-54" fmla="*/ 0 h 12205774"/>
                <a:gd name="connsiteX2-55" fmla="*/ 4602214 w 4602214"/>
                <a:gd name="connsiteY2-56" fmla="*/ 12205771 h 12205774"/>
                <a:gd name="connsiteX3-57" fmla="*/ 226135 w 4602214"/>
                <a:gd name="connsiteY3-58" fmla="*/ 12205774 h 12205774"/>
                <a:gd name="connsiteX4-59" fmla="*/ 226134 w 4602214"/>
                <a:gd name="connsiteY4-60" fmla="*/ 0 h 12205774"/>
                <a:gd name="connsiteX0-61" fmla="*/ 186867 w 4562947"/>
                <a:gd name="connsiteY0-62" fmla="*/ 0 h 12205774"/>
                <a:gd name="connsiteX1-63" fmla="*/ 4562947 w 4562947"/>
                <a:gd name="connsiteY1-64" fmla="*/ 0 h 12205774"/>
                <a:gd name="connsiteX2-65" fmla="*/ 4562947 w 4562947"/>
                <a:gd name="connsiteY2-66" fmla="*/ 12205771 h 12205774"/>
                <a:gd name="connsiteX3-67" fmla="*/ 186868 w 4562947"/>
                <a:gd name="connsiteY3-68" fmla="*/ 12205774 h 12205774"/>
                <a:gd name="connsiteX4-69" fmla="*/ 186867 w 4562947"/>
                <a:gd name="connsiteY4-70" fmla="*/ 0 h 12205774"/>
                <a:gd name="connsiteX0-71" fmla="*/ 143093 w 4519173"/>
                <a:gd name="connsiteY0-72" fmla="*/ 0 h 12205774"/>
                <a:gd name="connsiteX1-73" fmla="*/ 4519173 w 4519173"/>
                <a:gd name="connsiteY1-74" fmla="*/ 0 h 12205774"/>
                <a:gd name="connsiteX2-75" fmla="*/ 4519173 w 4519173"/>
                <a:gd name="connsiteY2-76" fmla="*/ 12205771 h 12205774"/>
                <a:gd name="connsiteX3-77" fmla="*/ 143094 w 4519173"/>
                <a:gd name="connsiteY3-78" fmla="*/ 12205774 h 12205774"/>
                <a:gd name="connsiteX4-79" fmla="*/ 143093 w 4519173"/>
                <a:gd name="connsiteY4-80" fmla="*/ 0 h 12205774"/>
                <a:gd name="connsiteX0-81" fmla="*/ 162480 w 4538560"/>
                <a:gd name="connsiteY0-82" fmla="*/ 0 h 12205774"/>
                <a:gd name="connsiteX1-83" fmla="*/ 4538560 w 4538560"/>
                <a:gd name="connsiteY1-84" fmla="*/ 0 h 12205774"/>
                <a:gd name="connsiteX2-85" fmla="*/ 4538560 w 4538560"/>
                <a:gd name="connsiteY2-86" fmla="*/ 12205771 h 12205774"/>
                <a:gd name="connsiteX3-87" fmla="*/ 162481 w 4538560"/>
                <a:gd name="connsiteY3-88" fmla="*/ 12205774 h 12205774"/>
                <a:gd name="connsiteX4-89" fmla="*/ 162480 w 4538560"/>
                <a:gd name="connsiteY4-90" fmla="*/ 0 h 1220577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4538560" h="12205774">
                  <a:moveTo>
                    <a:pt x="162480" y="0"/>
                  </a:moveTo>
                  <a:lnTo>
                    <a:pt x="4538560" y="0"/>
                  </a:lnTo>
                  <a:lnTo>
                    <a:pt x="4538560" y="12205771"/>
                  </a:lnTo>
                  <a:lnTo>
                    <a:pt x="162481" y="12205774"/>
                  </a:lnTo>
                  <a:cubicBezTo>
                    <a:pt x="-289073" y="9175763"/>
                    <a:pt x="365680" y="4034724"/>
                    <a:pt x="162480" y="0"/>
                  </a:cubicBezTo>
                  <a:close/>
                </a:path>
              </a:pathLst>
            </a:custGeom>
            <a:blipFill>
              <a:blip r:embed="rId2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rightnessContrast bright="18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sharpenSoften amount="50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616740" y="1861036"/>
            <a:ext cx="7007581" cy="294093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ts val="3200"/>
              </a:lnSpc>
            </a:pPr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r>
              <a:rPr lang="zh-CN" altLang="en-US" sz="2200" dirty="0">
                <a:solidFill>
                  <a:schemeClr val="bg2">
                    <a:lumMod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在逃去如飞的日子里，在千门万户的世界里的我能做些什么呢？只有徘徊罢了，只有匆匆罢了；在八千多日的匆匆里，除徘徊外，又剩些什么呢？过去的日子如轻烟，被微风吹散了，如薄雾，被初阳蒸融了；我留着些什么痕迹呢？我何曾留着像游丝样的痕迹呢？我赤裸裸来到这世界，转眼间也将赤裸裸地回去吧？但不能平的，为什么偏要白白走这一遭啊？</a:t>
            </a:r>
            <a:endParaRPr lang="zh-CN" altLang="en-US" sz="2200" dirty="0">
              <a:solidFill>
                <a:schemeClr val="bg2">
                  <a:lumMod val="2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40" name="图片 139"/>
          <p:cNvPicPr>
            <a:picLocks noChangeAspect="1"/>
          </p:cNvPicPr>
          <p:nvPr/>
        </p:nvPicPr>
        <p:blipFill>
          <a:blip r:embed="rId4" cstate="email">
            <a:grayscl/>
          </a:blip>
          <a:srcRect l="43742" t="13987" r="32523" b="39979"/>
          <a:stretch>
            <a:fillRect/>
          </a:stretch>
        </p:blipFill>
        <p:spPr>
          <a:xfrm rot="5400000">
            <a:off x="2183682" y="5417908"/>
            <a:ext cx="754994" cy="2121877"/>
          </a:xfrm>
          <a:prstGeom prst="rect">
            <a:avLst/>
          </a:prstGeom>
        </p:spPr>
      </p:pic>
      <p:pic>
        <p:nvPicPr>
          <p:cNvPr id="141" name="图片 140"/>
          <p:cNvPicPr>
            <a:picLocks noChangeAspect="1"/>
          </p:cNvPicPr>
          <p:nvPr/>
        </p:nvPicPr>
        <p:blipFill>
          <a:blip r:embed="rId4" cstate="email">
            <a:grayscl/>
          </a:blip>
          <a:srcRect l="43742" t="43053" r="-2121" b="32531"/>
          <a:stretch>
            <a:fillRect/>
          </a:stretch>
        </p:blipFill>
        <p:spPr>
          <a:xfrm>
            <a:off x="3030687" y="6062785"/>
            <a:ext cx="2623849" cy="661963"/>
          </a:xfrm>
          <a:prstGeom prst="rect">
            <a:avLst/>
          </a:prstGeom>
        </p:spPr>
      </p:pic>
      <p:pic>
        <p:nvPicPr>
          <p:cNvPr id="142" name="图片 141"/>
          <p:cNvPicPr>
            <a:picLocks noChangeAspect="1"/>
          </p:cNvPicPr>
          <p:nvPr/>
        </p:nvPicPr>
        <p:blipFill>
          <a:blip r:embed="rId4" cstate="email">
            <a:grayscl/>
          </a:blip>
          <a:srcRect l="-856" t="45442" r="73283" b="11830"/>
          <a:stretch>
            <a:fillRect/>
          </a:stretch>
        </p:blipFill>
        <p:spPr>
          <a:xfrm rot="5219981">
            <a:off x="5872445" y="5467765"/>
            <a:ext cx="652804" cy="1969477"/>
          </a:xfrm>
          <a:prstGeom prst="rect">
            <a:avLst/>
          </a:prstGeom>
        </p:spPr>
      </p:pic>
      <p:pic>
        <p:nvPicPr>
          <p:cNvPr id="143" name="图片 142"/>
          <p:cNvPicPr>
            <a:picLocks noChangeAspect="1"/>
          </p:cNvPicPr>
          <p:nvPr/>
        </p:nvPicPr>
        <p:blipFill>
          <a:blip r:embed="rId4" cstate="email">
            <a:grayscl/>
          </a:blip>
          <a:srcRect l="43742" t="43053" r="-2121" b="32531"/>
          <a:stretch>
            <a:fillRect/>
          </a:stretch>
        </p:blipFill>
        <p:spPr>
          <a:xfrm>
            <a:off x="6565380" y="6065316"/>
            <a:ext cx="2623849" cy="646331"/>
          </a:xfrm>
          <a:prstGeom prst="rect">
            <a:avLst/>
          </a:prstGeom>
        </p:spPr>
      </p:pic>
      <p:pic>
        <p:nvPicPr>
          <p:cNvPr id="144" name="图片 143"/>
          <p:cNvPicPr>
            <a:picLocks noChangeAspect="1"/>
          </p:cNvPicPr>
          <p:nvPr/>
        </p:nvPicPr>
        <p:blipFill>
          <a:blip r:embed="rId4" cstate="email">
            <a:grayscl/>
          </a:blip>
          <a:srcRect l="43742" t="13987" r="32523" b="39979"/>
          <a:stretch>
            <a:fillRect/>
          </a:stretch>
        </p:blipFill>
        <p:spPr>
          <a:xfrm rot="5400000">
            <a:off x="9145499" y="5213616"/>
            <a:ext cx="1066800" cy="2121877"/>
          </a:xfrm>
          <a:prstGeom prst="rect">
            <a:avLst/>
          </a:prstGeom>
        </p:spPr>
      </p:pic>
      <p:pic>
        <p:nvPicPr>
          <p:cNvPr id="145" name="图片 144"/>
          <p:cNvPicPr>
            <a:picLocks noChangeAspect="1"/>
          </p:cNvPicPr>
          <p:nvPr/>
        </p:nvPicPr>
        <p:blipFill>
          <a:blip r:embed="rId4" cstate="email">
            <a:grayscl/>
          </a:blip>
          <a:srcRect l="-856" t="45442" r="73283" b="11830"/>
          <a:stretch>
            <a:fillRect/>
          </a:stretch>
        </p:blipFill>
        <p:spPr>
          <a:xfrm rot="5219981">
            <a:off x="10867375" y="5504986"/>
            <a:ext cx="778103" cy="1969477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rot="11100908" flipH="1" flipV="1">
            <a:off x="85853" y="5717503"/>
            <a:ext cx="2277501" cy="1134364"/>
          </a:xfrm>
          <a:prstGeom prst="rect">
            <a:avLst/>
          </a:prstGeom>
        </p:spPr>
      </p:pic>
      <p:cxnSp>
        <p:nvCxnSpPr>
          <p:cNvPr id="23" name="直接连接符 22"/>
          <p:cNvCxnSpPr/>
          <p:nvPr/>
        </p:nvCxnSpPr>
        <p:spPr>
          <a:xfrm flipH="1">
            <a:off x="420643" y="820540"/>
            <a:ext cx="4366847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6" name="文本框 35"/>
          <p:cNvSpPr txBox="1"/>
          <p:nvPr/>
        </p:nvSpPr>
        <p:spPr>
          <a:xfrm>
            <a:off x="457647" y="227826"/>
            <a:ext cx="4292633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迁移阅读，方法运用（一）</a:t>
            </a:r>
            <a:endParaRPr lang="zh-CN" altLang="en-US" sz="2800" b="1">
              <a:solidFill>
                <a:schemeClr val="tx1">
                  <a:lumMod val="65000"/>
                  <a:lumOff val="3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7664415" y="1831200"/>
            <a:ext cx="3096681" cy="341632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r>
              <a:rPr lang="en-US" altLang="zh-CN" sz="2400" b="1" smtClean="0">
                <a:solidFill>
                  <a:srgbClr val="00B050"/>
                </a:solidFill>
              </a:rPr>
              <a:t>      </a:t>
            </a:r>
            <a:r>
              <a:rPr lang="zh-CN" altLang="en-US" sz="2400" b="1" smtClean="0">
                <a:solidFill>
                  <a:srgbClr val="FF0000"/>
                </a:solidFill>
              </a:rPr>
              <a:t>比喻</a:t>
            </a:r>
            <a:r>
              <a:rPr lang="zh-CN" altLang="en-US" sz="2400" b="1" smtClean="0">
                <a:solidFill>
                  <a:srgbClr val="00B050"/>
                </a:solidFill>
              </a:rPr>
              <a:t>，</a:t>
            </a:r>
            <a:r>
              <a:rPr lang="zh-CN" altLang="en-US" sz="2400" b="1" smtClean="0">
                <a:solidFill>
                  <a:srgbClr val="FF0000"/>
                </a:solidFill>
              </a:rPr>
              <a:t>将</a:t>
            </a:r>
            <a:r>
              <a:rPr lang="zh-CN" altLang="en-US" sz="2400" b="1" smtClean="0">
                <a:solidFill>
                  <a:srgbClr val="00B050"/>
                </a:solidFill>
              </a:rPr>
              <a:t>时间</a:t>
            </a:r>
            <a:r>
              <a:rPr lang="zh-CN" altLang="en-US" sz="2400" b="1" smtClean="0">
                <a:solidFill>
                  <a:srgbClr val="FF0000"/>
                </a:solidFill>
              </a:rPr>
              <a:t>比作</a:t>
            </a:r>
            <a:r>
              <a:rPr lang="zh-CN" altLang="en-US" sz="2400" b="1" smtClean="0">
                <a:solidFill>
                  <a:srgbClr val="00B050"/>
                </a:solidFill>
              </a:rPr>
              <a:t>青烟和薄雾，青烟会消散，薄雾会蒸融，时间也会这样无声无息地就消失，</a:t>
            </a:r>
            <a:r>
              <a:rPr lang="zh-CN" altLang="en-US" sz="2400" b="1" smtClean="0">
                <a:solidFill>
                  <a:srgbClr val="FF0000"/>
                </a:solidFill>
              </a:rPr>
              <a:t>生动地写出</a:t>
            </a:r>
            <a:r>
              <a:rPr lang="zh-CN" altLang="en-US" sz="2400" b="1" smtClean="0">
                <a:solidFill>
                  <a:srgbClr val="00B050"/>
                </a:solidFill>
              </a:rPr>
              <a:t>了表现了时光流逝的快速与不可挽回，</a:t>
            </a:r>
            <a:r>
              <a:rPr lang="zh-CN" altLang="en-US" sz="2400" b="1" smtClean="0">
                <a:solidFill>
                  <a:srgbClr val="FF0000"/>
                </a:solidFill>
              </a:rPr>
              <a:t>表达了</a:t>
            </a:r>
            <a:r>
              <a:rPr lang="zh-CN" altLang="en-US" sz="2400" b="1" smtClean="0">
                <a:solidFill>
                  <a:srgbClr val="00B050"/>
                </a:solidFill>
              </a:rPr>
              <a:t>作者的无奈与惋惜。</a:t>
            </a:r>
            <a:endParaRPr lang="zh-CN" altLang="zh-CN" sz="2400" b="1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36" grpId="0"/>
      <p:bldP spid="3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rot="7673386" flipH="1" flipV="1">
            <a:off x="8893828" y="-589048"/>
            <a:ext cx="2343107" cy="3032953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49188" y="540913"/>
            <a:ext cx="12205774" cy="7058742"/>
            <a:chOff x="0" y="2783679"/>
            <a:chExt cx="12205774" cy="5032205"/>
          </a:xfrm>
        </p:grpSpPr>
        <p:sp>
          <p:nvSpPr>
            <p:cNvPr id="16" name="矩形 15"/>
            <p:cNvSpPr/>
            <p:nvPr/>
          </p:nvSpPr>
          <p:spPr>
            <a:xfrm rot="5400000">
              <a:off x="3842770" y="-1059089"/>
              <a:ext cx="4520235" cy="12205771"/>
            </a:xfrm>
            <a:custGeom>
              <a:avLst/>
              <a:gdLst>
                <a:gd name="connsiteX0" fmla="*/ 0 w 4353502"/>
                <a:gd name="connsiteY0" fmla="*/ 0 h 12205771"/>
                <a:gd name="connsiteX1" fmla="*/ 4353502 w 4353502"/>
                <a:gd name="connsiteY1" fmla="*/ 0 h 12205771"/>
                <a:gd name="connsiteX2" fmla="*/ 4353502 w 4353502"/>
                <a:gd name="connsiteY2" fmla="*/ 12205771 h 12205771"/>
                <a:gd name="connsiteX3" fmla="*/ 0 w 4353502"/>
                <a:gd name="connsiteY3" fmla="*/ 12205771 h 12205771"/>
                <a:gd name="connsiteX4" fmla="*/ 0 w 4353502"/>
                <a:gd name="connsiteY4" fmla="*/ 0 h 12205771"/>
                <a:gd name="connsiteX0-1" fmla="*/ 215743 w 4569245"/>
                <a:gd name="connsiteY0-2" fmla="*/ 0 h 12205771"/>
                <a:gd name="connsiteX1-3" fmla="*/ 4569245 w 4569245"/>
                <a:gd name="connsiteY1-4" fmla="*/ 0 h 12205771"/>
                <a:gd name="connsiteX2-5" fmla="*/ 4569245 w 4569245"/>
                <a:gd name="connsiteY2-6" fmla="*/ 12205771 h 12205771"/>
                <a:gd name="connsiteX3-7" fmla="*/ 215743 w 4569245"/>
                <a:gd name="connsiteY3-8" fmla="*/ 12205771 h 12205771"/>
                <a:gd name="connsiteX4-9" fmla="*/ 215743 w 4569245"/>
                <a:gd name="connsiteY4-10" fmla="*/ 0 h 12205771"/>
                <a:gd name="connsiteX0-11" fmla="*/ 166733 w 4520235"/>
                <a:gd name="connsiteY0-12" fmla="*/ 0 h 12205771"/>
                <a:gd name="connsiteX1-13" fmla="*/ 4520235 w 4520235"/>
                <a:gd name="connsiteY1-14" fmla="*/ 0 h 12205771"/>
                <a:gd name="connsiteX2-15" fmla="*/ 4520235 w 4520235"/>
                <a:gd name="connsiteY2-16" fmla="*/ 12205771 h 12205771"/>
                <a:gd name="connsiteX3-17" fmla="*/ 166733 w 4520235"/>
                <a:gd name="connsiteY3-18" fmla="*/ 12205771 h 12205771"/>
                <a:gd name="connsiteX4-19" fmla="*/ 166733 w 4520235"/>
                <a:gd name="connsiteY4-20" fmla="*/ 0 h 1220577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4520235" h="12205771">
                  <a:moveTo>
                    <a:pt x="166733" y="0"/>
                  </a:moveTo>
                  <a:lnTo>
                    <a:pt x="4520235" y="0"/>
                  </a:lnTo>
                  <a:lnTo>
                    <a:pt x="4520235" y="12205771"/>
                  </a:lnTo>
                  <a:lnTo>
                    <a:pt x="166733" y="12205771"/>
                  </a:lnTo>
                  <a:cubicBezTo>
                    <a:pt x="-318690" y="9209626"/>
                    <a:pt x="437666" y="4136323"/>
                    <a:pt x="166733" y="0"/>
                  </a:cubicBez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 rot="5400000">
              <a:off x="3833607" y="-556283"/>
              <a:ext cx="4538560" cy="12205774"/>
            </a:xfrm>
            <a:custGeom>
              <a:avLst/>
              <a:gdLst>
                <a:gd name="connsiteX0" fmla="*/ 0 w 4353502"/>
                <a:gd name="connsiteY0" fmla="*/ 0 h 12205771"/>
                <a:gd name="connsiteX1" fmla="*/ 4353502 w 4353502"/>
                <a:gd name="connsiteY1" fmla="*/ 0 h 12205771"/>
                <a:gd name="connsiteX2" fmla="*/ 4353502 w 4353502"/>
                <a:gd name="connsiteY2" fmla="*/ 12205771 h 12205771"/>
                <a:gd name="connsiteX3" fmla="*/ 0 w 4353502"/>
                <a:gd name="connsiteY3" fmla="*/ 12205771 h 12205771"/>
                <a:gd name="connsiteX4" fmla="*/ 0 w 4353502"/>
                <a:gd name="connsiteY4" fmla="*/ 0 h 12205771"/>
                <a:gd name="connsiteX0-1" fmla="*/ 210724 w 4564226"/>
                <a:gd name="connsiteY0-2" fmla="*/ 0 h 12205771"/>
                <a:gd name="connsiteX1-3" fmla="*/ 4564226 w 4564226"/>
                <a:gd name="connsiteY1-4" fmla="*/ 0 h 12205771"/>
                <a:gd name="connsiteX2-5" fmla="*/ 4564226 w 4564226"/>
                <a:gd name="connsiteY2-6" fmla="*/ 12205771 h 12205771"/>
                <a:gd name="connsiteX3-7" fmla="*/ 210724 w 4564226"/>
                <a:gd name="connsiteY3-8" fmla="*/ 12205771 h 12205771"/>
                <a:gd name="connsiteX4-9" fmla="*/ 210724 w 4564226"/>
                <a:gd name="connsiteY4-10" fmla="*/ 0 h 12205771"/>
                <a:gd name="connsiteX0-11" fmla="*/ 265915 w 4619417"/>
                <a:gd name="connsiteY0-12" fmla="*/ 0 h 12205771"/>
                <a:gd name="connsiteX1-13" fmla="*/ 4619417 w 4619417"/>
                <a:gd name="connsiteY1-14" fmla="*/ 0 h 12205771"/>
                <a:gd name="connsiteX2-15" fmla="*/ 4619417 w 4619417"/>
                <a:gd name="connsiteY2-16" fmla="*/ 12205771 h 12205771"/>
                <a:gd name="connsiteX3-17" fmla="*/ 265915 w 4619417"/>
                <a:gd name="connsiteY3-18" fmla="*/ 12205771 h 12205771"/>
                <a:gd name="connsiteX4-19" fmla="*/ 265915 w 4619417"/>
                <a:gd name="connsiteY4-20" fmla="*/ 0 h 12205771"/>
                <a:gd name="connsiteX0-21" fmla="*/ 215021 w 4568523"/>
                <a:gd name="connsiteY0-22" fmla="*/ 0 h 12205771"/>
                <a:gd name="connsiteX1-23" fmla="*/ 4568523 w 4568523"/>
                <a:gd name="connsiteY1-24" fmla="*/ 0 h 12205771"/>
                <a:gd name="connsiteX2-25" fmla="*/ 4568523 w 4568523"/>
                <a:gd name="connsiteY2-26" fmla="*/ 12205771 h 12205771"/>
                <a:gd name="connsiteX3-27" fmla="*/ 215021 w 4568523"/>
                <a:gd name="connsiteY3-28" fmla="*/ 12205771 h 12205771"/>
                <a:gd name="connsiteX4-29" fmla="*/ 215021 w 4568523"/>
                <a:gd name="connsiteY4-30" fmla="*/ 0 h 12205771"/>
                <a:gd name="connsiteX0-31" fmla="*/ 226135 w 4579637"/>
                <a:gd name="connsiteY0-32" fmla="*/ 0 h 12205771"/>
                <a:gd name="connsiteX1-33" fmla="*/ 4579637 w 4579637"/>
                <a:gd name="connsiteY1-34" fmla="*/ 0 h 12205771"/>
                <a:gd name="connsiteX2-35" fmla="*/ 4579637 w 4579637"/>
                <a:gd name="connsiteY2-36" fmla="*/ 12205771 h 12205771"/>
                <a:gd name="connsiteX3-37" fmla="*/ 226135 w 4579637"/>
                <a:gd name="connsiteY3-38" fmla="*/ 12205771 h 12205771"/>
                <a:gd name="connsiteX4-39" fmla="*/ 226135 w 4579637"/>
                <a:gd name="connsiteY4-40" fmla="*/ 0 h 12205771"/>
                <a:gd name="connsiteX0-41" fmla="*/ 208020 w 4584100"/>
                <a:gd name="connsiteY0-42" fmla="*/ 0 h 12205771"/>
                <a:gd name="connsiteX1-43" fmla="*/ 4584100 w 4584100"/>
                <a:gd name="connsiteY1-44" fmla="*/ 0 h 12205771"/>
                <a:gd name="connsiteX2-45" fmla="*/ 4584100 w 4584100"/>
                <a:gd name="connsiteY2-46" fmla="*/ 12205771 h 12205771"/>
                <a:gd name="connsiteX3-47" fmla="*/ 230598 w 4584100"/>
                <a:gd name="connsiteY3-48" fmla="*/ 12205771 h 12205771"/>
                <a:gd name="connsiteX4-49" fmla="*/ 208020 w 4584100"/>
                <a:gd name="connsiteY4-50" fmla="*/ 0 h 12205771"/>
                <a:gd name="connsiteX0-51" fmla="*/ 226134 w 4602214"/>
                <a:gd name="connsiteY0-52" fmla="*/ 0 h 12205774"/>
                <a:gd name="connsiteX1-53" fmla="*/ 4602214 w 4602214"/>
                <a:gd name="connsiteY1-54" fmla="*/ 0 h 12205774"/>
                <a:gd name="connsiteX2-55" fmla="*/ 4602214 w 4602214"/>
                <a:gd name="connsiteY2-56" fmla="*/ 12205771 h 12205774"/>
                <a:gd name="connsiteX3-57" fmla="*/ 226135 w 4602214"/>
                <a:gd name="connsiteY3-58" fmla="*/ 12205774 h 12205774"/>
                <a:gd name="connsiteX4-59" fmla="*/ 226134 w 4602214"/>
                <a:gd name="connsiteY4-60" fmla="*/ 0 h 12205774"/>
                <a:gd name="connsiteX0-61" fmla="*/ 186867 w 4562947"/>
                <a:gd name="connsiteY0-62" fmla="*/ 0 h 12205774"/>
                <a:gd name="connsiteX1-63" fmla="*/ 4562947 w 4562947"/>
                <a:gd name="connsiteY1-64" fmla="*/ 0 h 12205774"/>
                <a:gd name="connsiteX2-65" fmla="*/ 4562947 w 4562947"/>
                <a:gd name="connsiteY2-66" fmla="*/ 12205771 h 12205774"/>
                <a:gd name="connsiteX3-67" fmla="*/ 186868 w 4562947"/>
                <a:gd name="connsiteY3-68" fmla="*/ 12205774 h 12205774"/>
                <a:gd name="connsiteX4-69" fmla="*/ 186867 w 4562947"/>
                <a:gd name="connsiteY4-70" fmla="*/ 0 h 12205774"/>
                <a:gd name="connsiteX0-71" fmla="*/ 143093 w 4519173"/>
                <a:gd name="connsiteY0-72" fmla="*/ 0 h 12205774"/>
                <a:gd name="connsiteX1-73" fmla="*/ 4519173 w 4519173"/>
                <a:gd name="connsiteY1-74" fmla="*/ 0 h 12205774"/>
                <a:gd name="connsiteX2-75" fmla="*/ 4519173 w 4519173"/>
                <a:gd name="connsiteY2-76" fmla="*/ 12205771 h 12205774"/>
                <a:gd name="connsiteX3-77" fmla="*/ 143094 w 4519173"/>
                <a:gd name="connsiteY3-78" fmla="*/ 12205774 h 12205774"/>
                <a:gd name="connsiteX4-79" fmla="*/ 143093 w 4519173"/>
                <a:gd name="connsiteY4-80" fmla="*/ 0 h 12205774"/>
                <a:gd name="connsiteX0-81" fmla="*/ 162480 w 4538560"/>
                <a:gd name="connsiteY0-82" fmla="*/ 0 h 12205774"/>
                <a:gd name="connsiteX1-83" fmla="*/ 4538560 w 4538560"/>
                <a:gd name="connsiteY1-84" fmla="*/ 0 h 12205774"/>
                <a:gd name="connsiteX2-85" fmla="*/ 4538560 w 4538560"/>
                <a:gd name="connsiteY2-86" fmla="*/ 12205771 h 12205774"/>
                <a:gd name="connsiteX3-87" fmla="*/ 162481 w 4538560"/>
                <a:gd name="connsiteY3-88" fmla="*/ 12205774 h 12205774"/>
                <a:gd name="connsiteX4-89" fmla="*/ 162480 w 4538560"/>
                <a:gd name="connsiteY4-90" fmla="*/ 0 h 1220577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4538560" h="12205774">
                  <a:moveTo>
                    <a:pt x="162480" y="0"/>
                  </a:moveTo>
                  <a:lnTo>
                    <a:pt x="4538560" y="0"/>
                  </a:lnTo>
                  <a:lnTo>
                    <a:pt x="4538560" y="12205771"/>
                  </a:lnTo>
                  <a:lnTo>
                    <a:pt x="162481" y="12205774"/>
                  </a:lnTo>
                  <a:cubicBezTo>
                    <a:pt x="-289073" y="9175763"/>
                    <a:pt x="365680" y="4034724"/>
                    <a:pt x="162480" y="0"/>
                  </a:cubicBezTo>
                  <a:close/>
                </a:path>
              </a:pathLst>
            </a:custGeom>
            <a:blipFill>
              <a:blip r:embed="rId2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rightnessContrast bright="18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sharpenSoften amount="50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443858" y="1233354"/>
            <a:ext cx="7007581" cy="294093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ts val="3200"/>
              </a:lnSpc>
            </a:pPr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r>
              <a:rPr lang="zh-CN" altLang="en-US" sz="2200" dirty="0">
                <a:solidFill>
                  <a:schemeClr val="bg2">
                    <a:lumMod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在逃去如飞的日子里，在千门万户的世界里的我能做些什么呢？只有徘徊罢了，只有匆匆罢了；在八千多日的匆匆里，除徘徊外，又剩些什么呢？过去的日子如轻烟，被微风吹散了，如薄雾，被初阳蒸融了；我留着些什么痕迹呢？我何曾留着像游丝样的痕迹呢？我赤裸裸来到这世界，转眼间也将赤裸裸地回去吧？但不能平的，为什么偏要白白走这一遭啊？</a:t>
            </a:r>
            <a:endParaRPr lang="zh-CN" altLang="en-US" sz="2200" dirty="0">
              <a:solidFill>
                <a:schemeClr val="bg2">
                  <a:lumMod val="2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40" name="图片 139"/>
          <p:cNvPicPr>
            <a:picLocks noChangeAspect="1"/>
          </p:cNvPicPr>
          <p:nvPr/>
        </p:nvPicPr>
        <p:blipFill>
          <a:blip r:embed="rId4" cstate="email">
            <a:grayscl/>
          </a:blip>
          <a:srcRect l="43742" t="13987" r="32523" b="39979"/>
          <a:stretch>
            <a:fillRect/>
          </a:stretch>
        </p:blipFill>
        <p:spPr>
          <a:xfrm rot="5400000">
            <a:off x="2183682" y="5417908"/>
            <a:ext cx="754994" cy="2121877"/>
          </a:xfrm>
          <a:prstGeom prst="rect">
            <a:avLst/>
          </a:prstGeom>
        </p:spPr>
      </p:pic>
      <p:pic>
        <p:nvPicPr>
          <p:cNvPr id="141" name="图片 140"/>
          <p:cNvPicPr>
            <a:picLocks noChangeAspect="1"/>
          </p:cNvPicPr>
          <p:nvPr/>
        </p:nvPicPr>
        <p:blipFill>
          <a:blip r:embed="rId4" cstate="email">
            <a:grayscl/>
          </a:blip>
          <a:srcRect l="43742" t="43053" r="-2121" b="32531"/>
          <a:stretch>
            <a:fillRect/>
          </a:stretch>
        </p:blipFill>
        <p:spPr>
          <a:xfrm>
            <a:off x="3030687" y="6062785"/>
            <a:ext cx="2623849" cy="661963"/>
          </a:xfrm>
          <a:prstGeom prst="rect">
            <a:avLst/>
          </a:prstGeom>
        </p:spPr>
      </p:pic>
      <p:pic>
        <p:nvPicPr>
          <p:cNvPr id="142" name="图片 141"/>
          <p:cNvPicPr>
            <a:picLocks noChangeAspect="1"/>
          </p:cNvPicPr>
          <p:nvPr/>
        </p:nvPicPr>
        <p:blipFill>
          <a:blip r:embed="rId4" cstate="email">
            <a:grayscl/>
          </a:blip>
          <a:srcRect l="-856" t="45442" r="73283" b="11830"/>
          <a:stretch>
            <a:fillRect/>
          </a:stretch>
        </p:blipFill>
        <p:spPr>
          <a:xfrm rot="5219981">
            <a:off x="5872445" y="5467765"/>
            <a:ext cx="652804" cy="1969477"/>
          </a:xfrm>
          <a:prstGeom prst="rect">
            <a:avLst/>
          </a:prstGeom>
        </p:spPr>
      </p:pic>
      <p:pic>
        <p:nvPicPr>
          <p:cNvPr id="143" name="图片 142"/>
          <p:cNvPicPr>
            <a:picLocks noChangeAspect="1"/>
          </p:cNvPicPr>
          <p:nvPr/>
        </p:nvPicPr>
        <p:blipFill>
          <a:blip r:embed="rId4" cstate="email">
            <a:grayscl/>
          </a:blip>
          <a:srcRect l="43742" t="43053" r="-2121" b="32531"/>
          <a:stretch>
            <a:fillRect/>
          </a:stretch>
        </p:blipFill>
        <p:spPr>
          <a:xfrm>
            <a:off x="6565380" y="6065316"/>
            <a:ext cx="2623849" cy="646331"/>
          </a:xfrm>
          <a:prstGeom prst="rect">
            <a:avLst/>
          </a:prstGeom>
        </p:spPr>
      </p:pic>
      <p:pic>
        <p:nvPicPr>
          <p:cNvPr id="144" name="图片 143"/>
          <p:cNvPicPr>
            <a:picLocks noChangeAspect="1"/>
          </p:cNvPicPr>
          <p:nvPr/>
        </p:nvPicPr>
        <p:blipFill>
          <a:blip r:embed="rId4" cstate="email">
            <a:grayscl/>
          </a:blip>
          <a:srcRect l="43742" t="13987" r="32523" b="39979"/>
          <a:stretch>
            <a:fillRect/>
          </a:stretch>
        </p:blipFill>
        <p:spPr>
          <a:xfrm rot="5400000">
            <a:off x="9145499" y="5213616"/>
            <a:ext cx="1066800" cy="2121877"/>
          </a:xfrm>
          <a:prstGeom prst="rect">
            <a:avLst/>
          </a:prstGeom>
        </p:spPr>
      </p:pic>
      <p:pic>
        <p:nvPicPr>
          <p:cNvPr id="145" name="图片 144"/>
          <p:cNvPicPr>
            <a:picLocks noChangeAspect="1"/>
          </p:cNvPicPr>
          <p:nvPr/>
        </p:nvPicPr>
        <p:blipFill>
          <a:blip r:embed="rId4" cstate="email">
            <a:grayscl/>
          </a:blip>
          <a:srcRect l="-856" t="45442" r="73283" b="11830"/>
          <a:stretch>
            <a:fillRect/>
          </a:stretch>
        </p:blipFill>
        <p:spPr>
          <a:xfrm rot="5219981">
            <a:off x="10867375" y="5504986"/>
            <a:ext cx="778103" cy="1969477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rot="11100908" flipH="1" flipV="1">
            <a:off x="85853" y="5717503"/>
            <a:ext cx="2277501" cy="1134364"/>
          </a:xfrm>
          <a:prstGeom prst="rect">
            <a:avLst/>
          </a:prstGeom>
        </p:spPr>
      </p:pic>
      <p:cxnSp>
        <p:nvCxnSpPr>
          <p:cNvPr id="23" name="直接连接符 22"/>
          <p:cNvCxnSpPr/>
          <p:nvPr/>
        </p:nvCxnSpPr>
        <p:spPr>
          <a:xfrm flipH="1">
            <a:off x="383433" y="571513"/>
            <a:ext cx="4366847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6" name="文本框 35"/>
          <p:cNvSpPr txBox="1"/>
          <p:nvPr/>
        </p:nvSpPr>
        <p:spPr>
          <a:xfrm>
            <a:off x="457647" y="48293"/>
            <a:ext cx="4292633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迁移阅读，方法运用（一）</a:t>
            </a:r>
            <a:endParaRPr lang="zh-CN" altLang="en-US" sz="2800" b="1">
              <a:solidFill>
                <a:schemeClr val="tx1">
                  <a:lumMod val="65000"/>
                  <a:lumOff val="3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7858548" y="1410112"/>
            <a:ext cx="3096681" cy="341632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r>
              <a:rPr lang="en-US" altLang="zh-CN" sz="2400" b="1" dirty="0" smtClean="0">
                <a:solidFill>
                  <a:srgbClr val="00B050"/>
                </a:solidFill>
              </a:rPr>
              <a:t>      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比喻</a:t>
            </a:r>
            <a:r>
              <a:rPr lang="zh-CN" altLang="en-US" sz="2400" b="1" dirty="0" smtClean="0">
                <a:solidFill>
                  <a:srgbClr val="00B050"/>
                </a:solidFill>
              </a:rPr>
              <a:t>，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将</a:t>
            </a:r>
            <a:r>
              <a:rPr lang="zh-CN" altLang="en-US" sz="2400" b="1" dirty="0" smtClean="0">
                <a:solidFill>
                  <a:srgbClr val="00B050"/>
                </a:solidFill>
              </a:rPr>
              <a:t>时间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比作</a:t>
            </a:r>
            <a:r>
              <a:rPr lang="zh-CN" altLang="en-US" sz="2400" b="1" dirty="0" smtClean="0">
                <a:solidFill>
                  <a:srgbClr val="00B050"/>
                </a:solidFill>
              </a:rPr>
              <a:t>青烟和薄雾，青烟会消散，薄雾会蒸融，时间也会这样无声无息地就消失，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生动地写出</a:t>
            </a:r>
            <a:r>
              <a:rPr lang="zh-CN" altLang="en-US" sz="2400" b="1" dirty="0" smtClean="0">
                <a:solidFill>
                  <a:srgbClr val="00B050"/>
                </a:solidFill>
              </a:rPr>
              <a:t>了表现了时光流逝的快速与不可挽回，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表达了</a:t>
            </a:r>
            <a:r>
              <a:rPr lang="zh-CN" altLang="en-US" sz="2400" b="1" dirty="0" smtClean="0">
                <a:solidFill>
                  <a:srgbClr val="00B050"/>
                </a:solidFill>
              </a:rPr>
              <a:t>作者的无奈与惋惜。</a:t>
            </a:r>
            <a:endParaRPr lang="zh-CN" altLang="zh-CN" sz="2400" b="1" dirty="0">
              <a:solidFill>
                <a:srgbClr val="0070C0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457647" y="4911155"/>
            <a:ext cx="9346777" cy="1200329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r>
              <a:rPr lang="en-US" altLang="zh-CN" sz="2400" b="1" dirty="0" smtClean="0">
                <a:solidFill>
                  <a:srgbClr val="00B050"/>
                </a:solidFill>
              </a:rPr>
              <a:t>      </a:t>
            </a:r>
            <a:r>
              <a:rPr lang="zh-CN" altLang="en-US" sz="2400" b="1" dirty="0" smtClean="0">
                <a:solidFill>
                  <a:srgbClr val="00B050"/>
                </a:solidFill>
              </a:rPr>
              <a:t>通过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连问、直抒胸臆</a:t>
            </a:r>
            <a:r>
              <a:rPr lang="zh-CN" altLang="en-US" sz="2400" b="1" dirty="0" smtClean="0">
                <a:solidFill>
                  <a:srgbClr val="00B050"/>
                </a:solidFill>
              </a:rPr>
              <a:t>，写自己没有能在世界上留下属于自己的痕迹，表达了时光逝去而自己还没能有所作为格外焦急与不甘的心情，传达出珍惜时间、力求上进的精神。</a:t>
            </a:r>
            <a:endParaRPr lang="zh-CN" altLang="zh-CN" sz="24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36" grpId="0"/>
      <p:bldP spid="38" grpId="0"/>
      <p:bldP spid="4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rot="7673386" flipH="1" flipV="1">
            <a:off x="8893828" y="-589048"/>
            <a:ext cx="2343107" cy="3032953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89073" y="927428"/>
            <a:ext cx="12219547" cy="5724742"/>
            <a:chOff x="-13774" y="2783679"/>
            <a:chExt cx="12219547" cy="4568523"/>
          </a:xfrm>
        </p:grpSpPr>
        <p:sp>
          <p:nvSpPr>
            <p:cNvPr id="16" name="矩形 15"/>
            <p:cNvSpPr/>
            <p:nvPr/>
          </p:nvSpPr>
          <p:spPr>
            <a:xfrm rot="5400000">
              <a:off x="3842770" y="-1059089"/>
              <a:ext cx="4520235" cy="12205771"/>
            </a:xfrm>
            <a:custGeom>
              <a:avLst/>
              <a:gdLst>
                <a:gd name="connsiteX0" fmla="*/ 0 w 4353502"/>
                <a:gd name="connsiteY0" fmla="*/ 0 h 12205771"/>
                <a:gd name="connsiteX1" fmla="*/ 4353502 w 4353502"/>
                <a:gd name="connsiteY1" fmla="*/ 0 h 12205771"/>
                <a:gd name="connsiteX2" fmla="*/ 4353502 w 4353502"/>
                <a:gd name="connsiteY2" fmla="*/ 12205771 h 12205771"/>
                <a:gd name="connsiteX3" fmla="*/ 0 w 4353502"/>
                <a:gd name="connsiteY3" fmla="*/ 12205771 h 12205771"/>
                <a:gd name="connsiteX4" fmla="*/ 0 w 4353502"/>
                <a:gd name="connsiteY4" fmla="*/ 0 h 12205771"/>
                <a:gd name="connsiteX0-1" fmla="*/ 215743 w 4569245"/>
                <a:gd name="connsiteY0-2" fmla="*/ 0 h 12205771"/>
                <a:gd name="connsiteX1-3" fmla="*/ 4569245 w 4569245"/>
                <a:gd name="connsiteY1-4" fmla="*/ 0 h 12205771"/>
                <a:gd name="connsiteX2-5" fmla="*/ 4569245 w 4569245"/>
                <a:gd name="connsiteY2-6" fmla="*/ 12205771 h 12205771"/>
                <a:gd name="connsiteX3-7" fmla="*/ 215743 w 4569245"/>
                <a:gd name="connsiteY3-8" fmla="*/ 12205771 h 12205771"/>
                <a:gd name="connsiteX4-9" fmla="*/ 215743 w 4569245"/>
                <a:gd name="connsiteY4-10" fmla="*/ 0 h 12205771"/>
                <a:gd name="connsiteX0-11" fmla="*/ 166733 w 4520235"/>
                <a:gd name="connsiteY0-12" fmla="*/ 0 h 12205771"/>
                <a:gd name="connsiteX1-13" fmla="*/ 4520235 w 4520235"/>
                <a:gd name="connsiteY1-14" fmla="*/ 0 h 12205771"/>
                <a:gd name="connsiteX2-15" fmla="*/ 4520235 w 4520235"/>
                <a:gd name="connsiteY2-16" fmla="*/ 12205771 h 12205771"/>
                <a:gd name="connsiteX3-17" fmla="*/ 166733 w 4520235"/>
                <a:gd name="connsiteY3-18" fmla="*/ 12205771 h 12205771"/>
                <a:gd name="connsiteX4-19" fmla="*/ 166733 w 4520235"/>
                <a:gd name="connsiteY4-20" fmla="*/ 0 h 1220577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4520235" h="12205771">
                  <a:moveTo>
                    <a:pt x="166733" y="0"/>
                  </a:moveTo>
                  <a:lnTo>
                    <a:pt x="4520235" y="0"/>
                  </a:lnTo>
                  <a:lnTo>
                    <a:pt x="4520235" y="12205771"/>
                  </a:lnTo>
                  <a:lnTo>
                    <a:pt x="166733" y="12205771"/>
                  </a:lnTo>
                  <a:cubicBezTo>
                    <a:pt x="-318690" y="9209626"/>
                    <a:pt x="437666" y="4136323"/>
                    <a:pt x="166733" y="0"/>
                  </a:cubicBez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 rot="5400000">
              <a:off x="3819833" y="-1019965"/>
              <a:ext cx="4538560" cy="12205774"/>
            </a:xfrm>
            <a:custGeom>
              <a:avLst/>
              <a:gdLst>
                <a:gd name="connsiteX0" fmla="*/ 0 w 4353502"/>
                <a:gd name="connsiteY0" fmla="*/ 0 h 12205771"/>
                <a:gd name="connsiteX1" fmla="*/ 4353502 w 4353502"/>
                <a:gd name="connsiteY1" fmla="*/ 0 h 12205771"/>
                <a:gd name="connsiteX2" fmla="*/ 4353502 w 4353502"/>
                <a:gd name="connsiteY2" fmla="*/ 12205771 h 12205771"/>
                <a:gd name="connsiteX3" fmla="*/ 0 w 4353502"/>
                <a:gd name="connsiteY3" fmla="*/ 12205771 h 12205771"/>
                <a:gd name="connsiteX4" fmla="*/ 0 w 4353502"/>
                <a:gd name="connsiteY4" fmla="*/ 0 h 12205771"/>
                <a:gd name="connsiteX0-1" fmla="*/ 210724 w 4564226"/>
                <a:gd name="connsiteY0-2" fmla="*/ 0 h 12205771"/>
                <a:gd name="connsiteX1-3" fmla="*/ 4564226 w 4564226"/>
                <a:gd name="connsiteY1-4" fmla="*/ 0 h 12205771"/>
                <a:gd name="connsiteX2-5" fmla="*/ 4564226 w 4564226"/>
                <a:gd name="connsiteY2-6" fmla="*/ 12205771 h 12205771"/>
                <a:gd name="connsiteX3-7" fmla="*/ 210724 w 4564226"/>
                <a:gd name="connsiteY3-8" fmla="*/ 12205771 h 12205771"/>
                <a:gd name="connsiteX4-9" fmla="*/ 210724 w 4564226"/>
                <a:gd name="connsiteY4-10" fmla="*/ 0 h 12205771"/>
                <a:gd name="connsiteX0-11" fmla="*/ 265915 w 4619417"/>
                <a:gd name="connsiteY0-12" fmla="*/ 0 h 12205771"/>
                <a:gd name="connsiteX1-13" fmla="*/ 4619417 w 4619417"/>
                <a:gd name="connsiteY1-14" fmla="*/ 0 h 12205771"/>
                <a:gd name="connsiteX2-15" fmla="*/ 4619417 w 4619417"/>
                <a:gd name="connsiteY2-16" fmla="*/ 12205771 h 12205771"/>
                <a:gd name="connsiteX3-17" fmla="*/ 265915 w 4619417"/>
                <a:gd name="connsiteY3-18" fmla="*/ 12205771 h 12205771"/>
                <a:gd name="connsiteX4-19" fmla="*/ 265915 w 4619417"/>
                <a:gd name="connsiteY4-20" fmla="*/ 0 h 12205771"/>
                <a:gd name="connsiteX0-21" fmla="*/ 215021 w 4568523"/>
                <a:gd name="connsiteY0-22" fmla="*/ 0 h 12205771"/>
                <a:gd name="connsiteX1-23" fmla="*/ 4568523 w 4568523"/>
                <a:gd name="connsiteY1-24" fmla="*/ 0 h 12205771"/>
                <a:gd name="connsiteX2-25" fmla="*/ 4568523 w 4568523"/>
                <a:gd name="connsiteY2-26" fmla="*/ 12205771 h 12205771"/>
                <a:gd name="connsiteX3-27" fmla="*/ 215021 w 4568523"/>
                <a:gd name="connsiteY3-28" fmla="*/ 12205771 h 12205771"/>
                <a:gd name="connsiteX4-29" fmla="*/ 215021 w 4568523"/>
                <a:gd name="connsiteY4-30" fmla="*/ 0 h 12205771"/>
                <a:gd name="connsiteX0-31" fmla="*/ 226135 w 4579637"/>
                <a:gd name="connsiteY0-32" fmla="*/ 0 h 12205771"/>
                <a:gd name="connsiteX1-33" fmla="*/ 4579637 w 4579637"/>
                <a:gd name="connsiteY1-34" fmla="*/ 0 h 12205771"/>
                <a:gd name="connsiteX2-35" fmla="*/ 4579637 w 4579637"/>
                <a:gd name="connsiteY2-36" fmla="*/ 12205771 h 12205771"/>
                <a:gd name="connsiteX3-37" fmla="*/ 226135 w 4579637"/>
                <a:gd name="connsiteY3-38" fmla="*/ 12205771 h 12205771"/>
                <a:gd name="connsiteX4-39" fmla="*/ 226135 w 4579637"/>
                <a:gd name="connsiteY4-40" fmla="*/ 0 h 12205771"/>
                <a:gd name="connsiteX0-41" fmla="*/ 208020 w 4584100"/>
                <a:gd name="connsiteY0-42" fmla="*/ 0 h 12205771"/>
                <a:gd name="connsiteX1-43" fmla="*/ 4584100 w 4584100"/>
                <a:gd name="connsiteY1-44" fmla="*/ 0 h 12205771"/>
                <a:gd name="connsiteX2-45" fmla="*/ 4584100 w 4584100"/>
                <a:gd name="connsiteY2-46" fmla="*/ 12205771 h 12205771"/>
                <a:gd name="connsiteX3-47" fmla="*/ 230598 w 4584100"/>
                <a:gd name="connsiteY3-48" fmla="*/ 12205771 h 12205771"/>
                <a:gd name="connsiteX4-49" fmla="*/ 208020 w 4584100"/>
                <a:gd name="connsiteY4-50" fmla="*/ 0 h 12205771"/>
                <a:gd name="connsiteX0-51" fmla="*/ 226134 w 4602214"/>
                <a:gd name="connsiteY0-52" fmla="*/ 0 h 12205774"/>
                <a:gd name="connsiteX1-53" fmla="*/ 4602214 w 4602214"/>
                <a:gd name="connsiteY1-54" fmla="*/ 0 h 12205774"/>
                <a:gd name="connsiteX2-55" fmla="*/ 4602214 w 4602214"/>
                <a:gd name="connsiteY2-56" fmla="*/ 12205771 h 12205774"/>
                <a:gd name="connsiteX3-57" fmla="*/ 226135 w 4602214"/>
                <a:gd name="connsiteY3-58" fmla="*/ 12205774 h 12205774"/>
                <a:gd name="connsiteX4-59" fmla="*/ 226134 w 4602214"/>
                <a:gd name="connsiteY4-60" fmla="*/ 0 h 12205774"/>
                <a:gd name="connsiteX0-61" fmla="*/ 186867 w 4562947"/>
                <a:gd name="connsiteY0-62" fmla="*/ 0 h 12205774"/>
                <a:gd name="connsiteX1-63" fmla="*/ 4562947 w 4562947"/>
                <a:gd name="connsiteY1-64" fmla="*/ 0 h 12205774"/>
                <a:gd name="connsiteX2-65" fmla="*/ 4562947 w 4562947"/>
                <a:gd name="connsiteY2-66" fmla="*/ 12205771 h 12205774"/>
                <a:gd name="connsiteX3-67" fmla="*/ 186868 w 4562947"/>
                <a:gd name="connsiteY3-68" fmla="*/ 12205774 h 12205774"/>
                <a:gd name="connsiteX4-69" fmla="*/ 186867 w 4562947"/>
                <a:gd name="connsiteY4-70" fmla="*/ 0 h 12205774"/>
                <a:gd name="connsiteX0-71" fmla="*/ 143093 w 4519173"/>
                <a:gd name="connsiteY0-72" fmla="*/ 0 h 12205774"/>
                <a:gd name="connsiteX1-73" fmla="*/ 4519173 w 4519173"/>
                <a:gd name="connsiteY1-74" fmla="*/ 0 h 12205774"/>
                <a:gd name="connsiteX2-75" fmla="*/ 4519173 w 4519173"/>
                <a:gd name="connsiteY2-76" fmla="*/ 12205771 h 12205774"/>
                <a:gd name="connsiteX3-77" fmla="*/ 143094 w 4519173"/>
                <a:gd name="connsiteY3-78" fmla="*/ 12205774 h 12205774"/>
                <a:gd name="connsiteX4-79" fmla="*/ 143093 w 4519173"/>
                <a:gd name="connsiteY4-80" fmla="*/ 0 h 12205774"/>
                <a:gd name="connsiteX0-81" fmla="*/ 162480 w 4538560"/>
                <a:gd name="connsiteY0-82" fmla="*/ 0 h 12205774"/>
                <a:gd name="connsiteX1-83" fmla="*/ 4538560 w 4538560"/>
                <a:gd name="connsiteY1-84" fmla="*/ 0 h 12205774"/>
                <a:gd name="connsiteX2-85" fmla="*/ 4538560 w 4538560"/>
                <a:gd name="connsiteY2-86" fmla="*/ 12205771 h 12205774"/>
                <a:gd name="connsiteX3-87" fmla="*/ 162481 w 4538560"/>
                <a:gd name="connsiteY3-88" fmla="*/ 12205774 h 12205774"/>
                <a:gd name="connsiteX4-89" fmla="*/ 162480 w 4538560"/>
                <a:gd name="connsiteY4-90" fmla="*/ 0 h 1220577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4538560" h="12205774">
                  <a:moveTo>
                    <a:pt x="162480" y="0"/>
                  </a:moveTo>
                  <a:lnTo>
                    <a:pt x="4538560" y="0"/>
                  </a:lnTo>
                  <a:lnTo>
                    <a:pt x="4538560" y="12205771"/>
                  </a:lnTo>
                  <a:lnTo>
                    <a:pt x="162481" y="12205774"/>
                  </a:lnTo>
                  <a:cubicBezTo>
                    <a:pt x="-289073" y="9175763"/>
                    <a:pt x="365680" y="4034724"/>
                    <a:pt x="162480" y="0"/>
                  </a:cubicBezTo>
                  <a:close/>
                </a:path>
              </a:pathLst>
            </a:custGeom>
            <a:blipFill>
              <a:blip r:embed="rId2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rightnessContrast bright="18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sharpenSoften amount="50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40" name="图片 139"/>
          <p:cNvPicPr>
            <a:picLocks noChangeAspect="1"/>
          </p:cNvPicPr>
          <p:nvPr/>
        </p:nvPicPr>
        <p:blipFill>
          <a:blip r:embed="rId4" cstate="email">
            <a:grayscl/>
          </a:blip>
          <a:srcRect l="43742" t="13987" r="32523" b="39979"/>
          <a:stretch>
            <a:fillRect/>
          </a:stretch>
        </p:blipFill>
        <p:spPr>
          <a:xfrm rot="5400000">
            <a:off x="2183682" y="5417908"/>
            <a:ext cx="754994" cy="2121877"/>
          </a:xfrm>
          <a:prstGeom prst="rect">
            <a:avLst/>
          </a:prstGeom>
        </p:spPr>
      </p:pic>
      <p:pic>
        <p:nvPicPr>
          <p:cNvPr id="141" name="图片 140"/>
          <p:cNvPicPr>
            <a:picLocks noChangeAspect="1"/>
          </p:cNvPicPr>
          <p:nvPr/>
        </p:nvPicPr>
        <p:blipFill>
          <a:blip r:embed="rId4" cstate="email">
            <a:grayscl/>
          </a:blip>
          <a:srcRect l="43742" t="43053" r="-2121" b="32531"/>
          <a:stretch>
            <a:fillRect/>
          </a:stretch>
        </p:blipFill>
        <p:spPr>
          <a:xfrm>
            <a:off x="3030687" y="6062785"/>
            <a:ext cx="2623849" cy="661963"/>
          </a:xfrm>
          <a:prstGeom prst="rect">
            <a:avLst/>
          </a:prstGeom>
        </p:spPr>
      </p:pic>
      <p:pic>
        <p:nvPicPr>
          <p:cNvPr id="142" name="图片 141"/>
          <p:cNvPicPr>
            <a:picLocks noChangeAspect="1"/>
          </p:cNvPicPr>
          <p:nvPr/>
        </p:nvPicPr>
        <p:blipFill>
          <a:blip r:embed="rId4" cstate="email">
            <a:grayscl/>
          </a:blip>
          <a:srcRect l="-856" t="45442" r="73283" b="11830"/>
          <a:stretch>
            <a:fillRect/>
          </a:stretch>
        </p:blipFill>
        <p:spPr>
          <a:xfrm rot="5219981">
            <a:off x="5872445" y="5467765"/>
            <a:ext cx="652804" cy="1969477"/>
          </a:xfrm>
          <a:prstGeom prst="rect">
            <a:avLst/>
          </a:prstGeom>
        </p:spPr>
      </p:pic>
      <p:pic>
        <p:nvPicPr>
          <p:cNvPr id="143" name="图片 142"/>
          <p:cNvPicPr>
            <a:picLocks noChangeAspect="1"/>
          </p:cNvPicPr>
          <p:nvPr/>
        </p:nvPicPr>
        <p:blipFill>
          <a:blip r:embed="rId4" cstate="email">
            <a:grayscl/>
          </a:blip>
          <a:srcRect l="43742" t="43053" r="-2121" b="32531"/>
          <a:stretch>
            <a:fillRect/>
          </a:stretch>
        </p:blipFill>
        <p:spPr>
          <a:xfrm>
            <a:off x="6565380" y="6065316"/>
            <a:ext cx="2623849" cy="646331"/>
          </a:xfrm>
          <a:prstGeom prst="rect">
            <a:avLst/>
          </a:prstGeom>
        </p:spPr>
      </p:pic>
      <p:pic>
        <p:nvPicPr>
          <p:cNvPr id="144" name="图片 143"/>
          <p:cNvPicPr>
            <a:picLocks noChangeAspect="1"/>
          </p:cNvPicPr>
          <p:nvPr/>
        </p:nvPicPr>
        <p:blipFill>
          <a:blip r:embed="rId4" cstate="email">
            <a:grayscl/>
          </a:blip>
          <a:srcRect l="43742" t="13987" r="32523" b="39979"/>
          <a:stretch>
            <a:fillRect/>
          </a:stretch>
        </p:blipFill>
        <p:spPr>
          <a:xfrm rot="5400000">
            <a:off x="9145499" y="5213616"/>
            <a:ext cx="1066800" cy="2121877"/>
          </a:xfrm>
          <a:prstGeom prst="rect">
            <a:avLst/>
          </a:prstGeom>
        </p:spPr>
      </p:pic>
      <p:pic>
        <p:nvPicPr>
          <p:cNvPr id="145" name="图片 144"/>
          <p:cNvPicPr>
            <a:picLocks noChangeAspect="1"/>
          </p:cNvPicPr>
          <p:nvPr/>
        </p:nvPicPr>
        <p:blipFill>
          <a:blip r:embed="rId4" cstate="email">
            <a:grayscl/>
          </a:blip>
          <a:srcRect l="-856" t="45442" r="73283" b="11830"/>
          <a:stretch>
            <a:fillRect/>
          </a:stretch>
        </p:blipFill>
        <p:spPr>
          <a:xfrm rot="5219981">
            <a:off x="10867375" y="5504986"/>
            <a:ext cx="778103" cy="1969477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rot="11100908" flipH="1" flipV="1">
            <a:off x="85853" y="5717503"/>
            <a:ext cx="2277501" cy="1134364"/>
          </a:xfrm>
          <a:prstGeom prst="rect">
            <a:avLst/>
          </a:prstGeom>
        </p:spPr>
      </p:pic>
      <p:cxnSp>
        <p:nvCxnSpPr>
          <p:cNvPr id="23" name="直接连接符 22"/>
          <p:cNvCxnSpPr/>
          <p:nvPr/>
        </p:nvCxnSpPr>
        <p:spPr>
          <a:xfrm flipH="1">
            <a:off x="420643" y="820540"/>
            <a:ext cx="4366847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6" name="文本框 35"/>
          <p:cNvSpPr txBox="1"/>
          <p:nvPr/>
        </p:nvSpPr>
        <p:spPr>
          <a:xfrm>
            <a:off x="457647" y="227826"/>
            <a:ext cx="4292633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迁移阅读，方法运用（一）</a:t>
            </a:r>
            <a:endParaRPr lang="zh-CN" altLang="en-US" sz="2800" b="1">
              <a:solidFill>
                <a:schemeClr val="tx1">
                  <a:lumMod val="65000"/>
                  <a:lumOff val="3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835961" y="1387561"/>
            <a:ext cx="8353268" cy="707886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r>
              <a:rPr lang="zh-CN" altLang="en-US" sz="4000" b="1" smtClean="0"/>
              <a:t>连续问句直抒胸臆</a:t>
            </a:r>
            <a:endParaRPr lang="zh-CN" altLang="zh-CN" sz="4000" b="1"/>
          </a:p>
        </p:txBody>
      </p:sp>
      <p:sp>
        <p:nvSpPr>
          <p:cNvPr id="18" name="矩形 17"/>
          <p:cNvSpPr/>
          <p:nvPr/>
        </p:nvSpPr>
        <p:spPr>
          <a:xfrm>
            <a:off x="1224603" y="2627926"/>
            <a:ext cx="8353268" cy="1323439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r>
              <a:rPr lang="zh-CN" altLang="en-US" sz="4000" b="1" smtClean="0"/>
              <a:t>畅快、直接地表达情感，牢牢吸引读者的目光，具有打动人心的力量。</a:t>
            </a:r>
            <a:endParaRPr lang="zh-CN" altLang="zh-CN" sz="4000" b="1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40" grpId="0"/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26000"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Texturizer/>
                    </a14:imgEffect>
                    <a14:imgEffect>
                      <a14:brightnessContrast bright="18000"/>
                    </a14:imgEffect>
                    <a14:imgEffect>
                      <a14:colorTemperature colorTemp="5591"/>
                    </a14:imgEffect>
                    <a14:imgEffect>
                      <a14:saturation sat="28000"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图片 66"/>
          <p:cNvPicPr>
            <a:picLocks noChangeAspect="1"/>
          </p:cNvPicPr>
          <p:nvPr/>
        </p:nvPicPr>
        <p:blipFill>
          <a:blip r:embed="rId3" cstate="email">
            <a:grayscl/>
          </a:blip>
          <a:srcRect l="12765" b="22482"/>
          <a:stretch>
            <a:fillRect/>
          </a:stretch>
        </p:blipFill>
        <p:spPr>
          <a:xfrm rot="420837" flipH="1">
            <a:off x="6845658" y="694644"/>
            <a:ext cx="5681227" cy="6534677"/>
          </a:xfrm>
          <a:custGeom>
            <a:avLst/>
            <a:gdLst>
              <a:gd name="connsiteX0" fmla="*/ 5681227 w 5681227"/>
              <a:gd name="connsiteY0" fmla="*/ 0 h 6534677"/>
              <a:gd name="connsiteX1" fmla="*/ 717977 w 5681227"/>
              <a:gd name="connsiteY1" fmla="*/ 0 h 6534677"/>
              <a:gd name="connsiteX2" fmla="*/ 0 w 5681227"/>
              <a:gd name="connsiteY2" fmla="*/ 5835706 h 6534677"/>
              <a:gd name="connsiteX3" fmla="*/ 5681226 w 5681227"/>
              <a:gd name="connsiteY3" fmla="*/ 6534677 h 65346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81227" h="6534677">
                <a:moveTo>
                  <a:pt x="5681227" y="0"/>
                </a:moveTo>
                <a:lnTo>
                  <a:pt x="717977" y="0"/>
                </a:lnTo>
                <a:lnTo>
                  <a:pt x="0" y="5835706"/>
                </a:lnTo>
                <a:lnTo>
                  <a:pt x="5681226" y="6534677"/>
                </a:lnTo>
                <a:close/>
              </a:path>
            </a:pathLst>
          </a:custGeom>
          <a:effectLst>
            <a:softEdge rad="0"/>
          </a:effectLst>
        </p:spPr>
      </p:pic>
      <p:pic>
        <p:nvPicPr>
          <p:cNvPr id="5963" name="图片 596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11652171" flipV="1">
            <a:off x="9064337" y="2863970"/>
            <a:ext cx="3160188" cy="4090596"/>
          </a:xfrm>
          <a:prstGeom prst="rect">
            <a:avLst/>
          </a:prstGeom>
        </p:spPr>
      </p:pic>
      <p:pic>
        <p:nvPicPr>
          <p:cNvPr id="5964" name="图片 5963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0" y="3769923"/>
            <a:ext cx="208048" cy="869944"/>
          </a:xfrm>
          <a:prstGeom prst="rect">
            <a:avLst/>
          </a:prstGeom>
        </p:spPr>
      </p:pic>
      <p:pic>
        <p:nvPicPr>
          <p:cNvPr id="5965" name="图片 5964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 rot="5400000">
            <a:off x="25319" y="-45407"/>
            <a:ext cx="3561721" cy="3652536"/>
          </a:xfrm>
          <a:prstGeom prst="rect">
            <a:avLst/>
          </a:prstGeom>
        </p:spPr>
      </p:pic>
      <p:sp>
        <p:nvSpPr>
          <p:cNvPr id="5968" name="椭圆 5967"/>
          <p:cNvSpPr/>
          <p:nvPr/>
        </p:nvSpPr>
        <p:spPr>
          <a:xfrm>
            <a:off x="7939144" y="2345167"/>
            <a:ext cx="311971" cy="26894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69" name="椭圆 5968"/>
          <p:cNvSpPr/>
          <p:nvPr/>
        </p:nvSpPr>
        <p:spPr>
          <a:xfrm>
            <a:off x="9348351" y="2360671"/>
            <a:ext cx="225374" cy="178133"/>
          </a:xfrm>
          <a:custGeom>
            <a:avLst/>
            <a:gdLst>
              <a:gd name="connsiteX0" fmla="*/ 0 w 225329"/>
              <a:gd name="connsiteY0" fmla="*/ 67551 h 135102"/>
              <a:gd name="connsiteX1" fmla="*/ 112665 w 225329"/>
              <a:gd name="connsiteY1" fmla="*/ 0 h 135102"/>
              <a:gd name="connsiteX2" fmla="*/ 225330 w 225329"/>
              <a:gd name="connsiteY2" fmla="*/ 67551 h 135102"/>
              <a:gd name="connsiteX3" fmla="*/ 112665 w 225329"/>
              <a:gd name="connsiteY3" fmla="*/ 135102 h 135102"/>
              <a:gd name="connsiteX4" fmla="*/ 0 w 225329"/>
              <a:gd name="connsiteY4" fmla="*/ 67551 h 135102"/>
              <a:gd name="connsiteX0-1" fmla="*/ 44 w 225374"/>
              <a:gd name="connsiteY0-2" fmla="*/ 110582 h 178133"/>
              <a:gd name="connsiteX1-3" fmla="*/ 123466 w 225374"/>
              <a:gd name="connsiteY1-4" fmla="*/ 0 h 178133"/>
              <a:gd name="connsiteX2-5" fmla="*/ 225374 w 225374"/>
              <a:gd name="connsiteY2-6" fmla="*/ 110582 h 178133"/>
              <a:gd name="connsiteX3-7" fmla="*/ 112709 w 225374"/>
              <a:gd name="connsiteY3-8" fmla="*/ 178133 h 178133"/>
              <a:gd name="connsiteX4-9" fmla="*/ 44 w 225374"/>
              <a:gd name="connsiteY4-10" fmla="*/ 110582 h 1781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25374" h="178133">
                <a:moveTo>
                  <a:pt x="44" y="110582"/>
                </a:moveTo>
                <a:cubicBezTo>
                  <a:pt x="1837" y="80893"/>
                  <a:pt x="61243" y="0"/>
                  <a:pt x="123466" y="0"/>
                </a:cubicBezTo>
                <a:cubicBezTo>
                  <a:pt x="185689" y="0"/>
                  <a:pt x="225374" y="73275"/>
                  <a:pt x="225374" y="110582"/>
                </a:cubicBezTo>
                <a:cubicBezTo>
                  <a:pt x="225374" y="147889"/>
                  <a:pt x="174932" y="178133"/>
                  <a:pt x="112709" y="178133"/>
                </a:cubicBezTo>
                <a:cubicBezTo>
                  <a:pt x="50486" y="178133"/>
                  <a:pt x="-1749" y="140271"/>
                  <a:pt x="44" y="11058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70" name="椭圆 5969"/>
          <p:cNvSpPr/>
          <p:nvPr/>
        </p:nvSpPr>
        <p:spPr>
          <a:xfrm>
            <a:off x="7551867" y="3318141"/>
            <a:ext cx="64547" cy="1591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71" name="椭圆 5970"/>
          <p:cNvSpPr/>
          <p:nvPr/>
        </p:nvSpPr>
        <p:spPr>
          <a:xfrm>
            <a:off x="9660367" y="4963030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72" name="椭圆 5971"/>
          <p:cNvSpPr/>
          <p:nvPr/>
        </p:nvSpPr>
        <p:spPr>
          <a:xfrm>
            <a:off x="5475642" y="4832781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73" name="椭圆 5972"/>
          <p:cNvSpPr/>
          <p:nvPr/>
        </p:nvSpPr>
        <p:spPr>
          <a:xfrm>
            <a:off x="5787614" y="2283219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74" name="椭圆 5973"/>
          <p:cNvSpPr/>
          <p:nvPr/>
        </p:nvSpPr>
        <p:spPr>
          <a:xfrm>
            <a:off x="8498541" y="1521576"/>
            <a:ext cx="112269" cy="19363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75" name="椭圆 5974"/>
          <p:cNvSpPr/>
          <p:nvPr/>
        </p:nvSpPr>
        <p:spPr>
          <a:xfrm>
            <a:off x="8810513" y="3746259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76" name="椭圆 5975"/>
          <p:cNvSpPr/>
          <p:nvPr/>
        </p:nvSpPr>
        <p:spPr>
          <a:xfrm>
            <a:off x="11360075" y="4843537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77" name="椭圆 5976"/>
          <p:cNvSpPr/>
          <p:nvPr/>
        </p:nvSpPr>
        <p:spPr>
          <a:xfrm>
            <a:off x="9821732" y="6026879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78" name="椭圆 5977"/>
          <p:cNvSpPr/>
          <p:nvPr/>
        </p:nvSpPr>
        <p:spPr>
          <a:xfrm>
            <a:off x="10143465" y="3476354"/>
            <a:ext cx="151606" cy="144329"/>
          </a:xfrm>
          <a:custGeom>
            <a:avLst/>
            <a:gdLst>
              <a:gd name="connsiteX0" fmla="*/ 0 w 161365"/>
              <a:gd name="connsiteY0" fmla="*/ 60242 h 120484"/>
              <a:gd name="connsiteX1" fmla="*/ 80683 w 161365"/>
              <a:gd name="connsiteY1" fmla="*/ 0 h 120484"/>
              <a:gd name="connsiteX2" fmla="*/ 161366 w 161365"/>
              <a:gd name="connsiteY2" fmla="*/ 60242 h 120484"/>
              <a:gd name="connsiteX3" fmla="*/ 80683 w 161365"/>
              <a:gd name="connsiteY3" fmla="*/ 120484 h 120484"/>
              <a:gd name="connsiteX4" fmla="*/ 0 w 161365"/>
              <a:gd name="connsiteY4" fmla="*/ 60242 h 120484"/>
              <a:gd name="connsiteX0-1" fmla="*/ 1148 w 165968"/>
              <a:gd name="connsiteY0-2" fmla="*/ 60242 h 141999"/>
              <a:gd name="connsiteX1-3" fmla="*/ 81831 w 165968"/>
              <a:gd name="connsiteY1-4" fmla="*/ 0 h 141999"/>
              <a:gd name="connsiteX2-5" fmla="*/ 162514 w 165968"/>
              <a:gd name="connsiteY2-6" fmla="*/ 60242 h 141999"/>
              <a:gd name="connsiteX3-7" fmla="*/ 135619 w 165968"/>
              <a:gd name="connsiteY3-8" fmla="*/ 141999 h 141999"/>
              <a:gd name="connsiteX4-9" fmla="*/ 1148 w 165968"/>
              <a:gd name="connsiteY4-10" fmla="*/ 60242 h 141999"/>
              <a:gd name="connsiteX0-11" fmla="*/ 997 w 151606"/>
              <a:gd name="connsiteY0-12" fmla="*/ 104235 h 144329"/>
              <a:gd name="connsiteX1-13" fmla="*/ 70923 w 151606"/>
              <a:gd name="connsiteY1-14" fmla="*/ 963 h 144329"/>
              <a:gd name="connsiteX2-15" fmla="*/ 151606 w 151606"/>
              <a:gd name="connsiteY2-16" fmla="*/ 61205 h 144329"/>
              <a:gd name="connsiteX3-17" fmla="*/ 124711 w 151606"/>
              <a:gd name="connsiteY3-18" fmla="*/ 142962 h 144329"/>
              <a:gd name="connsiteX4-19" fmla="*/ 997 w 151606"/>
              <a:gd name="connsiteY4-20" fmla="*/ 104235 h 14432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51606" h="144329">
                <a:moveTo>
                  <a:pt x="997" y="104235"/>
                </a:moveTo>
                <a:cubicBezTo>
                  <a:pt x="-7968" y="80569"/>
                  <a:pt x="45822" y="8135"/>
                  <a:pt x="70923" y="963"/>
                </a:cubicBezTo>
                <a:cubicBezTo>
                  <a:pt x="96024" y="-6209"/>
                  <a:pt x="151606" y="27934"/>
                  <a:pt x="151606" y="61205"/>
                </a:cubicBezTo>
                <a:cubicBezTo>
                  <a:pt x="151606" y="94476"/>
                  <a:pt x="149812" y="135790"/>
                  <a:pt x="124711" y="142962"/>
                </a:cubicBezTo>
                <a:cubicBezTo>
                  <a:pt x="99610" y="150134"/>
                  <a:pt x="9962" y="127901"/>
                  <a:pt x="997" y="1042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79" name="椭圆 5978"/>
          <p:cNvSpPr/>
          <p:nvPr/>
        </p:nvSpPr>
        <p:spPr>
          <a:xfrm>
            <a:off x="5066852" y="1928215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80" name="椭圆 5979"/>
          <p:cNvSpPr/>
          <p:nvPr/>
        </p:nvSpPr>
        <p:spPr>
          <a:xfrm>
            <a:off x="3528509" y="3111557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81" name="椭圆 5980"/>
          <p:cNvSpPr/>
          <p:nvPr/>
        </p:nvSpPr>
        <p:spPr>
          <a:xfrm>
            <a:off x="3840481" y="561995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82" name="椭圆 5981"/>
          <p:cNvSpPr/>
          <p:nvPr/>
        </p:nvSpPr>
        <p:spPr>
          <a:xfrm>
            <a:off x="2646381" y="2767312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83" name="椭圆 5982"/>
          <p:cNvSpPr/>
          <p:nvPr/>
        </p:nvSpPr>
        <p:spPr>
          <a:xfrm>
            <a:off x="1108038" y="3950654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84" name="椭圆 5983"/>
          <p:cNvSpPr/>
          <p:nvPr/>
        </p:nvSpPr>
        <p:spPr>
          <a:xfrm>
            <a:off x="1420010" y="1401092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85" name="椭圆 5984"/>
          <p:cNvSpPr/>
          <p:nvPr/>
        </p:nvSpPr>
        <p:spPr>
          <a:xfrm>
            <a:off x="7863840" y="5413693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86" name="椭圆 5985"/>
          <p:cNvSpPr/>
          <p:nvPr/>
        </p:nvSpPr>
        <p:spPr>
          <a:xfrm>
            <a:off x="6325497" y="6597035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87" name="椭圆 5986"/>
          <p:cNvSpPr/>
          <p:nvPr/>
        </p:nvSpPr>
        <p:spPr>
          <a:xfrm>
            <a:off x="6637469" y="4047473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88" name="椭圆 5987"/>
          <p:cNvSpPr/>
          <p:nvPr/>
        </p:nvSpPr>
        <p:spPr>
          <a:xfrm>
            <a:off x="6992470" y="1971246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89" name="椭圆 5988"/>
          <p:cNvSpPr/>
          <p:nvPr/>
        </p:nvSpPr>
        <p:spPr>
          <a:xfrm>
            <a:off x="5454082" y="3154521"/>
            <a:ext cx="182926" cy="163620"/>
          </a:xfrm>
          <a:custGeom>
            <a:avLst/>
            <a:gdLst>
              <a:gd name="connsiteX0" fmla="*/ 0 w 161365"/>
              <a:gd name="connsiteY0" fmla="*/ 60242 h 120484"/>
              <a:gd name="connsiteX1" fmla="*/ 80683 w 161365"/>
              <a:gd name="connsiteY1" fmla="*/ 0 h 120484"/>
              <a:gd name="connsiteX2" fmla="*/ 161366 w 161365"/>
              <a:gd name="connsiteY2" fmla="*/ 60242 h 120484"/>
              <a:gd name="connsiteX3" fmla="*/ 80683 w 161365"/>
              <a:gd name="connsiteY3" fmla="*/ 120484 h 120484"/>
              <a:gd name="connsiteX4" fmla="*/ 0 w 161365"/>
              <a:gd name="connsiteY4" fmla="*/ 60242 h 120484"/>
              <a:gd name="connsiteX0-1" fmla="*/ 0 w 182881"/>
              <a:gd name="connsiteY0-2" fmla="*/ 60321 h 120685"/>
              <a:gd name="connsiteX1-3" fmla="*/ 80683 w 182881"/>
              <a:gd name="connsiteY1-4" fmla="*/ 79 h 120685"/>
              <a:gd name="connsiteX2-5" fmla="*/ 182881 w 182881"/>
              <a:gd name="connsiteY2-6" fmla="*/ 71079 h 120685"/>
              <a:gd name="connsiteX3-7" fmla="*/ 80683 w 182881"/>
              <a:gd name="connsiteY3-8" fmla="*/ 120563 h 120685"/>
              <a:gd name="connsiteX4-9" fmla="*/ 0 w 182881"/>
              <a:gd name="connsiteY4-10" fmla="*/ 60321 h 120685"/>
              <a:gd name="connsiteX0-11" fmla="*/ 45 w 182926"/>
              <a:gd name="connsiteY0-12" fmla="*/ 60309 h 163620"/>
              <a:gd name="connsiteX1-13" fmla="*/ 80728 w 182926"/>
              <a:gd name="connsiteY1-14" fmla="*/ 67 h 163620"/>
              <a:gd name="connsiteX2-15" fmla="*/ 182926 w 182926"/>
              <a:gd name="connsiteY2-16" fmla="*/ 71067 h 163620"/>
              <a:gd name="connsiteX3-17" fmla="*/ 91485 w 182926"/>
              <a:gd name="connsiteY3-18" fmla="*/ 163582 h 163620"/>
              <a:gd name="connsiteX4-19" fmla="*/ 45 w 182926"/>
              <a:gd name="connsiteY4-20" fmla="*/ 60309 h 16362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82926" h="163620">
                <a:moveTo>
                  <a:pt x="45" y="60309"/>
                </a:moveTo>
                <a:cubicBezTo>
                  <a:pt x="-1748" y="33057"/>
                  <a:pt x="50248" y="-1726"/>
                  <a:pt x="80728" y="67"/>
                </a:cubicBezTo>
                <a:cubicBezTo>
                  <a:pt x="111208" y="1860"/>
                  <a:pt x="182926" y="37796"/>
                  <a:pt x="182926" y="71067"/>
                </a:cubicBezTo>
                <a:cubicBezTo>
                  <a:pt x="182926" y="104338"/>
                  <a:pt x="121965" y="165375"/>
                  <a:pt x="91485" y="163582"/>
                </a:cubicBezTo>
                <a:cubicBezTo>
                  <a:pt x="61005" y="161789"/>
                  <a:pt x="1838" y="87562"/>
                  <a:pt x="45" y="6030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90" name="椭圆 5989"/>
          <p:cNvSpPr/>
          <p:nvPr/>
        </p:nvSpPr>
        <p:spPr>
          <a:xfrm>
            <a:off x="5766099" y="605026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06" name="椭圆 6005"/>
          <p:cNvSpPr/>
          <p:nvPr/>
        </p:nvSpPr>
        <p:spPr>
          <a:xfrm>
            <a:off x="6992470" y="4081400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026" name="图片 602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18000000" flipH="1" flipV="1">
            <a:off x="1902745" y="2792058"/>
            <a:ext cx="1719909" cy="2226277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2646381" y="1885025"/>
            <a:ext cx="7413367" cy="3349809"/>
            <a:chOff x="2756314" y="1948458"/>
            <a:chExt cx="7413367" cy="3349809"/>
          </a:xfrm>
        </p:grpSpPr>
        <p:grpSp>
          <p:nvGrpSpPr>
            <p:cNvPr id="6020" name="组合 6019"/>
            <p:cNvGrpSpPr/>
            <p:nvPr/>
          </p:nvGrpSpPr>
          <p:grpSpPr>
            <a:xfrm rot="16200000">
              <a:off x="4788093" y="-83321"/>
              <a:ext cx="3349809" cy="7413367"/>
              <a:chOff x="7210222" y="3140035"/>
              <a:chExt cx="1770664" cy="3272488"/>
            </a:xfrm>
          </p:grpSpPr>
          <p:sp>
            <p:nvSpPr>
              <p:cNvPr id="6021" name="矩形 6020"/>
              <p:cNvSpPr/>
              <p:nvPr/>
            </p:nvSpPr>
            <p:spPr>
              <a:xfrm>
                <a:off x="7210222" y="3140035"/>
                <a:ext cx="1770664" cy="3272488"/>
              </a:xfrm>
              <a:prstGeom prst="rect">
                <a:avLst/>
              </a:prstGeom>
              <a:solidFill>
                <a:srgbClr val="EBEBE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22" name="矩形 6021"/>
              <p:cNvSpPr/>
              <p:nvPr/>
            </p:nvSpPr>
            <p:spPr>
              <a:xfrm>
                <a:off x="7210222" y="3140035"/>
                <a:ext cx="1770664" cy="3272488"/>
              </a:xfrm>
              <a:prstGeom prst="rect">
                <a:avLst/>
              </a:prstGeom>
              <a:blipFill>
                <a:blip r:embed="rId6">
                  <a:alphaModFix amt="26000"/>
                  <a:extLst>
                    <a:ext uri="{BEBA8EAE-BF5A-486C-A8C5-ECC9F3942E4B}">
                      <a14:imgProps xmlns:a14="http://schemas.microsoft.com/office/drawing/2010/main">
                        <a14:imgLayer r:embed="rId2">
                          <a14:imgEffect>
                            <a14:brightnessContrast bright="18000"/>
                          </a14:imgEffect>
                          <a14:imgEffect>
                            <a14:colorTemperature colorTemp="4682"/>
                          </a14:imgEffect>
                          <a14:imgEffect>
                            <a14:saturation sat="28000"/>
                          </a14:imgEffect>
                          <a14:imgEffect>
                            <a14:sharpenSoften amount="50000"/>
                          </a14:imgEffect>
                        </a14:imgLayer>
                      </a14:imgProps>
                    </a:ext>
                  </a:extLst>
                </a:blip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012" name="组合 6011"/>
            <p:cNvGrpSpPr/>
            <p:nvPr/>
          </p:nvGrpSpPr>
          <p:grpSpPr>
            <a:xfrm>
              <a:off x="3134359" y="2827554"/>
              <a:ext cx="1520414" cy="1520414"/>
              <a:chOff x="6289903" y="1763607"/>
              <a:chExt cx="1520414" cy="1520414"/>
            </a:xfrm>
          </p:grpSpPr>
          <p:sp>
            <p:nvSpPr>
              <p:cNvPr id="5992" name="矩形 5991"/>
              <p:cNvSpPr/>
              <p:nvPr/>
            </p:nvSpPr>
            <p:spPr>
              <a:xfrm>
                <a:off x="6289903" y="1763607"/>
                <a:ext cx="1520414" cy="1520414"/>
              </a:xfrm>
              <a:prstGeom prst="rect">
                <a:avLst/>
              </a:prstGeom>
              <a:noFill/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5994" name="直接连接符 5993"/>
              <p:cNvCxnSpPr/>
              <p:nvPr/>
            </p:nvCxnSpPr>
            <p:spPr>
              <a:xfrm>
                <a:off x="6289903" y="1763607"/>
                <a:ext cx="1520414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5995" name="直接连接符 5994"/>
              <p:cNvCxnSpPr/>
              <p:nvPr/>
            </p:nvCxnSpPr>
            <p:spPr>
              <a:xfrm flipH="1">
                <a:off x="6289903" y="1763607"/>
                <a:ext cx="1520414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5999" name="直接连接符 5998"/>
              <p:cNvCxnSpPr>
                <a:stCxn id="5992" idx="3"/>
                <a:endCxn id="5992" idx="1"/>
              </p:cNvCxnSpPr>
              <p:nvPr/>
            </p:nvCxnSpPr>
            <p:spPr>
              <a:xfrm flipH="1">
                <a:off x="6289903" y="2523814"/>
                <a:ext cx="1520414" cy="0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6002" name="直接连接符 6001"/>
              <p:cNvCxnSpPr>
                <a:stCxn id="5992" idx="0"/>
                <a:endCxn id="5992" idx="2"/>
              </p:cNvCxnSpPr>
              <p:nvPr/>
            </p:nvCxnSpPr>
            <p:spPr>
              <a:xfrm flipH="1">
                <a:off x="7050110" y="1763607"/>
                <a:ext cx="0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</p:grpSp>
        <p:grpSp>
          <p:nvGrpSpPr>
            <p:cNvPr id="6013" name="组合 6012"/>
            <p:cNvGrpSpPr/>
            <p:nvPr/>
          </p:nvGrpSpPr>
          <p:grpSpPr>
            <a:xfrm>
              <a:off x="4770967" y="2827554"/>
              <a:ext cx="1520414" cy="1520414"/>
              <a:chOff x="6289903" y="3511246"/>
              <a:chExt cx="1520414" cy="1520414"/>
            </a:xfrm>
          </p:grpSpPr>
          <p:sp>
            <p:nvSpPr>
              <p:cNvPr id="6007" name="矩形 6006"/>
              <p:cNvSpPr/>
              <p:nvPr/>
            </p:nvSpPr>
            <p:spPr>
              <a:xfrm>
                <a:off x="6289903" y="3511246"/>
                <a:ext cx="1520414" cy="1520414"/>
              </a:xfrm>
              <a:prstGeom prst="rect">
                <a:avLst/>
              </a:prstGeom>
              <a:noFill/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6008" name="直接连接符 6007"/>
              <p:cNvCxnSpPr/>
              <p:nvPr/>
            </p:nvCxnSpPr>
            <p:spPr>
              <a:xfrm>
                <a:off x="6289903" y="3511246"/>
                <a:ext cx="1520414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6009" name="直接连接符 6008"/>
              <p:cNvCxnSpPr/>
              <p:nvPr/>
            </p:nvCxnSpPr>
            <p:spPr>
              <a:xfrm flipH="1">
                <a:off x="6289903" y="3511246"/>
                <a:ext cx="1520414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6010" name="直接连接符 6009"/>
              <p:cNvCxnSpPr>
                <a:stCxn id="6007" idx="3"/>
                <a:endCxn id="6007" idx="1"/>
              </p:cNvCxnSpPr>
              <p:nvPr/>
            </p:nvCxnSpPr>
            <p:spPr>
              <a:xfrm flipH="1">
                <a:off x="6289903" y="4271453"/>
                <a:ext cx="1520414" cy="0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6011" name="直接连接符 6010"/>
              <p:cNvCxnSpPr>
                <a:stCxn id="6007" idx="0"/>
                <a:endCxn id="6007" idx="2"/>
              </p:cNvCxnSpPr>
              <p:nvPr/>
            </p:nvCxnSpPr>
            <p:spPr>
              <a:xfrm flipH="1">
                <a:off x="7050110" y="3511246"/>
                <a:ext cx="0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</p:grpSp>
        <p:grpSp>
          <p:nvGrpSpPr>
            <p:cNvPr id="69" name="组合 68"/>
            <p:cNvGrpSpPr/>
            <p:nvPr/>
          </p:nvGrpSpPr>
          <p:grpSpPr>
            <a:xfrm>
              <a:off x="6430433" y="2827554"/>
              <a:ext cx="1520414" cy="1520414"/>
              <a:chOff x="6289903" y="3511246"/>
              <a:chExt cx="1520414" cy="1520414"/>
            </a:xfrm>
          </p:grpSpPr>
          <p:sp>
            <p:nvSpPr>
              <p:cNvPr id="70" name="矩形 69"/>
              <p:cNvSpPr/>
              <p:nvPr/>
            </p:nvSpPr>
            <p:spPr>
              <a:xfrm>
                <a:off x="6289903" y="3511246"/>
                <a:ext cx="1520414" cy="1520414"/>
              </a:xfrm>
              <a:prstGeom prst="rect">
                <a:avLst/>
              </a:prstGeom>
              <a:noFill/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71" name="直接连接符 70"/>
              <p:cNvCxnSpPr/>
              <p:nvPr/>
            </p:nvCxnSpPr>
            <p:spPr>
              <a:xfrm>
                <a:off x="6289903" y="3511246"/>
                <a:ext cx="1520414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72" name="直接连接符 71"/>
              <p:cNvCxnSpPr/>
              <p:nvPr/>
            </p:nvCxnSpPr>
            <p:spPr>
              <a:xfrm flipH="1">
                <a:off x="6289903" y="3511246"/>
                <a:ext cx="1520414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73" name="直接连接符 72"/>
              <p:cNvCxnSpPr>
                <a:stCxn id="70" idx="3"/>
                <a:endCxn id="70" idx="1"/>
              </p:cNvCxnSpPr>
              <p:nvPr/>
            </p:nvCxnSpPr>
            <p:spPr>
              <a:xfrm flipH="1">
                <a:off x="6289903" y="4271453"/>
                <a:ext cx="1520414" cy="0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74" name="直接连接符 73"/>
              <p:cNvCxnSpPr>
                <a:stCxn id="70" idx="0"/>
                <a:endCxn id="70" idx="2"/>
              </p:cNvCxnSpPr>
              <p:nvPr/>
            </p:nvCxnSpPr>
            <p:spPr>
              <a:xfrm flipH="1">
                <a:off x="7050110" y="3511246"/>
                <a:ext cx="0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</p:grpSp>
        <p:grpSp>
          <p:nvGrpSpPr>
            <p:cNvPr id="75" name="组合 74"/>
            <p:cNvGrpSpPr/>
            <p:nvPr/>
          </p:nvGrpSpPr>
          <p:grpSpPr>
            <a:xfrm>
              <a:off x="8101188" y="2827554"/>
              <a:ext cx="1520414" cy="1520414"/>
              <a:chOff x="6289903" y="3511246"/>
              <a:chExt cx="1520414" cy="1520414"/>
            </a:xfrm>
          </p:grpSpPr>
          <p:sp>
            <p:nvSpPr>
              <p:cNvPr id="76" name="矩形 75"/>
              <p:cNvSpPr/>
              <p:nvPr/>
            </p:nvSpPr>
            <p:spPr>
              <a:xfrm>
                <a:off x="6289903" y="3511246"/>
                <a:ext cx="1520414" cy="1520414"/>
              </a:xfrm>
              <a:prstGeom prst="rect">
                <a:avLst/>
              </a:prstGeom>
              <a:noFill/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77" name="直接连接符 76"/>
              <p:cNvCxnSpPr/>
              <p:nvPr/>
            </p:nvCxnSpPr>
            <p:spPr>
              <a:xfrm>
                <a:off x="6289903" y="3511246"/>
                <a:ext cx="1520414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78" name="直接连接符 77"/>
              <p:cNvCxnSpPr/>
              <p:nvPr/>
            </p:nvCxnSpPr>
            <p:spPr>
              <a:xfrm flipH="1">
                <a:off x="6289903" y="3511246"/>
                <a:ext cx="1520414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79" name="直接连接符 78"/>
              <p:cNvCxnSpPr>
                <a:stCxn id="76" idx="3"/>
                <a:endCxn id="76" idx="1"/>
              </p:cNvCxnSpPr>
              <p:nvPr/>
            </p:nvCxnSpPr>
            <p:spPr>
              <a:xfrm flipH="1">
                <a:off x="6289903" y="4271453"/>
                <a:ext cx="1520414" cy="0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/>
              <p:cNvCxnSpPr>
                <a:stCxn id="76" idx="0"/>
                <a:endCxn id="76" idx="2"/>
              </p:cNvCxnSpPr>
              <p:nvPr/>
            </p:nvCxnSpPr>
            <p:spPr>
              <a:xfrm flipH="1">
                <a:off x="7050110" y="3511246"/>
                <a:ext cx="0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</p:grpSp>
      </p:grpSp>
      <p:sp>
        <p:nvSpPr>
          <p:cNvPr id="82" name="文本框 81"/>
          <p:cNvSpPr txBox="1"/>
          <p:nvPr/>
        </p:nvSpPr>
        <p:spPr>
          <a:xfrm>
            <a:off x="6348773" y="4997771"/>
            <a:ext cx="1661993" cy="152041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endParaRPr lang="zh-CN" altLang="en-US" sz="9600">
              <a:latin typeface="方正行楷繁体" panose="03000509000000000000" pitchFamily="65" charset="-122"/>
              <a:ea typeface="方正行楷繁体" panose="03000509000000000000" pitchFamily="65" charset="-122"/>
            </a:endParaRPr>
          </a:p>
        </p:txBody>
      </p:sp>
      <p:sp>
        <p:nvSpPr>
          <p:cNvPr id="6014" name="文本框 6013"/>
          <p:cNvSpPr txBox="1"/>
          <p:nvPr/>
        </p:nvSpPr>
        <p:spPr>
          <a:xfrm>
            <a:off x="2955919" y="2603884"/>
            <a:ext cx="1661993" cy="152041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9600">
                <a:latin typeface="华文楷体" panose="02010600040101010101" pitchFamily="2" charset="-122"/>
                <a:ea typeface="华文楷体" panose="02010600040101010101" pitchFamily="2" charset="-122"/>
              </a:rPr>
              <a:t>感</a:t>
            </a:r>
            <a:endParaRPr lang="zh-CN" altLang="en-US" sz="96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4572156" y="2597492"/>
            <a:ext cx="1661993" cy="152041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9600">
                <a:latin typeface="华文楷体" panose="02010600040101010101" pitchFamily="2" charset="-122"/>
                <a:ea typeface="华文楷体" panose="02010600040101010101" pitchFamily="2" charset="-122"/>
              </a:rPr>
              <a:t>谢</a:t>
            </a:r>
            <a:endParaRPr lang="zh-CN" altLang="en-US" sz="96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6191698" y="2656066"/>
            <a:ext cx="1661993" cy="152041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960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倾</a:t>
            </a:r>
            <a:endParaRPr lang="zh-CN" altLang="en-US" sz="96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7832112" y="2655350"/>
            <a:ext cx="1661993" cy="152041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9600">
                <a:latin typeface="华文楷体" panose="02010600040101010101" pitchFamily="2" charset="-122"/>
                <a:ea typeface="华文楷体" panose="02010600040101010101" pitchFamily="2" charset="-122"/>
              </a:rPr>
              <a:t>听</a:t>
            </a:r>
            <a:endParaRPr lang="zh-CN" altLang="en-US" sz="96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6027" name="New picture"/>
          <p:cNvPicPr/>
          <p:nvPr/>
        </p:nvPicPr>
        <p:blipFill>
          <a:blip r:embed="rId7"/>
          <a:stretch>
            <a:fillRect/>
          </a:stretch>
        </p:blipFill>
        <p:spPr>
          <a:xfrm>
            <a:off x="12446000" y="11772900"/>
            <a:ext cx="317500" cy="241300"/>
          </a:xfrm>
          <a:prstGeom prst="cube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1000"/>
                                        <p:tgtEl>
                                          <p:spTgt spid="6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/>
      <p:bldP spid="6014" grpId="0"/>
      <p:bldP spid="64" grpId="0"/>
      <p:bldP spid="65" grpId="0"/>
      <p:bldP spid="6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>
            <a:alphaModFix amt="26000"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Texturizer/>
                    </a14:imgEffect>
                    <a14:imgEffect>
                      <a14:brightnessContrast bright="18000"/>
                    </a14:imgEffect>
                    <a14:imgEffect>
                      <a14:colorTemperature colorTemp="5894"/>
                    </a14:imgEffect>
                    <a14:imgEffect>
                      <a14:saturation sat="28000"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8" name="图片 947"/>
          <p:cNvPicPr>
            <a:picLocks noChangeAspect="1"/>
          </p:cNvPicPr>
          <p:nvPr/>
        </p:nvPicPr>
        <p:blipFill>
          <a:blip r:embed="rId3" cstate="email">
            <a:grayscl/>
          </a:blip>
          <a:stretch>
            <a:fillRect/>
          </a:stretch>
        </p:blipFill>
        <p:spPr>
          <a:xfrm rot="5400000">
            <a:off x="127234" y="-98431"/>
            <a:ext cx="6870233" cy="7042627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005330" y="368"/>
            <a:ext cx="6455508" cy="6857999"/>
            <a:chOff x="7210222" y="3140035"/>
            <a:chExt cx="1770664" cy="3272488"/>
          </a:xfrm>
        </p:grpSpPr>
        <p:sp>
          <p:nvSpPr>
            <p:cNvPr id="6" name="矩形 5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4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brightnessContrast bright="18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sharpenSoften amount="50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 rot="10800000" flipV="1">
            <a:off x="9390185" y="3231289"/>
            <a:ext cx="2801815" cy="3626711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475868" y="196742"/>
            <a:ext cx="5215591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2">
                    <a:lumMod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回顾预学，整体感知（一）</a:t>
            </a:r>
            <a:endParaRPr lang="zh-CN" altLang="en-US" sz="3200" b="1" dirty="0">
              <a:solidFill>
                <a:schemeClr val="bg2">
                  <a:lumMod val="2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083062" y="2147770"/>
            <a:ext cx="6001202" cy="107721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2">
                    <a:lumMod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在预学中，你体会到了作者怎么样的情感？</a:t>
            </a:r>
            <a:endParaRPr lang="zh-CN" altLang="en-US" sz="3200" b="1" dirty="0">
              <a:solidFill>
                <a:schemeClr val="bg2">
                  <a:lumMod val="2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 flipH="1">
            <a:off x="4597477" y="940158"/>
            <a:ext cx="4792708" cy="8784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" name="朗读配乐 时间之河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411091" y="5943783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27574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9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347730" y="1108525"/>
            <a:ext cx="5296998" cy="5270020"/>
            <a:chOff x="7210222" y="3140035"/>
            <a:chExt cx="1770664" cy="3272488"/>
          </a:xfrm>
        </p:grpSpPr>
        <p:sp>
          <p:nvSpPr>
            <p:cNvPr id="43" name="矩形 42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1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brightnessContrast bright="18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sharpenSoften amount="50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3" cstate="email">
            <a:grayscl/>
          </a:blip>
          <a:stretch>
            <a:fillRect/>
          </a:stretch>
        </p:blipFill>
        <p:spPr>
          <a:xfrm rot="11852788" flipH="1" flipV="1">
            <a:off x="3851559" y="-877373"/>
            <a:ext cx="6217748" cy="8048346"/>
          </a:xfrm>
          <a:prstGeom prst="rect">
            <a:avLst/>
          </a:prstGeom>
          <a:effectLst>
            <a:softEdge rad="0"/>
          </a:effectLst>
        </p:spPr>
      </p:pic>
      <p:grpSp>
        <p:nvGrpSpPr>
          <p:cNvPr id="8" name="组合 7"/>
          <p:cNvGrpSpPr/>
          <p:nvPr/>
        </p:nvGrpSpPr>
        <p:grpSpPr>
          <a:xfrm>
            <a:off x="6193238" y="1108525"/>
            <a:ext cx="4387003" cy="5270020"/>
            <a:chOff x="7210222" y="3140035"/>
            <a:chExt cx="1770664" cy="3272488"/>
          </a:xfrm>
        </p:grpSpPr>
        <p:sp>
          <p:nvSpPr>
            <p:cNvPr id="9" name="矩形 8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1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brightnessContrast bright="18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sharpenSoften amount="50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4" cstate="email"/>
          <a:srcRect l="-856" t="45442" r="73283" b="11830"/>
          <a:stretch>
            <a:fillRect/>
          </a:stretch>
        </p:blipFill>
        <p:spPr>
          <a:xfrm>
            <a:off x="4802795" y="5155963"/>
            <a:ext cx="1219863" cy="152989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 cstate="email"/>
          <a:srcRect l="43742" t="43053" r="-2121" b="32531"/>
          <a:stretch>
            <a:fillRect/>
          </a:stretch>
        </p:blipFill>
        <p:spPr>
          <a:xfrm rot="16992092">
            <a:off x="9880684" y="4602423"/>
            <a:ext cx="2068941" cy="1252041"/>
          </a:xfrm>
          <a:prstGeom prst="rect">
            <a:avLst/>
          </a:prstGeom>
        </p:spPr>
      </p:pic>
      <p:sp>
        <p:nvSpPr>
          <p:cNvPr id="31" name="文本框 30"/>
          <p:cNvSpPr txBox="1"/>
          <p:nvPr/>
        </p:nvSpPr>
        <p:spPr>
          <a:xfrm>
            <a:off x="558114" y="369113"/>
            <a:ext cx="4709345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</a:rPr>
              <a:t>聚焦段落 学习写法（</a:t>
            </a:r>
            <a:r>
              <a:rPr lang="zh-CN" altLang="en-US" sz="3200" b="1" dirty="0">
                <a:solidFill>
                  <a:srgbClr val="E7E6E6">
                    <a:lumMod val="25000"/>
                  </a:srgb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一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cxnSp>
        <p:nvCxnSpPr>
          <p:cNvPr id="32" name="直接连接符 31"/>
          <p:cNvCxnSpPr/>
          <p:nvPr/>
        </p:nvCxnSpPr>
        <p:spPr>
          <a:xfrm flipH="1">
            <a:off x="611679" y="850006"/>
            <a:ext cx="4372445" cy="29224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9" name="文本框 28"/>
          <p:cNvSpPr txBox="1"/>
          <p:nvPr/>
        </p:nvSpPr>
        <p:spPr>
          <a:xfrm>
            <a:off x="595285" y="1777484"/>
            <a:ext cx="5033050" cy="138499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lvl="0">
              <a:defRPr/>
            </a:pPr>
            <a:r>
              <a:rPr lang="en-US" altLang="zh-CN" sz="2800" b="1" dirty="0" smtClean="0"/>
              <a:t>       </a:t>
            </a:r>
            <a:r>
              <a:rPr lang="zh-CN" altLang="zh-CN" sz="2800" b="1" dirty="0" smtClean="0"/>
              <a:t>课文</a:t>
            </a:r>
            <a:r>
              <a:rPr lang="zh-CN" altLang="zh-CN" sz="2800" b="1" dirty="0"/>
              <a:t>中有两处用了一连串的问句</a:t>
            </a:r>
            <a:r>
              <a:rPr lang="zh-CN" altLang="zh-CN" sz="2800" b="1" dirty="0" smtClean="0"/>
              <a:t>，</a:t>
            </a:r>
            <a:r>
              <a:rPr lang="zh-CN" altLang="zh-CN" sz="2800" b="1" dirty="0"/>
              <a:t>请同学们找一找，</a:t>
            </a:r>
            <a:r>
              <a:rPr lang="zh-CN" altLang="zh-CN" sz="2800" b="1" dirty="0" smtClean="0"/>
              <a:t>分别</a:t>
            </a:r>
            <a:r>
              <a:rPr lang="zh-CN" altLang="zh-CN" sz="2800" b="1" dirty="0"/>
              <a:t>在哪些</a:t>
            </a:r>
            <a:r>
              <a:rPr lang="zh-CN" altLang="zh-CN" sz="2800" b="1" dirty="0" smtClean="0"/>
              <a:t>自然段</a:t>
            </a:r>
            <a:r>
              <a:rPr lang="zh-CN" altLang="en-US" sz="2800" b="1" dirty="0" smtClean="0"/>
              <a:t>？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996348" y="4326519"/>
            <a:ext cx="1801553" cy="707886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  </a:t>
            </a:r>
            <a:r>
              <a:rPr kumimoji="0" lang="en-US" altLang="zh-CN" sz="40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1</a:t>
            </a:r>
            <a:r>
              <a:rPr kumimoji="0" lang="zh-CN" altLang="en-US" sz="40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和</a:t>
            </a:r>
            <a:r>
              <a:rPr kumimoji="0" lang="en-US" altLang="zh-CN" sz="40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4</a:t>
            </a:r>
            <a:endParaRPr kumimoji="0" lang="zh-CN" altLang="en-US" sz="40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6554764" y="4150417"/>
            <a:ext cx="3877985" cy="1077218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先写了春天的景物</a:t>
            </a:r>
            <a:endParaRPr kumimoji="0" lang="en-US" altLang="zh-CN" sz="32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再提出了自己的疑问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6554764" y="1706845"/>
            <a:ext cx="3663952" cy="138499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lvl="0"/>
            <a:r>
              <a:rPr lang="en-US" altLang="zh-CN" sz="2800" b="1" dirty="0" smtClean="0"/>
              <a:t>       </a:t>
            </a:r>
            <a:r>
              <a:rPr lang="zh-CN" altLang="zh-CN" sz="2800" b="1" dirty="0" smtClean="0"/>
              <a:t>第</a:t>
            </a:r>
            <a:r>
              <a:rPr lang="en-US" altLang="zh-CN" sz="2800" b="1" dirty="0"/>
              <a:t>1</a:t>
            </a:r>
            <a:r>
              <a:rPr lang="zh-CN" altLang="zh-CN" sz="2800" b="1" dirty="0"/>
              <a:t>自然段，看看作者先写了什么再写了什么？</a:t>
            </a:r>
            <a:endParaRPr lang="zh-CN" altLang="zh-CN" sz="2800" b="1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29" grpId="0"/>
      <p:bldP spid="34" grpId="0"/>
      <p:bldP spid="59" grpId="0"/>
      <p:bldP spid="6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1" cstate="email">
            <a:grayscl/>
          </a:blip>
          <a:stretch>
            <a:fillRect/>
          </a:stretch>
        </p:blipFill>
        <p:spPr>
          <a:xfrm rot="10800000">
            <a:off x="7776610" y="-269620"/>
            <a:ext cx="4415390" cy="6051910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 flipH="1">
            <a:off x="260838" y="846797"/>
            <a:ext cx="4366847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20" name="组合 19"/>
          <p:cNvGrpSpPr/>
          <p:nvPr/>
        </p:nvGrpSpPr>
        <p:grpSpPr>
          <a:xfrm>
            <a:off x="652007" y="1071694"/>
            <a:ext cx="10599089" cy="4850296"/>
            <a:chOff x="7210222" y="3140035"/>
            <a:chExt cx="1770664" cy="3272488"/>
          </a:xfrm>
        </p:grpSpPr>
        <p:sp>
          <p:nvSpPr>
            <p:cNvPr id="21" name="矩形 20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2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rightnessContrast bright="18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sharpenSoften amount="50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/>
          <p:cNvSpPr/>
          <p:nvPr/>
        </p:nvSpPr>
        <p:spPr>
          <a:xfrm>
            <a:off x="1065476" y="1541287"/>
            <a:ext cx="9915276" cy="3200876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r>
              <a:rPr lang="zh-CN" altLang="zh-CN" sz="3200" b="1" dirty="0" smtClean="0">
                <a:solidFill>
                  <a:schemeClr val="bg2">
                    <a:lumMod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请</a:t>
            </a:r>
            <a:r>
              <a:rPr lang="zh-CN" altLang="zh-CN" sz="3200" b="1" dirty="0">
                <a:solidFill>
                  <a:schemeClr val="bg2">
                    <a:lumMod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同学们细读第</a:t>
            </a:r>
            <a:r>
              <a:rPr lang="en-US" altLang="zh-CN" sz="3200" b="1" dirty="0">
                <a:solidFill>
                  <a:schemeClr val="bg2">
                    <a:lumMod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zh-CN" sz="3200" b="1" dirty="0">
                <a:solidFill>
                  <a:schemeClr val="bg2">
                    <a:lumMod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自然段，选择你最能感受到作者的情感的句子</a:t>
            </a:r>
            <a:r>
              <a:rPr lang="zh-CN" altLang="zh-CN" sz="3200" b="1" dirty="0" smtClean="0">
                <a:solidFill>
                  <a:schemeClr val="bg2">
                    <a:lumMod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r>
              <a:rPr lang="zh-CN" altLang="en-US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圈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出关键词</a:t>
            </a:r>
            <a:r>
              <a:rPr lang="zh-CN" altLang="en-US" sz="3200" b="1" dirty="0" smtClean="0">
                <a:solidFill>
                  <a:schemeClr val="bg2">
                    <a:lumMod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r>
              <a:rPr lang="zh-CN" altLang="zh-CN" sz="3200" b="1" dirty="0" smtClean="0">
                <a:solidFill>
                  <a:schemeClr val="bg2">
                    <a:lumMod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做</a:t>
            </a:r>
            <a:r>
              <a:rPr lang="zh-CN" altLang="zh-CN" sz="3200" b="1" dirty="0">
                <a:solidFill>
                  <a:schemeClr val="bg2">
                    <a:lumMod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阅读</a:t>
            </a:r>
            <a:r>
              <a:rPr lang="zh-CN" altLang="zh-CN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批注</a:t>
            </a:r>
            <a:r>
              <a:rPr lang="zh-CN" altLang="zh-CN" sz="3200" b="1" dirty="0" smtClean="0">
                <a:solidFill>
                  <a:schemeClr val="bg2">
                    <a:lumMod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en-US" altLang="zh-CN" sz="3200" b="1" dirty="0" smtClean="0">
              <a:solidFill>
                <a:schemeClr val="bg2">
                  <a:lumMod val="2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en-US" altLang="zh-CN" sz="3200" b="1" dirty="0">
              <a:solidFill>
                <a:schemeClr val="bg2">
                  <a:lumMod val="2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en-US" altLang="zh-CN" sz="3200" b="1" dirty="0">
              <a:solidFill>
                <a:schemeClr val="bg2">
                  <a:lumMod val="2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200" b="1" dirty="0" smtClean="0">
                <a:solidFill>
                  <a:schemeClr val="bg2">
                    <a:lumMod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时间</a:t>
            </a:r>
            <a:r>
              <a:rPr lang="en-US" altLang="zh-CN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分钟</a:t>
            </a:r>
            <a:r>
              <a:rPr lang="zh-CN" altLang="en-US" sz="3200" b="1" dirty="0">
                <a:solidFill>
                  <a:schemeClr val="tx2">
                    <a:lumMod val="7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en-US" altLang="zh-CN" sz="3200" b="1" dirty="0">
              <a:solidFill>
                <a:schemeClr val="tx2">
                  <a:lumMod val="7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2400" dirty="0">
                <a:solidFill>
                  <a:schemeClr val="bg2">
                    <a:lumMod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endParaRPr lang="en-US" altLang="zh-CN" sz="2400" dirty="0">
              <a:solidFill>
                <a:schemeClr val="bg2">
                  <a:lumMod val="2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  <p:pic>
        <p:nvPicPr>
          <p:cNvPr id="741" name="图片 740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16200000" flipV="1">
            <a:off x="256920" y="4855766"/>
            <a:ext cx="1745309" cy="2259153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60838" y="185877"/>
            <a:ext cx="4709345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</a:rPr>
              <a:t>聚焦段落 学习写法（一）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99"/>
                            </p:stCondLst>
                            <p:childTnLst>
                              <p:par>
                                <p:cTn id="1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>
            <a:alphaModFix amt="26000"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Texturizer/>
                    </a14:imgEffect>
                    <a14:imgEffect>
                      <a14:brightnessContrast bright="18000"/>
                    </a14:imgEffect>
                    <a14:imgEffect>
                      <a14:colorTemperature colorTemp="5894"/>
                    </a14:imgEffect>
                    <a14:imgEffect>
                      <a14:saturation sat="61000"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3" cstate="email">
            <a:grayscl/>
          </a:blip>
          <a:stretch>
            <a:fillRect/>
          </a:stretch>
        </p:blipFill>
        <p:spPr>
          <a:xfrm rot="10800000">
            <a:off x="7776610" y="-269620"/>
            <a:ext cx="4415390" cy="6051910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 flipH="1">
            <a:off x="260838" y="846797"/>
            <a:ext cx="4366847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20" name="组合 19"/>
          <p:cNvGrpSpPr/>
          <p:nvPr/>
        </p:nvGrpSpPr>
        <p:grpSpPr>
          <a:xfrm>
            <a:off x="516967" y="1075499"/>
            <a:ext cx="11024977" cy="4928510"/>
            <a:chOff x="7210222" y="3087264"/>
            <a:chExt cx="1841812" cy="3325259"/>
          </a:xfrm>
        </p:grpSpPr>
        <p:sp>
          <p:nvSpPr>
            <p:cNvPr id="21" name="矩形 20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7281370" y="3087264"/>
              <a:ext cx="1770664" cy="3272488"/>
            </a:xfrm>
            <a:prstGeom prst="rect">
              <a:avLst/>
            </a:prstGeom>
            <a:blipFill>
              <a:blip r:embed="rId4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brightnessContrast bright="18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sharpenSoften amount="50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/>
          <p:cNvSpPr/>
          <p:nvPr/>
        </p:nvSpPr>
        <p:spPr>
          <a:xfrm>
            <a:off x="1421735" y="1864118"/>
            <a:ext cx="6733618" cy="3046988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</a:t>
            </a:r>
            <a:r>
              <a:rPr lang="zh-CN" altLang="en-US" sz="2800" dirty="0">
                <a:solidFill>
                  <a:schemeClr val="bg2">
                    <a:lumMod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燕子去了，有再来的时候；杨柳枯了，有再青的时候；桃花谢了，有再开的时 候。但是，聪明的，你告诉我，我们的日子为什么一去不复返呢？</a:t>
            </a:r>
            <a:r>
              <a:rPr lang="en-US" altLang="zh-CN" sz="2800" dirty="0">
                <a:solidFill>
                  <a:schemeClr val="bg2">
                    <a:lumMod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endParaRPr lang="en-US" altLang="zh-CN" sz="2800" dirty="0">
              <a:solidFill>
                <a:schemeClr val="bg2">
                  <a:lumMod val="2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741" name="图片 740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 rot="16200000" flipV="1">
            <a:off x="256920" y="4855766"/>
            <a:ext cx="1745309" cy="2259153"/>
          </a:xfrm>
          <a:prstGeom prst="rect">
            <a:avLst/>
          </a:prstGeom>
        </p:spPr>
      </p:pic>
      <p:sp>
        <p:nvSpPr>
          <p:cNvPr id="26" name="矩形 25"/>
          <p:cNvSpPr/>
          <p:nvPr/>
        </p:nvSpPr>
        <p:spPr>
          <a:xfrm>
            <a:off x="6924836" y="4379231"/>
            <a:ext cx="6118937" cy="369332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2259151" y="2522884"/>
            <a:ext cx="5771666" cy="69242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1569314" y="3170422"/>
            <a:ext cx="6586039" cy="5566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8512002" y="1455313"/>
            <a:ext cx="2540311" cy="2084441"/>
            <a:chOff x="8603310" y="2248071"/>
            <a:chExt cx="2449003" cy="1291683"/>
          </a:xfrm>
        </p:grpSpPr>
        <p:sp>
          <p:nvSpPr>
            <p:cNvPr id="25" name="矩形 24"/>
            <p:cNvSpPr/>
            <p:nvPr/>
          </p:nvSpPr>
          <p:spPr>
            <a:xfrm>
              <a:off x="8652786" y="2248071"/>
              <a:ext cx="2399527" cy="1239696"/>
            </a:xfrm>
            <a:prstGeom prst="rect">
              <a:avLst/>
            </a:prstGeom>
            <a:ln w="28575">
              <a:noFill/>
            </a:ln>
          </p:spPr>
          <p:txBody>
            <a:bodyPr vert="horz" wrap="square">
              <a:spAutoFit/>
            </a:bodyPr>
            <a:lstStyle/>
            <a:p>
              <a:r>
                <a:rPr lang="zh-CN" altLang="en-US" sz="2800" dirty="0">
                  <a:solidFill>
                    <a:srgbClr val="FF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排比</a:t>
              </a: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    </a:t>
              </a:r>
              <a:endPara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  <a:p>
              <a:r>
                <a:rPr lang="zh-CN" altLang="en-US" sz="2400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        描写春景，写出自然的循</a:t>
              </a:r>
              <a:r>
                <a:rPr lang="zh-CN" altLang="en-US" sz="24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回，暗含着时间的流逝。</a:t>
              </a:r>
              <a:endPara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12" name="矩形: 圆角 11"/>
            <p:cNvSpPr/>
            <p:nvPr/>
          </p:nvSpPr>
          <p:spPr>
            <a:xfrm>
              <a:off x="8603310" y="2266122"/>
              <a:ext cx="2399527" cy="1273632"/>
            </a:xfrm>
            <a:prstGeom prst="roundRect">
              <a:avLst/>
            </a:prstGeom>
            <a:noFill/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225204" y="4467352"/>
            <a:ext cx="3428495" cy="1938992"/>
            <a:chOff x="8716563" y="2251544"/>
            <a:chExt cx="2399527" cy="2146640"/>
          </a:xfrm>
        </p:grpSpPr>
        <p:sp>
          <p:nvSpPr>
            <p:cNvPr id="28" name="矩形 27"/>
            <p:cNvSpPr/>
            <p:nvPr/>
          </p:nvSpPr>
          <p:spPr>
            <a:xfrm>
              <a:off x="8716563" y="2251544"/>
              <a:ext cx="2399527" cy="2146640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r>
                <a:rPr lang="zh-CN" altLang="en-US" sz="2800">
                  <a:solidFill>
                    <a:srgbClr val="FF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对比 </a:t>
              </a:r>
              <a:r>
                <a:rPr lang="zh-CN" altLang="en-US" sz="2400">
                  <a:latin typeface="华文楷体" panose="02010600040101010101" pitchFamily="2" charset="-122"/>
                  <a:ea typeface="华文楷体" panose="02010600040101010101" pitchFamily="2" charset="-122"/>
                </a:rPr>
                <a:t>  </a:t>
              </a:r>
              <a:endParaRPr lang="en-US" altLang="zh-CN" sz="240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  <a:p>
              <a:r>
                <a:rPr lang="en-US" altLang="zh-CN" sz="2400">
                  <a:latin typeface="华文楷体" panose="02010600040101010101" pitchFamily="2" charset="-122"/>
                  <a:ea typeface="华文楷体" panose="02010600040101010101" pitchFamily="2" charset="-122"/>
                </a:rPr>
                <a:t>        </a:t>
              </a:r>
              <a:r>
                <a:rPr lang="zh-CN" altLang="en-US" sz="2400">
                  <a:latin typeface="华文楷体" panose="02010600040101010101" pitchFamily="2" charset="-122"/>
                  <a:ea typeface="华文楷体" panose="02010600040101010101" pitchFamily="2" charset="-122"/>
                </a:rPr>
                <a:t>点出</a:t>
              </a:r>
              <a:r>
                <a:rPr lang="zh-CN" altLang="en-US" sz="240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时间的流逝不可挽回。</a:t>
              </a:r>
              <a:endPara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  <a:p>
              <a:r>
                <a:rPr lang="zh-CN" altLang="en-US" sz="200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    </a:t>
              </a:r>
              <a:endPara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  <a:p>
              <a:endPara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29" name="矩形: 圆角 28"/>
            <p:cNvSpPr/>
            <p:nvPr/>
          </p:nvSpPr>
          <p:spPr>
            <a:xfrm>
              <a:off x="8716563" y="2773452"/>
              <a:ext cx="2399527" cy="1273630"/>
            </a:xfrm>
            <a:prstGeom prst="roundRect">
              <a:avLst/>
            </a:prstGeom>
            <a:noFill/>
            <a:ln w="28575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5" name="直接连接符 14"/>
          <p:cNvCxnSpPr/>
          <p:nvPr/>
        </p:nvCxnSpPr>
        <p:spPr>
          <a:xfrm flipV="1">
            <a:off x="2259151" y="2655736"/>
            <a:ext cx="5771666" cy="59072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V="1">
            <a:off x="1556987" y="3277817"/>
            <a:ext cx="6647842" cy="67687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V="1">
            <a:off x="1529558" y="3844348"/>
            <a:ext cx="6625795" cy="39577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1514580" y="4528678"/>
            <a:ext cx="3164963" cy="45713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椭圆 32"/>
          <p:cNvSpPr/>
          <p:nvPr/>
        </p:nvSpPr>
        <p:spPr>
          <a:xfrm>
            <a:off x="4826702" y="2565643"/>
            <a:ext cx="108411" cy="145492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4490468" y="2581588"/>
            <a:ext cx="108411" cy="145492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6253744" y="3180964"/>
            <a:ext cx="108411" cy="145492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6669328" y="3186965"/>
            <a:ext cx="108411" cy="145492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2362594" y="4386603"/>
            <a:ext cx="108411" cy="145492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2731179" y="4394852"/>
            <a:ext cx="108411" cy="145492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3070132" y="4394852"/>
            <a:ext cx="108411" cy="145492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2380603" y="3216317"/>
            <a:ext cx="108411" cy="145492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1989002" y="3216317"/>
            <a:ext cx="108411" cy="145492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3803767" y="4383186"/>
            <a:ext cx="108411" cy="145492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3435495" y="4406331"/>
            <a:ext cx="108411" cy="145492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177402" y="158276"/>
            <a:ext cx="4709345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</a:rPr>
              <a:t>聚焦段落 学习写法（一）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0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33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1" cstate="email">
            <a:grayscl/>
          </a:blip>
          <a:stretch>
            <a:fillRect/>
          </a:stretch>
        </p:blipFill>
        <p:spPr>
          <a:xfrm rot="10800000">
            <a:off x="7776610" y="-269620"/>
            <a:ext cx="4415390" cy="6051910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 flipH="1">
            <a:off x="260836" y="640611"/>
            <a:ext cx="4366847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20" name="组合 19"/>
          <p:cNvGrpSpPr/>
          <p:nvPr/>
        </p:nvGrpSpPr>
        <p:grpSpPr>
          <a:xfrm>
            <a:off x="190711" y="773477"/>
            <a:ext cx="10599089" cy="4850296"/>
            <a:chOff x="7210222" y="3140035"/>
            <a:chExt cx="1770664" cy="3272488"/>
          </a:xfrm>
        </p:grpSpPr>
        <p:sp>
          <p:nvSpPr>
            <p:cNvPr id="21" name="矩形 20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2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rightnessContrast bright="18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sharpenSoften amount="50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/>
          <p:cNvSpPr/>
          <p:nvPr/>
        </p:nvSpPr>
        <p:spPr>
          <a:xfrm>
            <a:off x="663792" y="879822"/>
            <a:ext cx="9556866" cy="2308324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00B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但是，聪明的，你告诉我，我们的日子为什么一去不复返呢</a:t>
            </a:r>
            <a:r>
              <a:rPr lang="zh-CN" altLang="en-US" sz="3200" dirty="0" smtClean="0">
                <a:solidFill>
                  <a:srgbClr val="00B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？</a:t>
            </a:r>
            <a:r>
              <a:rPr lang="en-US" altLang="zh-CN" sz="3200" dirty="0">
                <a:solidFill>
                  <a:schemeClr val="bg2">
                    <a:lumMod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——</a:t>
            </a:r>
            <a:r>
              <a:rPr lang="zh-CN" altLang="en-US" sz="3200" dirty="0" smtClean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是有人偷了他们吧：那是谁？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又藏在何处呢？</a:t>
            </a:r>
            <a:r>
              <a:rPr lang="zh-CN" altLang="en-US" sz="3200" dirty="0" smtClean="0">
                <a:solidFill>
                  <a:srgbClr val="FF33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是他们自己逃走了吧：现在又到了哪里呢？</a:t>
            </a:r>
            <a:endParaRPr lang="zh-CN" altLang="en-US" sz="3200" dirty="0">
              <a:solidFill>
                <a:srgbClr val="FF3399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741" name="图片 740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16200000" flipV="1">
            <a:off x="256920" y="4855766"/>
            <a:ext cx="1745309" cy="2259153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>
            <a:off x="743298" y="3400418"/>
            <a:ext cx="6118937" cy="1200329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r>
              <a:rPr lang="en-US" altLang="zh-CN" sz="2400" b="1" dirty="0" smtClean="0">
                <a:solidFill>
                  <a:srgbClr val="00B050"/>
                </a:solidFill>
              </a:rPr>
              <a:t>      </a:t>
            </a:r>
            <a:r>
              <a:rPr lang="zh-CN" altLang="zh-CN" sz="2400" b="1" dirty="0" smtClean="0">
                <a:solidFill>
                  <a:srgbClr val="0070C0"/>
                </a:solidFill>
              </a:rPr>
              <a:t>是</a:t>
            </a:r>
            <a:r>
              <a:rPr lang="zh-CN" altLang="zh-CN" sz="2400" b="1" dirty="0">
                <a:solidFill>
                  <a:srgbClr val="0070C0"/>
                </a:solidFill>
              </a:rPr>
              <a:t>的，作者通过直接问、连续问</a:t>
            </a:r>
            <a:r>
              <a:rPr lang="zh-CN" altLang="zh-CN" sz="2400" b="1" dirty="0" smtClean="0">
                <a:solidFill>
                  <a:srgbClr val="0070C0"/>
                </a:solidFill>
              </a:rPr>
              <a:t>，</a:t>
            </a:r>
            <a:r>
              <a:rPr lang="zh-CN" altLang="en-US" sz="2400" b="1" dirty="0" smtClean="0">
                <a:solidFill>
                  <a:srgbClr val="0070C0"/>
                </a:solidFill>
              </a:rPr>
              <a:t>表达了</a:t>
            </a:r>
            <a:r>
              <a:rPr lang="zh-CN" altLang="zh-CN" sz="2400" b="1" dirty="0" smtClean="0">
                <a:solidFill>
                  <a:srgbClr val="0070C0"/>
                </a:solidFill>
              </a:rPr>
              <a:t>自己</a:t>
            </a:r>
            <a:r>
              <a:rPr lang="zh-CN" altLang="en-US" sz="2400" b="1" dirty="0" smtClean="0">
                <a:solidFill>
                  <a:srgbClr val="0070C0"/>
                </a:solidFill>
              </a:rPr>
              <a:t>面</a:t>
            </a:r>
            <a:r>
              <a:rPr lang="zh-CN" altLang="zh-CN" sz="2400" b="1" dirty="0" smtClean="0">
                <a:solidFill>
                  <a:srgbClr val="0070C0"/>
                </a:solidFill>
              </a:rPr>
              <a:t>对</a:t>
            </a:r>
            <a:r>
              <a:rPr lang="zh-CN" altLang="zh-CN" sz="2400" b="1" dirty="0">
                <a:solidFill>
                  <a:srgbClr val="0070C0"/>
                </a:solidFill>
              </a:rPr>
              <a:t>时间</a:t>
            </a:r>
            <a:r>
              <a:rPr lang="zh-CN" altLang="zh-CN" sz="2400" b="1" dirty="0" smtClean="0">
                <a:solidFill>
                  <a:srgbClr val="0070C0"/>
                </a:solidFill>
              </a:rPr>
              <a:t>流逝</a:t>
            </a:r>
            <a:r>
              <a:rPr lang="zh-CN" altLang="en-US" sz="2400" b="1" dirty="0" smtClean="0">
                <a:solidFill>
                  <a:srgbClr val="0070C0"/>
                </a:solidFill>
              </a:rPr>
              <a:t>，感到</a:t>
            </a:r>
            <a:r>
              <a:rPr lang="zh-CN" altLang="zh-CN" sz="2400" b="1" dirty="0" smtClean="0">
                <a:solidFill>
                  <a:srgbClr val="0070C0"/>
                </a:solidFill>
              </a:rPr>
              <a:t>无奈</a:t>
            </a:r>
            <a:r>
              <a:rPr lang="zh-CN" altLang="en-US" sz="2400" b="1" dirty="0" smtClean="0">
                <a:solidFill>
                  <a:srgbClr val="0070C0"/>
                </a:solidFill>
              </a:rPr>
              <a:t>、急切、困惑、迷茫的心情</a:t>
            </a:r>
            <a:r>
              <a:rPr lang="zh-CN" altLang="zh-CN" sz="2400" b="1" dirty="0" smtClean="0">
                <a:solidFill>
                  <a:srgbClr val="0070C0"/>
                </a:solidFill>
              </a:rPr>
              <a:t>。</a:t>
            </a:r>
            <a:endParaRPr lang="zh-CN" altLang="zh-CN" sz="2400" b="1" dirty="0">
              <a:solidFill>
                <a:srgbClr val="0070C0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806418" y="3466834"/>
            <a:ext cx="1286568" cy="52322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r>
              <a:rPr lang="zh-CN" altLang="en-US" sz="280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直接问</a:t>
            </a:r>
            <a:endParaRPr lang="zh-CN" altLang="en-US" sz="280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780871" y="3422263"/>
            <a:ext cx="3034476" cy="1197593"/>
            <a:chOff x="7942110" y="3101254"/>
            <a:chExt cx="3034476" cy="1536136"/>
          </a:xfrm>
        </p:grpSpPr>
        <p:sp>
          <p:nvSpPr>
            <p:cNvPr id="19" name="矩形 18"/>
            <p:cNvSpPr/>
            <p:nvPr/>
          </p:nvSpPr>
          <p:spPr>
            <a:xfrm>
              <a:off x="8425674" y="3836283"/>
              <a:ext cx="2550912" cy="523221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r>
                <a:rPr lang="zh-CN" altLang="en-US" sz="2800">
                  <a:solidFill>
                    <a:schemeClr val="bg2">
                      <a:lumMod val="25000"/>
                    </a:schemeClr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       </a:t>
              </a:r>
              <a:r>
                <a:rPr lang="zh-CN" altLang="en-US" sz="2800" smtClean="0">
                  <a:solidFill>
                    <a:srgbClr val="FF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连续问</a:t>
              </a:r>
              <a:endParaRPr lang="zh-CN" altLang="en-US" sz="28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4" name="矩形: 圆角 3"/>
            <p:cNvSpPr/>
            <p:nvPr/>
          </p:nvSpPr>
          <p:spPr>
            <a:xfrm>
              <a:off x="7942110" y="3101254"/>
              <a:ext cx="2624231" cy="1536136"/>
            </a:xfrm>
            <a:prstGeom prst="roundRect">
              <a:avLst/>
            </a:prstGeom>
            <a:noFill/>
            <a:ln w="1270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89588" y="55836"/>
            <a:ext cx="4709345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</a:rPr>
              <a:t>聚焦段落 学习写法（二）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4" grpId="0"/>
      <p:bldP spid="3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1" cstate="email">
            <a:grayscl/>
          </a:blip>
          <a:stretch>
            <a:fillRect/>
          </a:stretch>
        </p:blipFill>
        <p:spPr>
          <a:xfrm rot="10800000">
            <a:off x="7776610" y="-269620"/>
            <a:ext cx="4415390" cy="6051910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 flipH="1">
            <a:off x="260838" y="846797"/>
            <a:ext cx="4366847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20" name="组合 19"/>
          <p:cNvGrpSpPr/>
          <p:nvPr/>
        </p:nvGrpSpPr>
        <p:grpSpPr>
          <a:xfrm>
            <a:off x="593510" y="1035740"/>
            <a:ext cx="10599089" cy="4850296"/>
            <a:chOff x="7210222" y="3140035"/>
            <a:chExt cx="1770664" cy="3272488"/>
          </a:xfrm>
        </p:grpSpPr>
        <p:sp>
          <p:nvSpPr>
            <p:cNvPr id="21" name="矩形 20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2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rightnessContrast bright="18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sharpenSoften amount="50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/>
          <p:cNvSpPr/>
          <p:nvPr/>
        </p:nvSpPr>
        <p:spPr>
          <a:xfrm>
            <a:off x="1163551" y="1221342"/>
            <a:ext cx="7708659" cy="2677656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r>
              <a:rPr lang="zh-CN" altLang="en-US" sz="2800" dirty="0" smtClean="0">
                <a:solidFill>
                  <a:schemeClr val="bg2">
                    <a:lumMod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燕子</a:t>
            </a:r>
            <a:r>
              <a:rPr lang="zh-CN" altLang="en-US" sz="2800" dirty="0">
                <a:solidFill>
                  <a:schemeClr val="bg2">
                    <a:lumMod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去了，有再来的时候；杨柳枯了，有再青的时候；桃花谢了，有再开的时 候。但是，聪明的，你告诉我，我们的日子为什么一去不复返呢</a:t>
            </a:r>
            <a:r>
              <a:rPr lang="zh-CN" altLang="en-US" sz="2800" dirty="0" smtClean="0">
                <a:solidFill>
                  <a:schemeClr val="bg2">
                    <a:lumMod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？</a:t>
            </a:r>
            <a:r>
              <a:rPr lang="en-US" altLang="zh-CN" sz="2800" dirty="0">
                <a:solidFill>
                  <a:schemeClr val="bg2">
                    <a:lumMod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——</a:t>
            </a:r>
            <a:r>
              <a:rPr lang="zh-CN" altLang="en-US" sz="2800" dirty="0" smtClean="0">
                <a:solidFill>
                  <a:schemeClr val="bg2">
                    <a:lumMod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是有人偷了他们吧：那是谁？又藏在何处呢？是他们自己逃走了吧：现在又到了哪里呢？</a:t>
            </a:r>
            <a:endParaRPr lang="zh-CN" altLang="en-US" sz="2800" dirty="0">
              <a:solidFill>
                <a:schemeClr val="bg2">
                  <a:lumMod val="2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741" name="图片 740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16200000" flipV="1">
            <a:off x="256920" y="4855766"/>
            <a:ext cx="1745309" cy="2259153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>
            <a:off x="2259151" y="3787201"/>
            <a:ext cx="6118937" cy="830997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r>
              <a:rPr lang="en-US" altLang="zh-CN" sz="2400" smtClean="0">
                <a:solidFill>
                  <a:srgbClr val="00B0F0"/>
                </a:solidFill>
              </a:rPr>
              <a:t>       </a:t>
            </a:r>
            <a:r>
              <a:rPr lang="zh-CN" altLang="zh-CN" sz="2400" smtClean="0">
                <a:solidFill>
                  <a:srgbClr val="00B0F0"/>
                </a:solidFill>
              </a:rPr>
              <a:t>让</a:t>
            </a:r>
            <a:r>
              <a:rPr lang="zh-CN" altLang="zh-CN" sz="2400">
                <a:solidFill>
                  <a:srgbClr val="00B0F0"/>
                </a:solidFill>
              </a:rPr>
              <a:t>我们带着这种</a:t>
            </a:r>
            <a:r>
              <a:rPr lang="zh-CN" altLang="zh-CN" sz="2400" smtClean="0">
                <a:solidFill>
                  <a:srgbClr val="00B0F0"/>
                </a:solidFill>
              </a:rPr>
              <a:t>无奈</a:t>
            </a:r>
            <a:r>
              <a:rPr lang="zh-CN" altLang="en-US" sz="2400" smtClean="0">
                <a:solidFill>
                  <a:srgbClr val="00B0F0"/>
                </a:solidFill>
              </a:rPr>
              <a:t>与惋惜</a:t>
            </a:r>
            <a:r>
              <a:rPr lang="zh-CN" altLang="zh-CN" sz="2400" smtClean="0">
                <a:solidFill>
                  <a:srgbClr val="00B0F0"/>
                </a:solidFill>
              </a:rPr>
              <a:t>，</a:t>
            </a:r>
            <a:r>
              <a:rPr lang="zh-CN" altLang="zh-CN" sz="2400">
                <a:solidFill>
                  <a:srgbClr val="00B0F0"/>
                </a:solidFill>
              </a:rPr>
              <a:t>带着</a:t>
            </a:r>
            <a:r>
              <a:rPr lang="zh-CN" altLang="zh-CN" sz="2400" smtClean="0">
                <a:solidFill>
                  <a:srgbClr val="00B0F0"/>
                </a:solidFill>
              </a:rPr>
              <a:t>这种</a:t>
            </a:r>
            <a:r>
              <a:rPr lang="zh-CN" altLang="en-US" sz="2400" smtClean="0">
                <a:solidFill>
                  <a:srgbClr val="00B0F0"/>
                </a:solidFill>
              </a:rPr>
              <a:t>着急与迷茫</a:t>
            </a:r>
            <a:r>
              <a:rPr lang="zh-CN" altLang="zh-CN" sz="2400" smtClean="0">
                <a:solidFill>
                  <a:srgbClr val="00B0F0"/>
                </a:solidFill>
              </a:rPr>
              <a:t>来</a:t>
            </a:r>
            <a:r>
              <a:rPr lang="zh-CN" altLang="zh-CN" sz="2400">
                <a:solidFill>
                  <a:srgbClr val="00B0F0"/>
                </a:solidFill>
              </a:rPr>
              <a:t>读一读第一自然段。</a:t>
            </a:r>
            <a:endParaRPr lang="zh-CN" altLang="zh-CN" sz="2400">
              <a:solidFill>
                <a:srgbClr val="00B0F0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77402" y="158276"/>
            <a:ext cx="4709345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</a:rPr>
              <a:t>聚焦段落 学习写法（二）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2" name="朗读配乐 时间之河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374705" y="4503088"/>
            <a:ext cx="609600" cy="60960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2935789" y="4813019"/>
            <a:ext cx="295465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zh-CN" altLang="en-US" sz="5400" b="1" cap="none" spc="0" smtClean="0">
                <a:solidFill>
                  <a:schemeClr val="accent4"/>
                </a:solidFill>
                <a:effectLst/>
              </a:rPr>
              <a:t>直抒胸臆</a:t>
            </a:r>
            <a:endParaRPr lang="zh-CN" altLang="en-US" sz="5400" b="1" cap="none" spc="0">
              <a:solidFill>
                <a:schemeClr val="accent4"/>
              </a:solidFill>
              <a:effectLst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27574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/>
      <p:bldP spid="24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rot="7673386" flipH="1" flipV="1">
            <a:off x="8893828" y="-589048"/>
            <a:ext cx="2343107" cy="3032953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89073" y="927428"/>
            <a:ext cx="12219547" cy="5724742"/>
            <a:chOff x="-13774" y="2783679"/>
            <a:chExt cx="12219547" cy="4568523"/>
          </a:xfrm>
        </p:grpSpPr>
        <p:sp>
          <p:nvSpPr>
            <p:cNvPr id="16" name="矩形 15"/>
            <p:cNvSpPr/>
            <p:nvPr/>
          </p:nvSpPr>
          <p:spPr>
            <a:xfrm rot="5400000">
              <a:off x="3842770" y="-1059089"/>
              <a:ext cx="4520235" cy="12205771"/>
            </a:xfrm>
            <a:custGeom>
              <a:avLst/>
              <a:gdLst>
                <a:gd name="connsiteX0" fmla="*/ 0 w 4353502"/>
                <a:gd name="connsiteY0" fmla="*/ 0 h 12205771"/>
                <a:gd name="connsiteX1" fmla="*/ 4353502 w 4353502"/>
                <a:gd name="connsiteY1" fmla="*/ 0 h 12205771"/>
                <a:gd name="connsiteX2" fmla="*/ 4353502 w 4353502"/>
                <a:gd name="connsiteY2" fmla="*/ 12205771 h 12205771"/>
                <a:gd name="connsiteX3" fmla="*/ 0 w 4353502"/>
                <a:gd name="connsiteY3" fmla="*/ 12205771 h 12205771"/>
                <a:gd name="connsiteX4" fmla="*/ 0 w 4353502"/>
                <a:gd name="connsiteY4" fmla="*/ 0 h 12205771"/>
                <a:gd name="connsiteX0-1" fmla="*/ 215743 w 4569245"/>
                <a:gd name="connsiteY0-2" fmla="*/ 0 h 12205771"/>
                <a:gd name="connsiteX1-3" fmla="*/ 4569245 w 4569245"/>
                <a:gd name="connsiteY1-4" fmla="*/ 0 h 12205771"/>
                <a:gd name="connsiteX2-5" fmla="*/ 4569245 w 4569245"/>
                <a:gd name="connsiteY2-6" fmla="*/ 12205771 h 12205771"/>
                <a:gd name="connsiteX3-7" fmla="*/ 215743 w 4569245"/>
                <a:gd name="connsiteY3-8" fmla="*/ 12205771 h 12205771"/>
                <a:gd name="connsiteX4-9" fmla="*/ 215743 w 4569245"/>
                <a:gd name="connsiteY4-10" fmla="*/ 0 h 12205771"/>
                <a:gd name="connsiteX0-11" fmla="*/ 166733 w 4520235"/>
                <a:gd name="connsiteY0-12" fmla="*/ 0 h 12205771"/>
                <a:gd name="connsiteX1-13" fmla="*/ 4520235 w 4520235"/>
                <a:gd name="connsiteY1-14" fmla="*/ 0 h 12205771"/>
                <a:gd name="connsiteX2-15" fmla="*/ 4520235 w 4520235"/>
                <a:gd name="connsiteY2-16" fmla="*/ 12205771 h 12205771"/>
                <a:gd name="connsiteX3-17" fmla="*/ 166733 w 4520235"/>
                <a:gd name="connsiteY3-18" fmla="*/ 12205771 h 12205771"/>
                <a:gd name="connsiteX4-19" fmla="*/ 166733 w 4520235"/>
                <a:gd name="connsiteY4-20" fmla="*/ 0 h 1220577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4520235" h="12205771">
                  <a:moveTo>
                    <a:pt x="166733" y="0"/>
                  </a:moveTo>
                  <a:lnTo>
                    <a:pt x="4520235" y="0"/>
                  </a:lnTo>
                  <a:lnTo>
                    <a:pt x="4520235" y="12205771"/>
                  </a:lnTo>
                  <a:lnTo>
                    <a:pt x="166733" y="12205771"/>
                  </a:lnTo>
                  <a:cubicBezTo>
                    <a:pt x="-318690" y="9209626"/>
                    <a:pt x="437666" y="4136323"/>
                    <a:pt x="166733" y="0"/>
                  </a:cubicBez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 rot="5400000">
              <a:off x="3819833" y="-1019965"/>
              <a:ext cx="4538560" cy="12205774"/>
            </a:xfrm>
            <a:custGeom>
              <a:avLst/>
              <a:gdLst>
                <a:gd name="connsiteX0" fmla="*/ 0 w 4353502"/>
                <a:gd name="connsiteY0" fmla="*/ 0 h 12205771"/>
                <a:gd name="connsiteX1" fmla="*/ 4353502 w 4353502"/>
                <a:gd name="connsiteY1" fmla="*/ 0 h 12205771"/>
                <a:gd name="connsiteX2" fmla="*/ 4353502 w 4353502"/>
                <a:gd name="connsiteY2" fmla="*/ 12205771 h 12205771"/>
                <a:gd name="connsiteX3" fmla="*/ 0 w 4353502"/>
                <a:gd name="connsiteY3" fmla="*/ 12205771 h 12205771"/>
                <a:gd name="connsiteX4" fmla="*/ 0 w 4353502"/>
                <a:gd name="connsiteY4" fmla="*/ 0 h 12205771"/>
                <a:gd name="connsiteX0-1" fmla="*/ 210724 w 4564226"/>
                <a:gd name="connsiteY0-2" fmla="*/ 0 h 12205771"/>
                <a:gd name="connsiteX1-3" fmla="*/ 4564226 w 4564226"/>
                <a:gd name="connsiteY1-4" fmla="*/ 0 h 12205771"/>
                <a:gd name="connsiteX2-5" fmla="*/ 4564226 w 4564226"/>
                <a:gd name="connsiteY2-6" fmla="*/ 12205771 h 12205771"/>
                <a:gd name="connsiteX3-7" fmla="*/ 210724 w 4564226"/>
                <a:gd name="connsiteY3-8" fmla="*/ 12205771 h 12205771"/>
                <a:gd name="connsiteX4-9" fmla="*/ 210724 w 4564226"/>
                <a:gd name="connsiteY4-10" fmla="*/ 0 h 12205771"/>
                <a:gd name="connsiteX0-11" fmla="*/ 265915 w 4619417"/>
                <a:gd name="connsiteY0-12" fmla="*/ 0 h 12205771"/>
                <a:gd name="connsiteX1-13" fmla="*/ 4619417 w 4619417"/>
                <a:gd name="connsiteY1-14" fmla="*/ 0 h 12205771"/>
                <a:gd name="connsiteX2-15" fmla="*/ 4619417 w 4619417"/>
                <a:gd name="connsiteY2-16" fmla="*/ 12205771 h 12205771"/>
                <a:gd name="connsiteX3-17" fmla="*/ 265915 w 4619417"/>
                <a:gd name="connsiteY3-18" fmla="*/ 12205771 h 12205771"/>
                <a:gd name="connsiteX4-19" fmla="*/ 265915 w 4619417"/>
                <a:gd name="connsiteY4-20" fmla="*/ 0 h 12205771"/>
                <a:gd name="connsiteX0-21" fmla="*/ 215021 w 4568523"/>
                <a:gd name="connsiteY0-22" fmla="*/ 0 h 12205771"/>
                <a:gd name="connsiteX1-23" fmla="*/ 4568523 w 4568523"/>
                <a:gd name="connsiteY1-24" fmla="*/ 0 h 12205771"/>
                <a:gd name="connsiteX2-25" fmla="*/ 4568523 w 4568523"/>
                <a:gd name="connsiteY2-26" fmla="*/ 12205771 h 12205771"/>
                <a:gd name="connsiteX3-27" fmla="*/ 215021 w 4568523"/>
                <a:gd name="connsiteY3-28" fmla="*/ 12205771 h 12205771"/>
                <a:gd name="connsiteX4-29" fmla="*/ 215021 w 4568523"/>
                <a:gd name="connsiteY4-30" fmla="*/ 0 h 12205771"/>
                <a:gd name="connsiteX0-31" fmla="*/ 226135 w 4579637"/>
                <a:gd name="connsiteY0-32" fmla="*/ 0 h 12205771"/>
                <a:gd name="connsiteX1-33" fmla="*/ 4579637 w 4579637"/>
                <a:gd name="connsiteY1-34" fmla="*/ 0 h 12205771"/>
                <a:gd name="connsiteX2-35" fmla="*/ 4579637 w 4579637"/>
                <a:gd name="connsiteY2-36" fmla="*/ 12205771 h 12205771"/>
                <a:gd name="connsiteX3-37" fmla="*/ 226135 w 4579637"/>
                <a:gd name="connsiteY3-38" fmla="*/ 12205771 h 12205771"/>
                <a:gd name="connsiteX4-39" fmla="*/ 226135 w 4579637"/>
                <a:gd name="connsiteY4-40" fmla="*/ 0 h 12205771"/>
                <a:gd name="connsiteX0-41" fmla="*/ 208020 w 4584100"/>
                <a:gd name="connsiteY0-42" fmla="*/ 0 h 12205771"/>
                <a:gd name="connsiteX1-43" fmla="*/ 4584100 w 4584100"/>
                <a:gd name="connsiteY1-44" fmla="*/ 0 h 12205771"/>
                <a:gd name="connsiteX2-45" fmla="*/ 4584100 w 4584100"/>
                <a:gd name="connsiteY2-46" fmla="*/ 12205771 h 12205771"/>
                <a:gd name="connsiteX3-47" fmla="*/ 230598 w 4584100"/>
                <a:gd name="connsiteY3-48" fmla="*/ 12205771 h 12205771"/>
                <a:gd name="connsiteX4-49" fmla="*/ 208020 w 4584100"/>
                <a:gd name="connsiteY4-50" fmla="*/ 0 h 12205771"/>
                <a:gd name="connsiteX0-51" fmla="*/ 226134 w 4602214"/>
                <a:gd name="connsiteY0-52" fmla="*/ 0 h 12205774"/>
                <a:gd name="connsiteX1-53" fmla="*/ 4602214 w 4602214"/>
                <a:gd name="connsiteY1-54" fmla="*/ 0 h 12205774"/>
                <a:gd name="connsiteX2-55" fmla="*/ 4602214 w 4602214"/>
                <a:gd name="connsiteY2-56" fmla="*/ 12205771 h 12205774"/>
                <a:gd name="connsiteX3-57" fmla="*/ 226135 w 4602214"/>
                <a:gd name="connsiteY3-58" fmla="*/ 12205774 h 12205774"/>
                <a:gd name="connsiteX4-59" fmla="*/ 226134 w 4602214"/>
                <a:gd name="connsiteY4-60" fmla="*/ 0 h 12205774"/>
                <a:gd name="connsiteX0-61" fmla="*/ 186867 w 4562947"/>
                <a:gd name="connsiteY0-62" fmla="*/ 0 h 12205774"/>
                <a:gd name="connsiteX1-63" fmla="*/ 4562947 w 4562947"/>
                <a:gd name="connsiteY1-64" fmla="*/ 0 h 12205774"/>
                <a:gd name="connsiteX2-65" fmla="*/ 4562947 w 4562947"/>
                <a:gd name="connsiteY2-66" fmla="*/ 12205771 h 12205774"/>
                <a:gd name="connsiteX3-67" fmla="*/ 186868 w 4562947"/>
                <a:gd name="connsiteY3-68" fmla="*/ 12205774 h 12205774"/>
                <a:gd name="connsiteX4-69" fmla="*/ 186867 w 4562947"/>
                <a:gd name="connsiteY4-70" fmla="*/ 0 h 12205774"/>
                <a:gd name="connsiteX0-71" fmla="*/ 143093 w 4519173"/>
                <a:gd name="connsiteY0-72" fmla="*/ 0 h 12205774"/>
                <a:gd name="connsiteX1-73" fmla="*/ 4519173 w 4519173"/>
                <a:gd name="connsiteY1-74" fmla="*/ 0 h 12205774"/>
                <a:gd name="connsiteX2-75" fmla="*/ 4519173 w 4519173"/>
                <a:gd name="connsiteY2-76" fmla="*/ 12205771 h 12205774"/>
                <a:gd name="connsiteX3-77" fmla="*/ 143094 w 4519173"/>
                <a:gd name="connsiteY3-78" fmla="*/ 12205774 h 12205774"/>
                <a:gd name="connsiteX4-79" fmla="*/ 143093 w 4519173"/>
                <a:gd name="connsiteY4-80" fmla="*/ 0 h 12205774"/>
                <a:gd name="connsiteX0-81" fmla="*/ 162480 w 4538560"/>
                <a:gd name="connsiteY0-82" fmla="*/ 0 h 12205774"/>
                <a:gd name="connsiteX1-83" fmla="*/ 4538560 w 4538560"/>
                <a:gd name="connsiteY1-84" fmla="*/ 0 h 12205774"/>
                <a:gd name="connsiteX2-85" fmla="*/ 4538560 w 4538560"/>
                <a:gd name="connsiteY2-86" fmla="*/ 12205771 h 12205774"/>
                <a:gd name="connsiteX3-87" fmla="*/ 162481 w 4538560"/>
                <a:gd name="connsiteY3-88" fmla="*/ 12205774 h 12205774"/>
                <a:gd name="connsiteX4-89" fmla="*/ 162480 w 4538560"/>
                <a:gd name="connsiteY4-90" fmla="*/ 0 h 1220577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4538560" h="12205774">
                  <a:moveTo>
                    <a:pt x="162480" y="0"/>
                  </a:moveTo>
                  <a:lnTo>
                    <a:pt x="4538560" y="0"/>
                  </a:lnTo>
                  <a:lnTo>
                    <a:pt x="4538560" y="12205771"/>
                  </a:lnTo>
                  <a:lnTo>
                    <a:pt x="162481" y="12205774"/>
                  </a:lnTo>
                  <a:cubicBezTo>
                    <a:pt x="-289073" y="9175763"/>
                    <a:pt x="365680" y="4034724"/>
                    <a:pt x="162480" y="0"/>
                  </a:cubicBezTo>
                  <a:close/>
                </a:path>
              </a:pathLst>
            </a:custGeom>
            <a:blipFill>
              <a:blip r:embed="rId2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rightnessContrast bright="18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sharpenSoften amount="50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40" name="图片 139"/>
          <p:cNvPicPr>
            <a:picLocks noChangeAspect="1"/>
          </p:cNvPicPr>
          <p:nvPr/>
        </p:nvPicPr>
        <p:blipFill>
          <a:blip r:embed="rId4" cstate="email">
            <a:grayscl/>
          </a:blip>
          <a:srcRect l="43742" t="13987" r="32523" b="39979"/>
          <a:stretch>
            <a:fillRect/>
          </a:stretch>
        </p:blipFill>
        <p:spPr>
          <a:xfrm rot="5400000">
            <a:off x="2183682" y="5417908"/>
            <a:ext cx="754994" cy="2121877"/>
          </a:xfrm>
          <a:prstGeom prst="rect">
            <a:avLst/>
          </a:prstGeom>
        </p:spPr>
      </p:pic>
      <p:pic>
        <p:nvPicPr>
          <p:cNvPr id="141" name="图片 140"/>
          <p:cNvPicPr>
            <a:picLocks noChangeAspect="1"/>
          </p:cNvPicPr>
          <p:nvPr/>
        </p:nvPicPr>
        <p:blipFill>
          <a:blip r:embed="rId4" cstate="email">
            <a:grayscl/>
          </a:blip>
          <a:srcRect l="43742" t="43053" r="-2121" b="32531"/>
          <a:stretch>
            <a:fillRect/>
          </a:stretch>
        </p:blipFill>
        <p:spPr>
          <a:xfrm>
            <a:off x="3030687" y="6062785"/>
            <a:ext cx="2623849" cy="661963"/>
          </a:xfrm>
          <a:prstGeom prst="rect">
            <a:avLst/>
          </a:prstGeom>
        </p:spPr>
      </p:pic>
      <p:pic>
        <p:nvPicPr>
          <p:cNvPr id="142" name="图片 141"/>
          <p:cNvPicPr>
            <a:picLocks noChangeAspect="1"/>
          </p:cNvPicPr>
          <p:nvPr/>
        </p:nvPicPr>
        <p:blipFill>
          <a:blip r:embed="rId4" cstate="email">
            <a:grayscl/>
          </a:blip>
          <a:srcRect l="-856" t="45442" r="73283" b="11830"/>
          <a:stretch>
            <a:fillRect/>
          </a:stretch>
        </p:blipFill>
        <p:spPr>
          <a:xfrm rot="5219981">
            <a:off x="5872445" y="5467765"/>
            <a:ext cx="652804" cy="1969477"/>
          </a:xfrm>
          <a:prstGeom prst="rect">
            <a:avLst/>
          </a:prstGeom>
        </p:spPr>
      </p:pic>
      <p:pic>
        <p:nvPicPr>
          <p:cNvPr id="143" name="图片 142"/>
          <p:cNvPicPr>
            <a:picLocks noChangeAspect="1"/>
          </p:cNvPicPr>
          <p:nvPr/>
        </p:nvPicPr>
        <p:blipFill>
          <a:blip r:embed="rId4" cstate="email">
            <a:grayscl/>
          </a:blip>
          <a:srcRect l="43742" t="43053" r="-2121" b="32531"/>
          <a:stretch>
            <a:fillRect/>
          </a:stretch>
        </p:blipFill>
        <p:spPr>
          <a:xfrm>
            <a:off x="6565380" y="6065316"/>
            <a:ext cx="2623849" cy="646331"/>
          </a:xfrm>
          <a:prstGeom prst="rect">
            <a:avLst/>
          </a:prstGeom>
        </p:spPr>
      </p:pic>
      <p:pic>
        <p:nvPicPr>
          <p:cNvPr id="144" name="图片 143"/>
          <p:cNvPicPr>
            <a:picLocks noChangeAspect="1"/>
          </p:cNvPicPr>
          <p:nvPr/>
        </p:nvPicPr>
        <p:blipFill>
          <a:blip r:embed="rId4" cstate="email">
            <a:grayscl/>
          </a:blip>
          <a:srcRect l="43742" t="13987" r="32523" b="39979"/>
          <a:stretch>
            <a:fillRect/>
          </a:stretch>
        </p:blipFill>
        <p:spPr>
          <a:xfrm rot="5400000">
            <a:off x="9145499" y="5213616"/>
            <a:ext cx="1066800" cy="2121877"/>
          </a:xfrm>
          <a:prstGeom prst="rect">
            <a:avLst/>
          </a:prstGeom>
        </p:spPr>
      </p:pic>
      <p:pic>
        <p:nvPicPr>
          <p:cNvPr id="145" name="图片 144"/>
          <p:cNvPicPr>
            <a:picLocks noChangeAspect="1"/>
          </p:cNvPicPr>
          <p:nvPr/>
        </p:nvPicPr>
        <p:blipFill>
          <a:blip r:embed="rId4" cstate="email">
            <a:grayscl/>
          </a:blip>
          <a:srcRect l="-856" t="45442" r="73283" b="11830"/>
          <a:stretch>
            <a:fillRect/>
          </a:stretch>
        </p:blipFill>
        <p:spPr>
          <a:xfrm rot="5219981">
            <a:off x="10867375" y="5504986"/>
            <a:ext cx="778103" cy="1969477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rot="11100908" flipH="1" flipV="1">
            <a:off x="85853" y="5717503"/>
            <a:ext cx="2277501" cy="1134364"/>
          </a:xfrm>
          <a:prstGeom prst="rect">
            <a:avLst/>
          </a:prstGeom>
        </p:spPr>
      </p:pic>
      <p:cxnSp>
        <p:nvCxnSpPr>
          <p:cNvPr id="23" name="直接连接符 22"/>
          <p:cNvCxnSpPr/>
          <p:nvPr/>
        </p:nvCxnSpPr>
        <p:spPr>
          <a:xfrm flipH="1">
            <a:off x="420643" y="820540"/>
            <a:ext cx="4366847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0" name="矩形 39"/>
          <p:cNvSpPr/>
          <p:nvPr/>
        </p:nvSpPr>
        <p:spPr>
          <a:xfrm>
            <a:off x="1236695" y="2422483"/>
            <a:ext cx="8353268" cy="707886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r>
              <a:rPr lang="zh-CN" altLang="en-US" sz="4000" b="1" dirty="0" smtClean="0"/>
              <a:t>连续问句直抒胸臆的好处：</a:t>
            </a:r>
            <a:endParaRPr lang="zh-CN" altLang="zh-CN" sz="4000" b="1" dirty="0"/>
          </a:p>
        </p:txBody>
      </p:sp>
      <p:sp>
        <p:nvSpPr>
          <p:cNvPr id="18" name="矩形 17"/>
          <p:cNvSpPr/>
          <p:nvPr/>
        </p:nvSpPr>
        <p:spPr>
          <a:xfrm>
            <a:off x="1224603" y="3562267"/>
            <a:ext cx="8353268" cy="1323439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r>
              <a:rPr lang="zh-CN" altLang="en-US" sz="4000" b="1" dirty="0" smtClean="0"/>
              <a:t>畅快、直接地表达情感，牢牢吸引读者的目光，具有打动人心的力量。</a:t>
            </a:r>
            <a:endParaRPr lang="zh-CN" altLang="zh-CN" sz="4000" b="1" dirty="0"/>
          </a:p>
        </p:txBody>
      </p:sp>
      <p:sp>
        <p:nvSpPr>
          <p:cNvPr id="19" name="文本框 18"/>
          <p:cNvSpPr txBox="1"/>
          <p:nvPr/>
        </p:nvSpPr>
        <p:spPr>
          <a:xfrm>
            <a:off x="89588" y="55836"/>
            <a:ext cx="4709345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</a:rPr>
              <a:t>聚焦段落 学习写法（二）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1" cstate="email">
            <a:grayscl/>
          </a:blip>
          <a:stretch>
            <a:fillRect/>
          </a:stretch>
        </p:blipFill>
        <p:spPr>
          <a:xfrm rot="10800000">
            <a:off x="7776610" y="-269620"/>
            <a:ext cx="4415390" cy="6051910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 flipH="1">
            <a:off x="260836" y="640611"/>
            <a:ext cx="4366847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20" name="组合 19"/>
          <p:cNvGrpSpPr/>
          <p:nvPr/>
        </p:nvGrpSpPr>
        <p:grpSpPr>
          <a:xfrm>
            <a:off x="531921" y="931994"/>
            <a:ext cx="10599089" cy="4850296"/>
            <a:chOff x="7210222" y="3140035"/>
            <a:chExt cx="1770664" cy="3272488"/>
          </a:xfrm>
        </p:grpSpPr>
        <p:sp>
          <p:nvSpPr>
            <p:cNvPr id="21" name="矩形 20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2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rightnessContrast bright="18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sharpenSoften amount="50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/>
          <p:cNvSpPr/>
          <p:nvPr/>
        </p:nvSpPr>
        <p:spPr>
          <a:xfrm>
            <a:off x="1977135" y="2645231"/>
            <a:ext cx="7708659" cy="203132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70C0"/>
                </a:solidFill>
              </a:rPr>
              <a:t>排比</a:t>
            </a:r>
            <a:endParaRPr lang="en-US" altLang="zh-CN" sz="2800" b="1" dirty="0" smtClean="0">
              <a:solidFill>
                <a:srgbClr val="0070C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70C0"/>
                </a:solidFill>
              </a:rPr>
              <a:t>对比</a:t>
            </a:r>
            <a:endParaRPr lang="en-US" altLang="zh-CN" sz="2800" b="1" dirty="0" smtClean="0">
              <a:solidFill>
                <a:srgbClr val="0070C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70C0"/>
                </a:solidFill>
              </a:rPr>
              <a:t>连续</a:t>
            </a:r>
            <a:r>
              <a:rPr lang="zh-CN" altLang="en-US" sz="2800" b="1" dirty="0" smtClean="0">
                <a:solidFill>
                  <a:srgbClr val="0070C0"/>
                </a:solidFill>
              </a:rPr>
              <a:t>问句直抒胸臆</a:t>
            </a:r>
            <a:endParaRPr lang="zh-CN" altLang="en-US" sz="2800" b="1" dirty="0">
              <a:solidFill>
                <a:srgbClr val="0070C0"/>
              </a:solidFill>
            </a:endParaRPr>
          </a:p>
        </p:txBody>
      </p:sp>
      <p:pic>
        <p:nvPicPr>
          <p:cNvPr id="741" name="图片 740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16200000" flipV="1">
            <a:off x="256920" y="4855766"/>
            <a:ext cx="1745309" cy="2259153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89588" y="55836"/>
            <a:ext cx="4709345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</a:rPr>
              <a:t>聚焦段落 学习写法（三）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129574" y="1378102"/>
            <a:ext cx="8645364" cy="830997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r>
              <a:rPr lang="en-US" altLang="zh-CN" sz="2400" b="1" smtClean="0"/>
              <a:t>       </a:t>
            </a:r>
            <a:r>
              <a:rPr lang="zh-CN" altLang="en-US" sz="2400" b="1" smtClean="0"/>
              <a:t>思考小结：在这个自然段中，作者为了写出自己对时间流逝的无奈、急切、困惑与迷茫，用到了哪些方法？</a:t>
            </a:r>
            <a:endParaRPr lang="zh-CN" altLang="zh-CN" sz="2400" b="1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6" grpId="0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NTEwZDYwYjA4ODUyYzA2MmI0M2EzZjhhMWY0NWI4YWEifQ=="/>
  <p:tag name="KSO_WPP_MARK_KEY" val="f1f51f70-1f05-4694-b79a-967a380e927a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1782</Words>
  <Application>WPS 演示</Application>
  <PresentationFormat>自定义</PresentationFormat>
  <Paragraphs>113</Paragraphs>
  <Slides>15</Slides>
  <Notes>0</Notes>
  <HiddenSlides>0</HiddenSlides>
  <MMClips>2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2" baseType="lpstr">
      <vt:lpstr>Arial</vt:lpstr>
      <vt:lpstr>宋体</vt:lpstr>
      <vt:lpstr>Wingdings</vt:lpstr>
      <vt:lpstr>华文新魏</vt:lpstr>
      <vt:lpstr>华文行楷</vt:lpstr>
      <vt:lpstr>微软雅黑</vt:lpstr>
      <vt:lpstr>华文楷体</vt:lpstr>
      <vt:lpstr>等线</vt:lpstr>
      <vt:lpstr>方正古隶简体</vt:lpstr>
      <vt:lpstr>方正粗黑宋简体</vt:lpstr>
      <vt:lpstr>方正行楷繁体</vt:lpstr>
      <vt:lpstr>Arial</vt:lpstr>
      <vt:lpstr>Arial Unicode MS</vt:lpstr>
      <vt:lpstr>等线 Light</vt:lpstr>
      <vt:lpstr>Calibri</vt:lpstr>
      <vt:lpstr>新宋体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《匆匆》PPT免费课件下载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cp:lastPrinted>2022-08-15T13:13:00Z</cp:lastPrinted>
  <dcterms:created xsi:type="dcterms:W3CDTF">2022-08-15T13:13:00Z</dcterms:created>
  <dcterms:modified xsi:type="dcterms:W3CDTF">2023-01-19T01:28:38Z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0925BA04B4374FA28CC99EB3A267F3B4</vt:lpwstr>
  </property>
  <property fmtid="{D5CDD505-2E9C-101B-9397-08002B2CF9AE}" pid="3" name="KSOProductBuildVer">
    <vt:lpwstr>2052-11.1.0.13703</vt:lpwstr>
  </property>
</Properties>
</file>