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389" r:id="rId3"/>
    <p:sldId id="410" r:id="rId4"/>
    <p:sldId id="412" r:id="rId6"/>
    <p:sldId id="415" r:id="rId7"/>
    <p:sldId id="416" r:id="rId8"/>
    <p:sldId id="391" r:id="rId9"/>
    <p:sldId id="418" r:id="rId10"/>
    <p:sldId id="436" r:id="rId11"/>
    <p:sldId id="446" r:id="rId12"/>
    <p:sldId id="444" r:id="rId13"/>
    <p:sldId id="394" r:id="rId14"/>
    <p:sldId id="458" r:id="rId15"/>
    <p:sldId id="437" r:id="rId16"/>
    <p:sldId id="459" r:id="rId17"/>
    <p:sldId id="460" r:id="rId18"/>
    <p:sldId id="438" r:id="rId19"/>
    <p:sldId id="441" r:id="rId20"/>
    <p:sldId id="399" r:id="rId21"/>
    <p:sldId id="396" r:id="rId22"/>
    <p:sldId id="473" r:id="rId23"/>
    <p:sldId id="471" r:id="rId24"/>
    <p:sldId id="472" r:id="rId25"/>
    <p:sldId id="469" r:id="rId26"/>
    <p:sldId id="474" r:id="rId27"/>
    <p:sldId id="475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6" userDrawn="1">
          <p15:clr>
            <a:srgbClr val="A4A3A4"/>
          </p15:clr>
        </p15:guide>
        <p15:guide id="2" pos="2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44AAC7"/>
    <a:srgbClr val="0E8AA4"/>
    <a:srgbClr val="FFFFFF"/>
    <a:srgbClr val="1FBDC8"/>
    <a:srgbClr val="ED4857"/>
    <a:srgbClr val="3EB67F"/>
    <a:srgbClr val="FF9409"/>
    <a:srgbClr val="1C323A"/>
    <a:srgbClr val="EEC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432" y="-78"/>
      </p:cViewPr>
      <p:guideLst>
        <p:guide orient="horz" pos="1536"/>
        <p:guide pos="28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78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96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96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96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04895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5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95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95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04895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5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5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D69BAFC8-D1F8-422D-9A7F-2C304FA3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640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48641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2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43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4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4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94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0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31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32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933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921831" y="424543"/>
            <a:ext cx="2506434" cy="2984501"/>
          </a:xfrm>
          <a:custGeom>
            <a:avLst/>
            <a:gdLst>
              <a:gd name="connsiteX0" fmla="*/ 0 w 3341911"/>
              <a:gd name="connsiteY0" fmla="*/ 0 h 3979334"/>
              <a:gd name="connsiteX1" fmla="*/ 3341911 w 3341911"/>
              <a:gd name="connsiteY1" fmla="*/ 0 h 3979334"/>
              <a:gd name="connsiteX2" fmla="*/ 3341911 w 3341911"/>
              <a:gd name="connsiteY2" fmla="*/ 3979334 h 3979334"/>
              <a:gd name="connsiteX3" fmla="*/ 0 w 3341911"/>
              <a:gd name="connsiteY3" fmla="*/ 3979334 h 39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1911" h="3979334">
                <a:moveTo>
                  <a:pt x="0" y="0"/>
                </a:moveTo>
                <a:lnTo>
                  <a:pt x="3341911" y="0"/>
                </a:lnTo>
                <a:lnTo>
                  <a:pt x="3341911" y="3979334"/>
                </a:lnTo>
                <a:lnTo>
                  <a:pt x="0" y="39793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96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9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940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941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42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43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916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17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918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19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20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922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923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24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925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26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27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28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58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6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8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949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48950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951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952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048953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935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93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3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3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48581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0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1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8183" y="1732598"/>
            <a:ext cx="1708309" cy="2348865"/>
          </a:xfrm>
          <a:prstGeom prst="rect">
            <a:avLst/>
          </a:prstGeom>
        </p:spPr>
      </p:pic>
      <p:sp>
        <p:nvSpPr>
          <p:cNvPr id="1048586" name="文本框 13"/>
          <p:cNvSpPr txBox="1"/>
          <p:nvPr/>
        </p:nvSpPr>
        <p:spPr>
          <a:xfrm>
            <a:off x="2455587" y="740371"/>
            <a:ext cx="5933572" cy="2024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5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第三单</a:t>
            </a:r>
            <a:r>
              <a:rPr lang="zh-CN" altLang="en-US" sz="4500" b="1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元</a:t>
            </a:r>
            <a:endParaRPr lang="en-US" altLang="zh-CN" sz="4500" b="1" dirty="0" smtClean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500" b="1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让</a:t>
            </a:r>
            <a:r>
              <a:rPr lang="zh-CN" altLang="en-US" sz="45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真情自然流露</a:t>
            </a:r>
            <a:endParaRPr lang="zh-CN" altLang="en-US" sz="45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4"/>
          <p:cNvGrpSpPr/>
          <p:nvPr/>
        </p:nvGrpSpPr>
        <p:grpSpPr>
          <a:xfrm>
            <a:off x="2014849" y="2349214"/>
            <a:ext cx="252692" cy="485366"/>
            <a:chOff x="1813617" y="0"/>
            <a:chExt cx="336923" cy="647154"/>
          </a:xfrm>
        </p:grpSpPr>
        <p:cxnSp>
          <p:nvCxnSpPr>
            <p:cNvPr id="3145732" name="直接连接符 5"/>
            <p:cNvCxnSpPr/>
            <p:nvPr/>
          </p:nvCxnSpPr>
          <p:spPr>
            <a:xfrm flipH="1">
              <a:off x="1907251" y="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6"/>
            <p:cNvCxnSpPr/>
            <p:nvPr/>
          </p:nvCxnSpPr>
          <p:spPr>
            <a:xfrm flipH="1">
              <a:off x="1851128" y="27399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椭圆 7"/>
            <p:cNvSpPr/>
            <p:nvPr/>
          </p:nvSpPr>
          <p:spPr>
            <a:xfrm>
              <a:off x="1880497" y="32889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0" name="椭圆 8"/>
            <p:cNvSpPr/>
            <p:nvPr/>
          </p:nvSpPr>
          <p:spPr>
            <a:xfrm>
              <a:off x="1813617" y="60288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1221995" y="2834580"/>
            <a:ext cx="224559" cy="369227"/>
            <a:chOff x="1006799" y="1016197"/>
            <a:chExt cx="299412" cy="492302"/>
          </a:xfrm>
        </p:grpSpPr>
        <p:cxnSp>
          <p:nvCxnSpPr>
            <p:cNvPr id="3145734" name="直接连接符 10"/>
            <p:cNvCxnSpPr/>
            <p:nvPr/>
          </p:nvCxnSpPr>
          <p:spPr>
            <a:xfrm flipH="1">
              <a:off x="1062922" y="1157468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 flipH="1">
              <a:off x="1006799" y="1016197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椭圆 12"/>
            <p:cNvSpPr/>
            <p:nvPr/>
          </p:nvSpPr>
          <p:spPr>
            <a:xfrm>
              <a:off x="1161865" y="102114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13"/>
            <p:cNvSpPr/>
            <p:nvPr/>
          </p:nvSpPr>
          <p:spPr>
            <a:xfrm>
              <a:off x="1094985" y="129513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1163326" y="404308"/>
            <a:ext cx="3993210" cy="538319"/>
            <a:chOff x="3273621" y="3145030"/>
            <a:chExt cx="532428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112896" y="3209165"/>
              <a:ext cx="448500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注意人物的情感变化。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273621" y="324073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0"/>
          <p:cNvSpPr txBox="1"/>
          <p:nvPr/>
        </p:nvSpPr>
        <p:spPr>
          <a:xfrm>
            <a:off x="925522" y="1026399"/>
            <a:ext cx="6756083" cy="39466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我有气无力地坐在椅子上，无聊地四处张望。这时，一位阿姨走了过来。我心里一阵激动，终于有人来了！她亲切地问：“小朋友，这双鞋有37码的吗？”我连忙回答：“有，有，这双就是。”阿姨拿着那双鞋试了起来，我暗暗想：我要把握好这次机会，一定要把这双鞋子卖出去。于是我鼓起勇气，小声地说了一句：“阿姨，这双鞋您穿着挺好看的！”阿姨问：“多少钱？”“160元。”她看了看鞋子说：“120元。”我迅速在心里算了一下账：“那就130元给您吧！”她又跟我讨价还价：“125元。”我连忙点点头：“行，成交！”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耶！终于卖出去一双鞋子，我欣喜若狂！看来我的赚钱计划有望啦！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7204494" y="296514"/>
            <a:ext cx="972000" cy="70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无聊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7834097" y="1449992"/>
            <a:ext cx="972000" cy="70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激动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7814094" y="3368327"/>
            <a:ext cx="972000" cy="97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欣喜若狂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9719" y="1052036"/>
            <a:ext cx="3861000" cy="3861000"/>
          </a:xfrm>
          <a:prstGeom prst="rect">
            <a:avLst/>
          </a:prstGeom>
        </p:spPr>
      </p:pic>
      <p:grpSp>
        <p:nvGrpSpPr>
          <p:cNvPr id="84" name="组合 110"/>
          <p:cNvGrpSpPr/>
          <p:nvPr/>
        </p:nvGrpSpPr>
        <p:grpSpPr>
          <a:xfrm>
            <a:off x="883444" y="387191"/>
            <a:ext cx="1508827" cy="572453"/>
            <a:chOff x="7333" y="791"/>
            <a:chExt cx="3144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7333" y="892"/>
              <a:ext cx="2735" cy="918"/>
            </a:xfrm>
            <a:prstGeom prst="roundRect">
              <a:avLst>
                <a:gd name="adj" fmla="val 0"/>
              </a:avLst>
            </a:prstGeom>
            <a:solidFill>
              <a:srgbClr val="0E8AA4"/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文本框 112"/>
            <p:cNvSpPr txBox="1"/>
            <p:nvPr/>
          </p:nvSpPr>
          <p:spPr>
            <a:xfrm>
              <a:off x="7343" y="791"/>
              <a:ext cx="3134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写作思路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46786" y="1057751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开 头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5335" y="1638776"/>
            <a:ext cx="4868704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）可以开门见山写出自己的某种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情感体验。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）可以交代事情的起因或用倒叙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的方式交代事情的结果。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）可以描写环境衬托自己的心情。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25817" y="1407795"/>
            <a:ext cx="1624013" cy="23488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582227" y="834866"/>
            <a:ext cx="5112068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那是一个阳光灿烂的上午，学校举行了跳绳比赛。赛前，我们跃跃欲试，信心百倍。可是赛后我们如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霜打的茄子———蔫啦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！我们的成绩糟透了，我失落地走出了比赛区，把头埋得低低的。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324" y="1115378"/>
            <a:ext cx="3861000" cy="3861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8701" y="802481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中 间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3436" y="1413034"/>
            <a:ext cx="4540568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/>
              <a:t>      </a:t>
            </a:r>
            <a:r>
              <a:rPr lang="en-US" altLang="zh-CN" sz="2400"/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要围绕某一种情感体验，选取真实而具体的故事经历，把这种情感真实地再现出来，心理体验和情感的产生与变化，要表达得真实而自然。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18624" y="1728311"/>
            <a:ext cx="1697831" cy="23488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116455" y="486767"/>
            <a:ext cx="6554153" cy="42043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4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入冬了，我不小心受凉感冒了，咳嗽得厉害，一直不见好转。爸爸对妈妈说：“雪梨汤有润肺止咳的功效，我们每天给瑶瑶煮碗雪梨汤，坚持喝一定有效！”当晚妈妈就买回了梨，削皮、切片、蒸煮……刚煮好的雪梨汤在灯光的照耀下闪闪发亮。我尝了一口，跟我最爱的棒棒糖一样甜，正合我的口味。我捧着一碗热乎乎的雪梨汤，就像捧着一个“暖宝宝”，心里感觉温暖而甜蜜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13484" y="1052036"/>
            <a:ext cx="3861000" cy="3861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1071" y="737235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结 尾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1529" y="1526858"/>
            <a:ext cx="4518184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）可以首尾呼应，再次强调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 自己的情感体验；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）可以表达自己经历这件事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 情后的感悟与想法。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2771774" y="1082040"/>
            <a:ext cx="5193939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这次难忘的经历让我明白了一些道理：首先，不要因为一时逞强而去做危险的事情，要珍爱生命；其次，遇到危险时，要及时冷静下来，动脑想一想解除危险的办法。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6879" y="1502093"/>
            <a:ext cx="1825466" cy="23488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99510" y="1762602"/>
            <a:ext cx="4531043" cy="2167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①分别介绍狗娘的四个孩子。（略写）                                  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②狗娘尽力保护最后一条小白狗不被人抱走。（略写）                       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③狗娘与两个男孩搏斗，拼命保护小白狗。（详写）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4549" y="504826"/>
            <a:ext cx="4751070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感动在那一瞬间</a:t>
            </a:r>
            <a:endParaRPr lang="zh-CN" altLang="en-US" sz="27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6443" y="1121569"/>
            <a:ext cx="6019800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开头：介绍小区里有一条和“我”关系亲密的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     狗———狗娘。（交代主人公式）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5485" y="2314099"/>
            <a:ext cx="1793558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狗娘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中间：展现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     母爱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9779" y="3923824"/>
            <a:ext cx="59550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结尾：狗娘的母爱让“我”感动。（表达情感式）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449955" y="1923098"/>
            <a:ext cx="275749" cy="1840706"/>
          </a:xfrm>
          <a:prstGeom prst="leftBrac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7776" y="1233964"/>
            <a:ext cx="448628" cy="301894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4435" y="2075497"/>
            <a:ext cx="533400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篇章结构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12" grpId="0"/>
      <p:bldP spid="7" grpId="0" bldLvl="0" animBg="1"/>
      <p:bldP spid="10" grpId="0" bldLvl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3"/>
          <p:cNvGrpSpPr/>
          <p:nvPr/>
        </p:nvGrpSpPr>
        <p:grpSpPr>
          <a:xfrm>
            <a:off x="1530992" y="1650584"/>
            <a:ext cx="6722281" cy="1689199"/>
            <a:chOff x="3229171" y="3041525"/>
            <a:chExt cx="8963042" cy="2252265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5" y="3041525"/>
              <a:ext cx="425830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《一次恐惧的经历》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5" name="矩形 28"/>
            <p:cNvSpPr/>
            <p:nvPr/>
          </p:nvSpPr>
          <p:spPr>
            <a:xfrm>
              <a:off x="4294718" y="3529205"/>
              <a:ext cx="7897495" cy="1764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表达的情感体验是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恐惧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。开头写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在新华书店看书等妈妈下班；中间一位陌生的叔叔叫出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的名字，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遭遇危险，智斗骗子的过程；结尾写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的感悟。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29171" y="3240736"/>
              <a:ext cx="70361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564328" y="3282966"/>
            <a:ext cx="6518288" cy="1695390"/>
            <a:chOff x="3273621" y="3145030"/>
            <a:chExt cx="8691050" cy="2260521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82696" y="3153159"/>
              <a:ext cx="295776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《悔》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9" name="矩形 37"/>
            <p:cNvSpPr/>
            <p:nvPr/>
          </p:nvSpPr>
          <p:spPr>
            <a:xfrm>
              <a:off x="4336416" y="3640965"/>
              <a:ext cx="7628255" cy="1764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表达的情感体验是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追悔莫及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。开头写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和弟弟答应帮奶奶看小鸡；中间写兄弟俩照看小鸡的过程，“我”在赶鸡时下手太重，拍死了一只小鸡；结尾表达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的后悔之情。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73621" y="324073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燕尾形箭头 3"/>
          <p:cNvSpPr/>
          <p:nvPr/>
        </p:nvSpPr>
        <p:spPr>
          <a:xfrm>
            <a:off x="1083945" y="897255"/>
            <a:ext cx="1559719" cy="72104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142048" y="966788"/>
            <a:ext cx="1482566" cy="5293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3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精选素材</a:t>
            </a:r>
            <a:endParaRPr lang="zh-CN" altLang="en-US" sz="23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48687" name="圆角矩形 6"/>
          <p:cNvSpPr>
            <a:spLocks noChangeArrowheads="1"/>
          </p:cNvSpPr>
          <p:nvPr/>
        </p:nvSpPr>
        <p:spPr bwMode="auto">
          <a:xfrm>
            <a:off x="1009174" y="382905"/>
            <a:ext cx="1312545" cy="43719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30000"/>
              </a:lnSpc>
            </a:pPr>
            <a:endParaRPr lang="zh-CN" altLang="en-US" sz="1200" kern="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12"/>
          <p:cNvSpPr txBox="1"/>
          <p:nvPr/>
        </p:nvSpPr>
        <p:spPr>
          <a:xfrm>
            <a:off x="972979" y="271939"/>
            <a:ext cx="145018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构思行文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1048687" grpId="0" bldLvl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74" descr="34711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58277" y="1838801"/>
            <a:ext cx="756000" cy="756000"/>
          </a:xfrm>
          <a:prstGeom prst="rect">
            <a:avLst/>
          </a:prstGeom>
        </p:spPr>
      </p:pic>
      <p:pic>
        <p:nvPicPr>
          <p:cNvPr id="2097155" name="图片 109" descr="453043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87616" y="1935956"/>
            <a:ext cx="891000" cy="891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1762" y="1892618"/>
            <a:ext cx="5906453" cy="2125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①受经济能力限制，“我”决定给奶奶买一双棉鞋垫。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②“我”把新棉鞋垫送到了奶奶手中，奶奶脸上笑开了花。                                  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③第二天，“我”发现自己多了一双棉鞋垫，原来是奶奶把棉鞋垫裁剪了，做成了适合“我”的棉鞋垫。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④“我”很生气，奶奶解释原因，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充满感动。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6990" y="690563"/>
            <a:ext cx="3329940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暖暖的棉鞋垫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4027" y="1256348"/>
            <a:ext cx="6053138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开头：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冬天到了，“我”想给奶奶添置衣物表达孝心。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（事情背景式）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75460" y="2754154"/>
            <a:ext cx="7119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中间：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8801" y="4048125"/>
            <a:ext cx="6058535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结尾：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踩着软软的棉鞋垫，脚暖心更暖。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（表达情感式）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419350" y="2062639"/>
            <a:ext cx="320993" cy="1779746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3958" y="1322070"/>
            <a:ext cx="406241" cy="298465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3958" y="2125028"/>
            <a:ext cx="375285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篇章结构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燕尾形箭头 14"/>
          <p:cNvSpPr/>
          <p:nvPr/>
        </p:nvSpPr>
        <p:spPr>
          <a:xfrm>
            <a:off x="622935" y="404813"/>
            <a:ext cx="1443038" cy="74247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12"/>
          <p:cNvSpPr txBox="1"/>
          <p:nvPr/>
        </p:nvSpPr>
        <p:spPr>
          <a:xfrm>
            <a:off x="656749" y="451009"/>
            <a:ext cx="122920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列提纲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wedge/>
      </p:transition>
    </mc:Choice>
    <mc:Fallback>
      <p:transition spd="slow" advTm="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2" grpId="0"/>
      <p:bldP spid="7" grpId="0" bldLvl="0" animBg="1"/>
      <p:bldP spid="10" grpId="0" bldLvl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椭圆 31"/>
          <p:cNvSpPr/>
          <p:nvPr/>
        </p:nvSpPr>
        <p:spPr>
          <a:xfrm>
            <a:off x="899215" y="1300278"/>
            <a:ext cx="1807989" cy="1807989"/>
          </a:xfrm>
          <a:prstGeom prst="ellipse">
            <a:avLst/>
          </a:prstGeom>
          <a:solidFill>
            <a:srgbClr val="0E8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8588" name="文本框 3"/>
          <p:cNvSpPr txBox="1"/>
          <p:nvPr/>
        </p:nvSpPr>
        <p:spPr>
          <a:xfrm>
            <a:off x="1274921" y="174164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平台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3"/>
          <p:cNvGrpSpPr/>
          <p:nvPr/>
        </p:nvGrpSpPr>
        <p:grpSpPr>
          <a:xfrm>
            <a:off x="3584698" y="1137188"/>
            <a:ext cx="4717628" cy="978729"/>
            <a:chOff x="3159477" y="3279015"/>
            <a:chExt cx="6290171" cy="1304971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285193" y="3279015"/>
              <a:ext cx="5164455" cy="1304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《匆匆》和《那个星期天》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的主要内容是什么？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20721" y="356413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159477" y="3617925"/>
              <a:ext cx="759183" cy="677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3555171" y="2937006"/>
            <a:ext cx="4957658" cy="978729"/>
            <a:chOff x="3106137" y="3544445"/>
            <a:chExt cx="6610211" cy="1304971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410288" y="3544445"/>
              <a:ext cx="5306060" cy="1304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作者是如何表达自己的内心感受？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3164841" y="380162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106137" y="3841446"/>
              <a:ext cx="759183" cy="677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7" grpId="0" animBg="1"/>
      <p:bldP spid="10485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874395" y="603885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984885" y="621030"/>
            <a:ext cx="103774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好词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029" y="1359218"/>
            <a:ext cx="7466171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描写感动的词语：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感天动地     满怀感动     感恩戴德    感同身受     潸然泪下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表示欣喜的词语：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心花怒放     欣喜若狂     笑逐颜开    兴高采烈     眉飞色舞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表示畅快的词语：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酣畅淋漓     淋漓尽致     大快人心    全身舒坦     心情舒畅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表示难过的词语：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泣不成声     满腹忧愁     泪干肠断    痛不欲生     心如刀绞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92029" y="332423"/>
            <a:ext cx="7116128" cy="48691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表示愤怒的词语：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怒火中烧    怒气冲冲    怒发冲冠    怒不可遏    义愤填膺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表示激动的词语：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激动人心    心潮澎湃    语无伦次    热泪盈眶    高声喝彩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表示盼望的词语：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翘首以待    望穿秋水    望眼欲穿    殷切期盼    热切盼望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表示后悔的词语：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悔之晚矣    追悔莫及    悔不当初    幡然悔悟    悔恨交加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848678" y="516255"/>
            <a:ext cx="101584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好句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191577"/>
            <a:ext cx="6977539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“宝剑锋从磨砺出，梅花香自苦寒来。”没有一番艰苦的努力，怎么能得到甜如蜜的生活？</a:t>
            </a:r>
            <a:endParaRPr lang="en-US" altLang="zh-CN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爸爸抚摸着我的头，亲切地说：“这下知道厉害了吧！以后可别乱跑了。”我静静地听着，一句话也没说，眼里流下了悔恨的泪水。</a:t>
            </a:r>
            <a:endParaRPr lang="en-US" altLang="zh-CN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那天的阳光真灿烂，树上鸟儿的鸣叫显得格外动听，温柔的春风像母亲温暖的手，轻轻地抚摸着我的脸颊。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39641" y="594360"/>
            <a:ext cx="7391400" cy="39090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妈妈指着我的鼻子笑着说：“男儿有泪不轻弹，只是未到害怕时。”唉，我什么时候才能变成胆大的男子汉呢？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5.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这从未有过的难堪，让我的脸一下子滚烫起来，我的心也怦怦乱跳着。我无奈地垂下了头，任眼泪在眼眶里打转……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6.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这时我好像听见什么声音，再仔细一听，不远处传来了“喵———喵———”的叫声。原来是只野猫，我终于松了一口气。“唉，早知道这样，就不该听那吓人的故事了！”我后悔莫及！不知不觉，我紧握成拳头的双手已经满是汗水了。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785813" y="516255"/>
            <a:ext cx="1217295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好开头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128713"/>
            <a:ext cx="6977539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sz="2100">
                <a:latin typeface="楷体" panose="02010609060101010101" charset="-122"/>
                <a:ea typeface="楷体" panose="02010609060101010101" charset="-122"/>
                <a:sym typeface="+mn-ea"/>
              </a:rPr>
              <a:t>（比喻式）提起那件难忘的事，我就惭愧。以前我做过许许多多的事，都像小溪一样奔流而去，唯有一件事，我至今还没有忘记。（选自《让人难忘的一件事》）</a:t>
            </a: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sz="2100">
                <a:latin typeface="楷体" panose="02010609060101010101" charset="-122"/>
                <a:ea typeface="楷体" panose="02010609060101010101" charset="-122"/>
                <a:sym typeface="+mn-ea"/>
              </a:rPr>
              <a:t>（交代背景式）春节到了，幸福如潮水般涌进了我家的大门。整个新年，我的家中每天都洋溢着快乐的笑声……（选自《春节乐事多》）</a:t>
            </a: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722948" y="526732"/>
            <a:ext cx="1291590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好结尾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3588" y="1091406"/>
            <a:ext cx="7353767" cy="36904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环境描写式）最后我竞选成功了，我心里兴奋极了。走在放学回家的路上，我感觉今天的夕阳格外美丽，小鸟的歌声也格外悦耳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选自《我竞选成功了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》）</a:t>
            </a:r>
            <a:endParaRPr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点明主题式）不同的流泪故事，不同的人生感受。记得在一本书中看到过这样一句话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———“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心因泪水而纯明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”，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说得真是太妙了。有时候，我发现流泪的感觉真好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！（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选自《流泪的感觉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》）</a:t>
            </a:r>
            <a:endParaRPr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3365" y="993458"/>
            <a:ext cx="3402000" cy="3189292"/>
          </a:xfrm>
          <a:prstGeom prst="rect">
            <a:avLst/>
          </a:prstGeom>
        </p:spPr>
      </p:pic>
      <p:sp>
        <p:nvSpPr>
          <p:cNvPr id="1048588" name="文本框 3"/>
          <p:cNvSpPr txBox="1"/>
          <p:nvPr/>
        </p:nvSpPr>
        <p:spPr>
          <a:xfrm>
            <a:off x="4858226" y="186737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平台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8577" y="570072"/>
            <a:ext cx="4734878" cy="39795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1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匆匆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一文围绕文题展开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叙述，先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写日子一去不复返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的特点；再写自己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八千多个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日子来去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匆匆和稍纵即逝。作者思绪万千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由景及人，叹息不已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。最后，作者发出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内心的感叹，表达了对时光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流逝的无奈和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惋惜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作者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真情流露，直抒胸臆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。无论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是写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燕子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、杨柳、桃花，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还是写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太阳，都与“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的日子为什么一去不复返呢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”的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感叹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融为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一体，处处流露出作者对时光流逝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感到无奈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和惋惜。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25"/>
          <p:cNvSpPr/>
          <p:nvPr/>
        </p:nvSpPr>
        <p:spPr>
          <a:xfrm rot="16200000">
            <a:off x="1654492" y="2348866"/>
            <a:ext cx="3950018" cy="324326"/>
          </a:xfrm>
          <a:custGeom>
            <a:avLst/>
            <a:gdLst>
              <a:gd name="connsiteX0" fmla="*/ 4390504 w 4390504"/>
              <a:gd name="connsiteY0" fmla="*/ 216024 h 504056"/>
              <a:gd name="connsiteX1" fmla="*/ 4390504 w 4390504"/>
              <a:gd name="connsiteY1" fmla="*/ 504056 h 504056"/>
              <a:gd name="connsiteX2" fmla="*/ 0 w 4390504"/>
              <a:gd name="connsiteY2" fmla="*/ 504056 h 504056"/>
              <a:gd name="connsiteX3" fmla="*/ 0 w 4390504"/>
              <a:gd name="connsiteY3" fmla="*/ 216024 h 504056"/>
              <a:gd name="connsiteX4" fmla="*/ 1985629 w 4390504"/>
              <a:gd name="connsiteY4" fmla="*/ 216024 h 504056"/>
              <a:gd name="connsiteX5" fmla="*/ 2195252 w 4390504"/>
              <a:gd name="connsiteY5" fmla="*/ 0 h 504056"/>
              <a:gd name="connsiteX6" fmla="*/ 2404874 w 4390504"/>
              <a:gd name="connsiteY6" fmla="*/ 216024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0504" h="504056">
                <a:moveTo>
                  <a:pt x="4390504" y="216024"/>
                </a:moveTo>
                <a:lnTo>
                  <a:pt x="4390504" y="504056"/>
                </a:lnTo>
                <a:lnTo>
                  <a:pt x="0" y="504056"/>
                </a:lnTo>
                <a:lnTo>
                  <a:pt x="0" y="216024"/>
                </a:lnTo>
                <a:lnTo>
                  <a:pt x="1985629" y="216024"/>
                </a:lnTo>
                <a:lnTo>
                  <a:pt x="2195252" y="0"/>
                </a:lnTo>
                <a:lnTo>
                  <a:pt x="2404874" y="216024"/>
                </a:lnTo>
                <a:close/>
              </a:path>
            </a:pathLst>
          </a:custGeom>
          <a:solidFill>
            <a:srgbClr val="0E8AA4"/>
          </a:solidFill>
          <a:ln>
            <a:solidFill>
              <a:srgbClr val="BAC9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3"/>
          <p:cNvSpPr/>
          <p:nvPr/>
        </p:nvSpPr>
        <p:spPr>
          <a:xfrm>
            <a:off x="3784759" y="559594"/>
            <a:ext cx="4957763" cy="3919538"/>
          </a:xfrm>
          <a:prstGeom prst="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3"/>
          <p:cNvSpPr txBox="1"/>
          <p:nvPr/>
        </p:nvSpPr>
        <p:spPr>
          <a:xfrm>
            <a:off x="4753451" y="174164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平台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0003" y="657701"/>
            <a:ext cx="4819174" cy="4331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1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那个星期天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作者用细腻的笔触写了儿时的“我”在某个星期天盼望母亲带自己出去玩的经历。</a:t>
            </a:r>
            <a:endParaRPr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作者从一早就兴奋雀跃、满怀期望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等待写起，写到中午“错失良机”后的懊恼、沮丧，疑窦暗生，却依然在焦急万分中耐心等候，直到“光线正无可挽回地消逝，一派荒凉”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将自己心情的变化通过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心理活动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以及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环境的描写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细致地展现出来，给人以深刻印象。</a:t>
            </a:r>
            <a:endParaRPr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25"/>
          <p:cNvSpPr/>
          <p:nvPr/>
        </p:nvSpPr>
        <p:spPr>
          <a:xfrm rot="16200000">
            <a:off x="1486853" y="2631282"/>
            <a:ext cx="4286250" cy="324326"/>
          </a:xfrm>
          <a:custGeom>
            <a:avLst/>
            <a:gdLst>
              <a:gd name="connsiteX0" fmla="*/ 4390504 w 4390504"/>
              <a:gd name="connsiteY0" fmla="*/ 216024 h 504056"/>
              <a:gd name="connsiteX1" fmla="*/ 4390504 w 4390504"/>
              <a:gd name="connsiteY1" fmla="*/ 504056 h 504056"/>
              <a:gd name="connsiteX2" fmla="*/ 0 w 4390504"/>
              <a:gd name="connsiteY2" fmla="*/ 504056 h 504056"/>
              <a:gd name="connsiteX3" fmla="*/ 0 w 4390504"/>
              <a:gd name="connsiteY3" fmla="*/ 216024 h 504056"/>
              <a:gd name="connsiteX4" fmla="*/ 1985629 w 4390504"/>
              <a:gd name="connsiteY4" fmla="*/ 216024 h 504056"/>
              <a:gd name="connsiteX5" fmla="*/ 2195252 w 4390504"/>
              <a:gd name="connsiteY5" fmla="*/ 0 h 504056"/>
              <a:gd name="connsiteX6" fmla="*/ 2404874 w 4390504"/>
              <a:gd name="connsiteY6" fmla="*/ 216024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0504" h="504056">
                <a:moveTo>
                  <a:pt x="4390504" y="216024"/>
                </a:moveTo>
                <a:lnTo>
                  <a:pt x="4390504" y="504056"/>
                </a:lnTo>
                <a:lnTo>
                  <a:pt x="0" y="504056"/>
                </a:lnTo>
                <a:lnTo>
                  <a:pt x="0" y="216024"/>
                </a:lnTo>
                <a:lnTo>
                  <a:pt x="1985629" y="216024"/>
                </a:lnTo>
                <a:lnTo>
                  <a:pt x="2195252" y="0"/>
                </a:lnTo>
                <a:lnTo>
                  <a:pt x="2404874" y="216024"/>
                </a:lnTo>
                <a:close/>
              </a:path>
            </a:pathLst>
          </a:custGeom>
          <a:solidFill>
            <a:srgbClr val="0E8AA4"/>
          </a:solidFill>
          <a:ln>
            <a:solidFill>
              <a:srgbClr val="BAC9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8706" name="3"/>
          <p:cNvSpPr/>
          <p:nvPr/>
        </p:nvSpPr>
        <p:spPr>
          <a:xfrm>
            <a:off x="3784759" y="680561"/>
            <a:ext cx="4797743" cy="4255770"/>
          </a:xfrm>
          <a:prstGeom prst="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729" y="773430"/>
            <a:ext cx="2827020" cy="380523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3"/>
          <p:cNvSpPr txBox="1"/>
          <p:nvPr/>
        </p:nvSpPr>
        <p:spPr>
          <a:xfrm>
            <a:off x="1357789" y="2141220"/>
            <a:ext cx="1047750" cy="525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cs typeface="+mn-ea"/>
                <a:sym typeface="+mn-lt"/>
              </a:rPr>
              <a:t>总结</a:t>
            </a:r>
            <a:endParaRPr lang="zh-CN" altLang="en-US" sz="3000" b="1" dirty="0">
              <a:cs typeface="+mn-ea"/>
              <a:sym typeface="+mn-lt"/>
            </a:endParaRPr>
          </a:p>
        </p:txBody>
      </p:sp>
      <p:grpSp>
        <p:nvGrpSpPr>
          <p:cNvPr id="39" name="组合 33"/>
          <p:cNvGrpSpPr/>
          <p:nvPr/>
        </p:nvGrpSpPr>
        <p:grpSpPr>
          <a:xfrm>
            <a:off x="3636967" y="1392934"/>
            <a:ext cx="2202034" cy="538319"/>
            <a:chOff x="3229171" y="3145030"/>
            <a:chExt cx="2936045" cy="71775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3195195"/>
              <a:ext cx="205232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融情入人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29171" y="324073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6404933" y="1390622"/>
            <a:ext cx="2212035" cy="538319"/>
            <a:chOff x="6905821" y="2111250"/>
            <a:chExt cx="294938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7773036" y="2175385"/>
              <a:ext cx="208216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融情入事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6936741" y="211125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6905821" y="217901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8664" name="椭圆 4"/>
          <p:cNvSpPr/>
          <p:nvPr/>
        </p:nvSpPr>
        <p:spPr>
          <a:xfrm>
            <a:off x="923211" y="1449956"/>
            <a:ext cx="1937596" cy="1938067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0E8AA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lnSpc>
                <a:spcPct val="13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33"/>
          <p:cNvGrpSpPr/>
          <p:nvPr/>
        </p:nvGrpSpPr>
        <p:grpSpPr>
          <a:xfrm>
            <a:off x="3627442" y="3133151"/>
            <a:ext cx="2202034" cy="538319"/>
            <a:chOff x="3229171" y="3871470"/>
            <a:chExt cx="2936045" cy="717759"/>
          </a:xfrm>
        </p:grpSpPr>
        <p:sp>
          <p:nvSpPr>
            <p:cNvPr id="2" name="文本框 24"/>
            <p:cNvSpPr txBox="1"/>
            <p:nvPr/>
          </p:nvSpPr>
          <p:spPr>
            <a:xfrm>
              <a:off x="4112896" y="3907665"/>
              <a:ext cx="205232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融情入景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" name="圆角矩形 25"/>
            <p:cNvSpPr/>
            <p:nvPr/>
          </p:nvSpPr>
          <p:spPr>
            <a:xfrm>
              <a:off x="3276601" y="387147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4" name="矩形 32"/>
            <p:cNvSpPr/>
            <p:nvPr/>
          </p:nvSpPr>
          <p:spPr>
            <a:xfrm>
              <a:off x="3229171" y="396717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39"/>
          <p:cNvGrpSpPr/>
          <p:nvPr/>
        </p:nvGrpSpPr>
        <p:grpSpPr>
          <a:xfrm>
            <a:off x="6426841" y="3141317"/>
            <a:ext cx="2402535" cy="538319"/>
            <a:chOff x="6947731" y="2851660"/>
            <a:chExt cx="3203380" cy="717759"/>
          </a:xfrm>
        </p:grpSpPr>
        <p:sp>
          <p:nvSpPr>
            <p:cNvPr id="6" name="文本框 40"/>
            <p:cNvSpPr txBox="1"/>
            <p:nvPr/>
          </p:nvSpPr>
          <p:spPr>
            <a:xfrm>
              <a:off x="7787006" y="2887855"/>
              <a:ext cx="236410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直抒胸臆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7" name="圆角矩形 41"/>
            <p:cNvSpPr/>
            <p:nvPr/>
          </p:nvSpPr>
          <p:spPr>
            <a:xfrm>
              <a:off x="6950711" y="285166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8" name="矩形 43"/>
            <p:cNvSpPr/>
            <p:nvPr/>
          </p:nvSpPr>
          <p:spPr>
            <a:xfrm>
              <a:off x="6947731" y="294736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 advClick="0" advTm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1"/>
      <p:bldP spid="1048588" grpId="2"/>
      <p:bldP spid="104866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9" name="组合 11"/>
          <p:cNvGrpSpPr/>
          <p:nvPr/>
        </p:nvGrpSpPr>
        <p:grpSpPr>
          <a:xfrm>
            <a:off x="849159" y="581978"/>
            <a:ext cx="5700713" cy="1749395"/>
            <a:chOff x="1040113" y="1553804"/>
            <a:chExt cx="7121918" cy="1254087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1040113" y="1553804"/>
              <a:ext cx="7118943" cy="1214733"/>
            </a:xfrm>
            <a:prstGeom prst="roundRect">
              <a:avLst/>
            </a:prstGeom>
            <a:solidFill>
              <a:srgbClr val="D6FAFE"/>
            </a:solidFill>
            <a:ln>
              <a:solidFill>
                <a:srgbClr val="08F0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/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210945" y="1583364"/>
              <a:ext cx="6951086" cy="1224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 spc="225" dirty="0">
                  <a:latin typeface="宋体" panose="02010600030101010101" pitchFamily="2" charset="-122"/>
                  <a:cs typeface="+mn-ea"/>
                  <a:sym typeface="+mn-lt"/>
                </a:rPr>
                <a:t>通过对人物语言、动作、神态等细节描写来表达情感。</a:t>
              </a:r>
              <a:endParaRPr lang="zh-CN" altLang="en-US" sz="2100" b="1" spc="225" dirty="0">
                <a:latin typeface="宋体" panose="02010600030101010101" pitchFamily="2" charset="-122"/>
                <a:cs typeface="+mn-ea"/>
                <a:sym typeface="+mn-lt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spc="225" dirty="0"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《别了，语文课》中“我”对爸爸的询问、听到张先生表扬时流泪的样子等，都表现出“我”对语文课的热爱之情。</a:t>
              </a:r>
              <a:endParaRPr lang="zh-CN" altLang="en-US" sz="2100" b="1" dirty="0">
                <a:latin typeface="+mj-ea"/>
                <a:ea typeface="+mj-ea"/>
              </a:endParaRPr>
            </a:p>
          </p:txBody>
        </p:sp>
      </p:grpSp>
      <p:grpSp>
        <p:nvGrpSpPr>
          <p:cNvPr id="10245" name="组合 4"/>
          <p:cNvGrpSpPr/>
          <p:nvPr/>
        </p:nvGrpSpPr>
        <p:grpSpPr>
          <a:xfrm>
            <a:off x="2541741" y="2682716"/>
            <a:ext cx="5497354" cy="1696149"/>
            <a:chOff x="1547721" y="2275141"/>
            <a:chExt cx="4664610" cy="1160132"/>
          </a:xfrm>
        </p:grpSpPr>
        <p:sp>
          <p:nvSpPr>
            <p:cNvPr id="27" name="圆角矩形 26"/>
            <p:cNvSpPr/>
            <p:nvPr/>
          </p:nvSpPr>
          <p:spPr>
            <a:xfrm>
              <a:off x="1547721" y="2275806"/>
              <a:ext cx="4664610" cy="1159467"/>
            </a:xfrm>
            <a:prstGeom prst="roundRect">
              <a:avLst/>
            </a:prstGeom>
            <a:solidFill>
              <a:srgbClr val="FCDEFE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dirty="0"/>
            </a:p>
          </p:txBody>
        </p:sp>
        <p:sp>
          <p:nvSpPr>
            <p:cNvPr id="28" name="文本框 4"/>
            <p:cNvSpPr txBox="1">
              <a:spLocks noChangeArrowheads="1"/>
            </p:cNvSpPr>
            <p:nvPr/>
          </p:nvSpPr>
          <p:spPr bwMode="auto">
            <a:xfrm>
              <a:off x="1615611" y="2275141"/>
              <a:ext cx="4534454" cy="112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b="1" dirty="0">
                  <a:latin typeface="宋体" panose="02010600030101010101" pitchFamily="2" charset="-122"/>
                </a:rPr>
                <a:t>通过颇具情节的事例来表达感情。</a:t>
              </a:r>
              <a:endParaRPr sz="2100" b="1" dirty="0">
                <a:latin typeface="宋体" panose="02010600030101010101" pitchFamily="2" charset="-122"/>
              </a:endParaRPr>
            </a:p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dirty="0">
                  <a:latin typeface="楷体" panose="02010609060101010101" charset="-122"/>
                  <a:ea typeface="楷体" panose="02010609060101010101" charset="-122"/>
                </a:rPr>
                <a:t>《</a:t>
              </a:r>
              <a:r>
                <a:rPr lang="zh-CN" altLang="en-US" sz="2100" dirty="0">
                  <a:latin typeface="楷体" panose="02010609060101010101" charset="-122"/>
                  <a:ea typeface="楷体" panose="02010609060101010101" charset="-122"/>
                </a:rPr>
                <a:t>那个星期天</a:t>
              </a:r>
              <a:r>
                <a:rPr sz="2100" dirty="0">
                  <a:latin typeface="楷体" panose="02010609060101010101" charset="-122"/>
                  <a:ea typeface="楷体" panose="02010609060101010101" charset="-122"/>
                </a:rPr>
                <a:t>》中“我”站在街口等母亲、站在门后等母亲……的小事例、小举动把“我”焦急而又兴奋的情感一一呈现出来。</a:t>
              </a:r>
              <a:endParaRPr sz="2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6847999" y="728186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007543" y="1172051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融情入人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4391" y="2885123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03935" y="3328987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融情入事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9" name="组合 11"/>
          <p:cNvGrpSpPr/>
          <p:nvPr/>
        </p:nvGrpSpPr>
        <p:grpSpPr>
          <a:xfrm>
            <a:off x="584841" y="381476"/>
            <a:ext cx="6280309" cy="2381158"/>
            <a:chOff x="1015543" y="1553804"/>
            <a:chExt cx="7354481" cy="1217128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1015543" y="1553804"/>
              <a:ext cx="7354481" cy="1189180"/>
            </a:xfrm>
            <a:prstGeom prst="roundRect">
              <a:avLst/>
            </a:prstGeom>
            <a:solidFill>
              <a:srgbClr val="D6FAFE"/>
            </a:solidFill>
            <a:ln>
              <a:solidFill>
                <a:srgbClr val="08F0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/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136565" y="1567435"/>
              <a:ext cx="7212265" cy="1203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 spc="225" dirty="0">
                  <a:latin typeface="宋体" panose="02010600030101010101" pitchFamily="2" charset="-122"/>
                  <a:cs typeface="+mn-ea"/>
                  <a:sym typeface="+mn-lt"/>
                </a:rPr>
                <a:t>“景”可以是社会环境，可以是自然景物。</a:t>
              </a:r>
              <a:endParaRPr lang="zh-CN" altLang="en-US" sz="2100" b="1" spc="225" dirty="0">
                <a:latin typeface="宋体" panose="02010600030101010101" pitchFamily="2" charset="-122"/>
                <a:cs typeface="+mn-ea"/>
                <a:sym typeface="+mn-lt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spc="225" dirty="0"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  《那个星期天》：“我感觉到周围的光线渐渐暗下去，渐渐地凉下去沉郁下去，越来越远越来越缥缈……”将景物的特色和心里活动的描写融合在一起，让读者感同身受，凉下去、沉郁下去、越来越缥缈的不仅仅是光线，更是自己的“第一次盼望”。</a:t>
              </a:r>
              <a:endParaRPr lang="zh-CN" altLang="en-US" sz="2100" spc="225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0245" name="组合 4"/>
          <p:cNvGrpSpPr/>
          <p:nvPr/>
        </p:nvGrpSpPr>
        <p:grpSpPr>
          <a:xfrm>
            <a:off x="2583180" y="2817495"/>
            <a:ext cx="5622608" cy="1935946"/>
            <a:chOff x="1441041" y="2275806"/>
            <a:chExt cx="4770890" cy="1159467"/>
          </a:xfrm>
        </p:grpSpPr>
        <p:sp>
          <p:nvSpPr>
            <p:cNvPr id="27" name="圆角矩形 26"/>
            <p:cNvSpPr/>
            <p:nvPr/>
          </p:nvSpPr>
          <p:spPr>
            <a:xfrm>
              <a:off x="1441041" y="2275806"/>
              <a:ext cx="4664610" cy="1159467"/>
            </a:xfrm>
            <a:prstGeom prst="roundRect">
              <a:avLst/>
            </a:prstGeom>
            <a:solidFill>
              <a:srgbClr val="FCDEFE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dirty="0"/>
            </a:p>
          </p:txBody>
        </p:sp>
        <p:sp>
          <p:nvSpPr>
            <p:cNvPr id="28" name="文本框 4"/>
            <p:cNvSpPr txBox="1">
              <a:spLocks noChangeArrowheads="1"/>
            </p:cNvSpPr>
            <p:nvPr/>
          </p:nvSpPr>
          <p:spPr bwMode="auto">
            <a:xfrm>
              <a:off x="1471753" y="2305866"/>
              <a:ext cx="4740178" cy="111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b="1" dirty="0">
                  <a:latin typeface="宋体" panose="02010600030101010101" pitchFamily="2" charset="-122"/>
                </a:rPr>
                <a:t>直率地抒发自己的思想感情。</a:t>
              </a:r>
              <a:endParaRPr sz="2100" b="1" dirty="0">
                <a:latin typeface="宋体" panose="02010600030101010101" pitchFamily="2" charset="-122"/>
              </a:endParaRPr>
            </a:p>
            <a:p>
              <a:pPr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dirty="0">
                  <a:latin typeface="楷体" panose="02010609060101010101" charset="-122"/>
                  <a:ea typeface="楷体" panose="02010609060101010101" charset="-122"/>
                </a:rPr>
                <a:t>    傍晚时分，这只可怜的小鸡已全身僵硬，死了。唉，因为我的傻，而白白害死了一只可爱的小鸡。“小呆瓜”，对不起，我真是追悔莫及！</a:t>
              </a:r>
              <a:endParaRPr sz="2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7099459" y="801529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75183" y="1245394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融情入景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60571" y="3188970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57250" y="3611880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直抒胸臆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110"/>
          <p:cNvGrpSpPr/>
          <p:nvPr/>
        </p:nvGrpSpPr>
        <p:grpSpPr>
          <a:xfrm>
            <a:off x="911129" y="450056"/>
            <a:ext cx="1482432" cy="572453"/>
            <a:chOff x="7871" y="791"/>
            <a:chExt cx="3089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8015" y="936"/>
              <a:ext cx="2735" cy="918"/>
            </a:xfrm>
            <a:prstGeom prst="roundRect">
              <a:avLst>
                <a:gd name="adj" fmla="val 0"/>
              </a:avLst>
            </a:prstGeom>
            <a:solidFill>
              <a:srgbClr val="0E8AA4"/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88" name="文本框 112"/>
            <p:cNvSpPr txBox="1"/>
            <p:nvPr/>
          </p:nvSpPr>
          <p:spPr>
            <a:xfrm>
              <a:off x="7871" y="791"/>
              <a:ext cx="3089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写作重点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4"/>
          <p:cNvGrpSpPr/>
          <p:nvPr/>
        </p:nvGrpSpPr>
        <p:grpSpPr>
          <a:xfrm>
            <a:off x="2014849" y="2349214"/>
            <a:ext cx="252692" cy="485366"/>
            <a:chOff x="1813617" y="0"/>
            <a:chExt cx="336923" cy="647154"/>
          </a:xfrm>
        </p:grpSpPr>
        <p:cxnSp>
          <p:nvCxnSpPr>
            <p:cNvPr id="3145732" name="直接连接符 5"/>
            <p:cNvCxnSpPr/>
            <p:nvPr/>
          </p:nvCxnSpPr>
          <p:spPr>
            <a:xfrm flipH="1">
              <a:off x="1907251" y="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6"/>
            <p:cNvCxnSpPr/>
            <p:nvPr/>
          </p:nvCxnSpPr>
          <p:spPr>
            <a:xfrm flipH="1">
              <a:off x="1851128" y="27399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椭圆 7"/>
            <p:cNvSpPr/>
            <p:nvPr/>
          </p:nvSpPr>
          <p:spPr>
            <a:xfrm>
              <a:off x="1880497" y="32889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0" name="椭圆 8"/>
            <p:cNvSpPr/>
            <p:nvPr/>
          </p:nvSpPr>
          <p:spPr>
            <a:xfrm>
              <a:off x="1813617" y="60288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1221995" y="2834580"/>
            <a:ext cx="224559" cy="369227"/>
            <a:chOff x="1006799" y="1016197"/>
            <a:chExt cx="299412" cy="492302"/>
          </a:xfrm>
        </p:grpSpPr>
        <p:cxnSp>
          <p:nvCxnSpPr>
            <p:cNvPr id="3145734" name="直接连接符 10"/>
            <p:cNvCxnSpPr/>
            <p:nvPr/>
          </p:nvCxnSpPr>
          <p:spPr>
            <a:xfrm flipH="1">
              <a:off x="1062922" y="1157468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 flipH="1">
              <a:off x="1006799" y="1016197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椭圆 12"/>
            <p:cNvSpPr/>
            <p:nvPr/>
          </p:nvSpPr>
          <p:spPr>
            <a:xfrm>
              <a:off x="1161865" y="102114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13"/>
            <p:cNvSpPr/>
            <p:nvPr/>
          </p:nvSpPr>
          <p:spPr>
            <a:xfrm>
              <a:off x="1094985" y="129513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3"/>
          <p:cNvGrpSpPr/>
          <p:nvPr/>
        </p:nvGrpSpPr>
        <p:grpSpPr>
          <a:xfrm>
            <a:off x="3982726" y="1497709"/>
            <a:ext cx="4037024" cy="538319"/>
            <a:chOff x="3229171" y="3145030"/>
            <a:chExt cx="5382698" cy="71775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3108" y="3209165"/>
              <a:ext cx="449876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注意选取真实的经历。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29171" y="3240737"/>
              <a:ext cx="70361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4016063" y="2518109"/>
            <a:ext cx="3897960" cy="538319"/>
            <a:chOff x="3273621" y="3438400"/>
            <a:chExt cx="5197280" cy="71775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502535"/>
              <a:ext cx="435800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突出人物的心理描写。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43840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73621" y="353410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4016063" y="3538509"/>
            <a:ext cx="4003688" cy="538319"/>
            <a:chOff x="3273621" y="3717800"/>
            <a:chExt cx="533825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112896" y="3809875"/>
              <a:ext cx="449897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注意人物的情感变化。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3276601" y="371780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273621" y="381350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53967" y="1732598"/>
            <a:ext cx="1772126" cy="234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4"/>
          <p:cNvGrpSpPr/>
          <p:nvPr/>
        </p:nvGrpSpPr>
        <p:grpSpPr>
          <a:xfrm>
            <a:off x="2014849" y="2349214"/>
            <a:ext cx="252692" cy="485366"/>
            <a:chOff x="1813617" y="0"/>
            <a:chExt cx="336923" cy="647154"/>
          </a:xfrm>
        </p:grpSpPr>
        <p:cxnSp>
          <p:nvCxnSpPr>
            <p:cNvPr id="3145732" name="直接连接符 5"/>
            <p:cNvCxnSpPr/>
            <p:nvPr/>
          </p:nvCxnSpPr>
          <p:spPr>
            <a:xfrm flipH="1">
              <a:off x="1907251" y="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6"/>
            <p:cNvCxnSpPr/>
            <p:nvPr/>
          </p:nvCxnSpPr>
          <p:spPr>
            <a:xfrm flipH="1">
              <a:off x="1851128" y="27399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椭圆 7"/>
            <p:cNvSpPr/>
            <p:nvPr/>
          </p:nvSpPr>
          <p:spPr>
            <a:xfrm>
              <a:off x="1880497" y="32889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0" name="椭圆 8"/>
            <p:cNvSpPr/>
            <p:nvPr/>
          </p:nvSpPr>
          <p:spPr>
            <a:xfrm>
              <a:off x="1813617" y="60288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1221995" y="2834580"/>
            <a:ext cx="224559" cy="369227"/>
            <a:chOff x="1006799" y="1016197"/>
            <a:chExt cx="299412" cy="492302"/>
          </a:xfrm>
        </p:grpSpPr>
        <p:cxnSp>
          <p:nvCxnSpPr>
            <p:cNvPr id="3145734" name="直接连接符 10"/>
            <p:cNvCxnSpPr/>
            <p:nvPr/>
          </p:nvCxnSpPr>
          <p:spPr>
            <a:xfrm flipH="1">
              <a:off x="1062922" y="1157468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 flipH="1">
              <a:off x="1006799" y="1016197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椭圆 12"/>
            <p:cNvSpPr/>
            <p:nvPr/>
          </p:nvSpPr>
          <p:spPr>
            <a:xfrm>
              <a:off x="1161865" y="102114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13"/>
            <p:cNvSpPr/>
            <p:nvPr/>
          </p:nvSpPr>
          <p:spPr>
            <a:xfrm>
              <a:off x="1094985" y="129513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090459" y="494521"/>
            <a:ext cx="4098938" cy="551676"/>
            <a:chOff x="3231710" y="3145030"/>
            <a:chExt cx="5465251" cy="73556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265045"/>
              <a:ext cx="458406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突出人物的心理描写。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31710" y="3226766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0"/>
          <p:cNvSpPr txBox="1"/>
          <p:nvPr/>
        </p:nvSpPr>
        <p:spPr>
          <a:xfrm>
            <a:off x="1042511" y="1208722"/>
            <a:ext cx="5441633" cy="37214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为什么街上来来往往这么多人，就是不肯到我这里来看一眼呢？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我等啊，盼啊，好像过了一个世纪那么久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终于有一位叔叔走了过来，我还没来得及站起来，他却瞟了一眼就走了！我顿时像泄了气的皮球，刚刚燃起的希望之火就被浇了一盆冷水，灭了。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到底什么时候才会有人来买鞋子呢？我是不是一双鞋子也卖不出去了？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6848259" y="1669067"/>
            <a:ext cx="1512168" cy="97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内心独白法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ISLIDE.DIAGRAM" val="67285d7c-3505-4f7f-9081-b4eb5a55fe33"/>
</p:tagLst>
</file>

<file path=ppt/tags/tag63.xml><?xml version="1.0" encoding="utf-8"?>
<p:tagLst xmlns:p="http://schemas.openxmlformats.org/presentationml/2006/main">
  <p:tag name="ISLIDE.DIAGRAM" val="67285d7c-3505-4f7f-9081-b4eb5a55fe33"/>
</p:tagLst>
</file>

<file path=ppt/tags/tag64.xml><?xml version="1.0" encoding="utf-8"?>
<p:tagLst xmlns:p="http://schemas.openxmlformats.org/presentationml/2006/main">
  <p:tag name="ISLIDE.DIAGRAM" val="67285d7c-3505-4f7f-9081-b4eb5a55fe33"/>
</p:tagLst>
</file>

<file path=ppt/tags/tag65.xml><?xml version="1.0" encoding="utf-8"?>
<p:tagLst xmlns:p="http://schemas.openxmlformats.org/presentationml/2006/main">
  <p:tag name="ISLIDE.DIAGRAM" val="67285d7c-3505-4f7f-9081-b4eb5a55fe33"/>
</p:tagLst>
</file>

<file path=ppt/tags/tag66.xml><?xml version="1.0" encoding="utf-8"?>
<p:tagLst xmlns:p="http://schemas.openxmlformats.org/presentationml/2006/main">
  <p:tag name="ISLIDE.DIAGRAM" val="67285d7c-3505-4f7f-9081-b4eb5a55fe33"/>
</p:tagLst>
</file>

<file path=ppt/tags/tag67.xml><?xml version="1.0" encoding="utf-8"?>
<p:tagLst xmlns:p="http://schemas.openxmlformats.org/presentationml/2006/main">
  <p:tag name="ISLIDE.DIAGRAM" val="67285d7c-3505-4f7f-9081-b4eb5a55fe33"/>
</p:tagLst>
</file>

<file path=ppt/tags/tag68.xml><?xml version="1.0" encoding="utf-8"?>
<p:tagLst xmlns:p="http://schemas.openxmlformats.org/presentationml/2006/main">
  <p:tag name="ISLIDE.DIAGRAM" val="67285d7c-3505-4f7f-9081-b4eb5a55fe33"/>
</p:tagLst>
</file>

<file path=ppt/tags/tag69.xml><?xml version="1.0" encoding="utf-8"?>
<p:tagLst xmlns:p="http://schemas.openxmlformats.org/presentationml/2006/main">
  <p:tag name="ISLIDE.DIAGRAM" val="67285d7c-3505-4f7f-9081-b4eb5a55fe3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ISLIDE.DIAGRAM" val="67285d7c-3505-4f7f-9081-b4eb5a55fe33"/>
</p:tagLst>
</file>

<file path=ppt/tags/tag71.xml><?xml version="1.0" encoding="utf-8"?>
<p:tagLst xmlns:p="http://schemas.openxmlformats.org/presentationml/2006/main">
  <p:tag name="ISLIDE.DIAGRAM" val="67285d7c-3505-4f7f-9081-b4eb5a55fe33"/>
</p:tagLst>
</file>

<file path=ppt/tags/tag72.xml><?xml version="1.0" encoding="utf-8"?>
<p:tagLst xmlns:p="http://schemas.openxmlformats.org/presentationml/2006/main">
  <p:tag name="ISLIDE.DIAGRAM" val="67285d7c-3505-4f7f-9081-b4eb5a55fe33"/>
</p:tagLst>
</file>

<file path=ppt/tags/tag73.xml><?xml version="1.0" encoding="utf-8"?>
<p:tagLst xmlns:p="http://schemas.openxmlformats.org/presentationml/2006/main">
  <p:tag name="ISLIDE.DIAGRAM" val="67285d7c-3505-4f7f-9081-b4eb5a55fe33"/>
</p:tagLst>
</file>

<file path=ppt/tags/tag74.xml><?xml version="1.0" encoding="utf-8"?>
<p:tagLst xmlns:p="http://schemas.openxmlformats.org/presentationml/2006/main">
  <p:tag name="ISLIDE.DIAGRAM" val="67285d7c-3505-4f7f-9081-b4eb5a55fe33"/>
</p:tagLst>
</file>

<file path=ppt/tags/tag75.xml><?xml version="1.0" encoding="utf-8"?>
<p:tagLst xmlns:p="http://schemas.openxmlformats.org/presentationml/2006/main">
  <p:tag name="ISLIDE.DIAGRAM" val="67285d7c-3505-4f7f-9081-b4eb5a55fe33"/>
</p:tagLst>
</file>

<file path=ppt/tags/tag76.xml><?xml version="1.0" encoding="utf-8"?>
<p:tagLst xmlns:p="http://schemas.openxmlformats.org/presentationml/2006/main">
  <p:tag name="ISLIDE.DIAGRAM" val="67285d7c-3505-4f7f-9081-b4eb5a55fe33"/>
</p:tagLst>
</file>

<file path=ppt/tags/tag77.xml><?xml version="1.0" encoding="utf-8"?>
<p:tagLst xmlns:p="http://schemas.openxmlformats.org/presentationml/2006/main">
  <p:tag name="ISLIDE.DIAGRAM" val="67285d7c-3505-4f7f-9081-b4eb5a55fe33"/>
</p:tagLst>
</file>

<file path=ppt/tags/tag78.xml><?xml version="1.0" encoding="utf-8"?>
<p:tagLst xmlns:p="http://schemas.openxmlformats.org/presentationml/2006/main">
  <p:tag name="KSO_WPP_MARK_KEY" val="d399872a-ceba-486c-9317-1d2b1825cb79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mulmivx">
      <a:majorFont>
        <a:latin typeface="Arial"/>
        <a:ea typeface="YouYuan"/>
        <a:cs typeface=""/>
      </a:majorFont>
      <a:minorFont>
        <a:latin typeface="Arial"/>
        <a:ea typeface="YouYu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3520</Words>
  <Application>WPS 演示</Application>
  <PresentationFormat>全屏显示(16:9)</PresentationFormat>
  <Paragraphs>225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楷体</vt:lpstr>
      <vt:lpstr>Arial Unicode MS</vt:lpstr>
      <vt:lpstr>YouYuan</vt:lpstr>
      <vt:lpstr>Segoe Print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440</cp:revision>
  <dcterms:created xsi:type="dcterms:W3CDTF">2019-10-28T00:49:00Z</dcterms:created>
  <dcterms:modified xsi:type="dcterms:W3CDTF">2023-01-19T01:30:27Z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B2AA50E3A3C041A9A1CA745E6B2F9F2A</vt:lpwstr>
  </property>
</Properties>
</file>