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95" r:id="rId3"/>
    <p:sldId id="292" r:id="rId4"/>
    <p:sldId id="293" r:id="rId5"/>
    <p:sldId id="296" r:id="rId6"/>
    <p:sldId id="297" r:id="rId7"/>
    <p:sldId id="298" r:id="rId8"/>
    <p:sldId id="299" r:id="rId9"/>
    <p:sldId id="300" r:id="rId10"/>
    <p:sldId id="326" r:id="rId11"/>
    <p:sldId id="327" r:id="rId12"/>
    <p:sldId id="328" r:id="rId13"/>
    <p:sldId id="334" r:id="rId14"/>
    <p:sldId id="3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taozhi.cn_PY" panose="02000500000000000000" pitchFamily="2" charset="0"/>
      <p:regular r:id="rId21"/>
    </p:embeddedFont>
    <p:embeddedFont>
      <p:font typeface="Calibri" panose="020F0502020204030204" charset="0"/>
      <p:regular r:id="rId22"/>
      <p:bold r:id="rId23"/>
      <p:italic r:id="rId24"/>
      <p:boldItalic r:id="rId25"/>
    </p:embeddedFont>
    <p:embeddedFont>
      <p:font typeface="Calibri Light" panose="020F0302020204030204" charset="0"/>
      <p:regular r:id="rId26"/>
      <p: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 userDrawn="1">
          <p15:clr>
            <a:srgbClr val="A4A3A4"/>
          </p15:clr>
        </p15:guide>
        <p15:guide id="2" pos="2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55" autoAdjust="0"/>
    <p:restoredTop sz="94660"/>
  </p:normalViewPr>
  <p:slideViewPr>
    <p:cSldViewPr>
      <p:cViewPr>
        <p:scale>
          <a:sx n="130" d="100"/>
          <a:sy n="130" d="100"/>
        </p:scale>
        <p:origin x="-1266" y="-486"/>
      </p:cViewPr>
      <p:guideLst>
        <p:guide orient="horz" pos="1621"/>
        <p:guide pos="288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file:///D:\qq&#25991;&#20214;\712321467\Image\C2C\Image2\%7b75232B38-A165-1FB7-499C-2E1C792CACB5%7d.png" TargetMode="Externa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5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051" y="487855"/>
            <a:ext cx="9215151" cy="42441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55526"/>
            <a:ext cx="9144000" cy="4176465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44356" y="2103781"/>
            <a:ext cx="2357990" cy="1420386"/>
          </a:xfrm>
          <a:custGeom>
            <a:avLst/>
            <a:gdLst>
              <a:gd name="connsiteX0" fmla="*/ 236736 w 2357990"/>
              <a:gd name="connsiteY0" fmla="*/ 0 h 1420386"/>
              <a:gd name="connsiteX1" fmla="*/ 2121254 w 2357990"/>
              <a:gd name="connsiteY1" fmla="*/ 0 h 1420386"/>
              <a:gd name="connsiteX2" fmla="*/ 2357990 w 2357990"/>
              <a:gd name="connsiteY2" fmla="*/ 236736 h 1420386"/>
              <a:gd name="connsiteX3" fmla="*/ 2357990 w 2357990"/>
              <a:gd name="connsiteY3" fmla="*/ 1183650 h 1420386"/>
              <a:gd name="connsiteX4" fmla="*/ 2121254 w 2357990"/>
              <a:gd name="connsiteY4" fmla="*/ 1420386 h 1420386"/>
              <a:gd name="connsiteX5" fmla="*/ 236736 w 2357990"/>
              <a:gd name="connsiteY5" fmla="*/ 1420386 h 1420386"/>
              <a:gd name="connsiteX6" fmla="*/ 0 w 2357990"/>
              <a:gd name="connsiteY6" fmla="*/ 1183650 h 1420386"/>
              <a:gd name="connsiteX7" fmla="*/ 0 w 2357990"/>
              <a:gd name="connsiteY7" fmla="*/ 236736 h 1420386"/>
              <a:gd name="connsiteX8" fmla="*/ 236736 w 2357990"/>
              <a:gd name="connsiteY8" fmla="*/ 0 h 142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990" h="1420386">
                <a:moveTo>
                  <a:pt x="236736" y="0"/>
                </a:moveTo>
                <a:lnTo>
                  <a:pt x="2121254" y="0"/>
                </a:lnTo>
                <a:cubicBezTo>
                  <a:pt x="2252000" y="0"/>
                  <a:pt x="2357990" y="105990"/>
                  <a:pt x="2357990" y="236736"/>
                </a:cubicBezTo>
                <a:lnTo>
                  <a:pt x="2357990" y="1183650"/>
                </a:lnTo>
                <a:cubicBezTo>
                  <a:pt x="2357990" y="1314396"/>
                  <a:pt x="2252000" y="1420386"/>
                  <a:pt x="2121254" y="1420386"/>
                </a:cubicBezTo>
                <a:lnTo>
                  <a:pt x="236736" y="1420386"/>
                </a:lnTo>
                <a:cubicBezTo>
                  <a:pt x="105990" y="1420386"/>
                  <a:pt x="0" y="1314396"/>
                  <a:pt x="0" y="1183650"/>
                </a:cubicBezTo>
                <a:lnTo>
                  <a:pt x="0" y="236736"/>
                </a:lnTo>
                <a:cubicBezTo>
                  <a:pt x="0" y="105990"/>
                  <a:pt x="105990" y="0"/>
                  <a:pt x="236736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ln w="285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940152" y="2113669"/>
            <a:ext cx="2357990" cy="1420386"/>
          </a:xfrm>
          <a:custGeom>
            <a:avLst/>
            <a:gdLst>
              <a:gd name="connsiteX0" fmla="*/ 236736 w 2357990"/>
              <a:gd name="connsiteY0" fmla="*/ 0 h 1420386"/>
              <a:gd name="connsiteX1" fmla="*/ 2121254 w 2357990"/>
              <a:gd name="connsiteY1" fmla="*/ 0 h 1420386"/>
              <a:gd name="connsiteX2" fmla="*/ 2357990 w 2357990"/>
              <a:gd name="connsiteY2" fmla="*/ 236736 h 1420386"/>
              <a:gd name="connsiteX3" fmla="*/ 2357990 w 2357990"/>
              <a:gd name="connsiteY3" fmla="*/ 1183650 h 1420386"/>
              <a:gd name="connsiteX4" fmla="*/ 2121254 w 2357990"/>
              <a:gd name="connsiteY4" fmla="*/ 1420386 h 1420386"/>
              <a:gd name="connsiteX5" fmla="*/ 236736 w 2357990"/>
              <a:gd name="connsiteY5" fmla="*/ 1420386 h 1420386"/>
              <a:gd name="connsiteX6" fmla="*/ 0 w 2357990"/>
              <a:gd name="connsiteY6" fmla="*/ 1183650 h 1420386"/>
              <a:gd name="connsiteX7" fmla="*/ 0 w 2357990"/>
              <a:gd name="connsiteY7" fmla="*/ 236736 h 1420386"/>
              <a:gd name="connsiteX8" fmla="*/ 236736 w 2357990"/>
              <a:gd name="connsiteY8" fmla="*/ 0 h 142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990" h="1420386">
                <a:moveTo>
                  <a:pt x="236736" y="0"/>
                </a:moveTo>
                <a:lnTo>
                  <a:pt x="2121254" y="0"/>
                </a:lnTo>
                <a:cubicBezTo>
                  <a:pt x="2252000" y="0"/>
                  <a:pt x="2357990" y="105990"/>
                  <a:pt x="2357990" y="236736"/>
                </a:cubicBezTo>
                <a:lnTo>
                  <a:pt x="2357990" y="1183650"/>
                </a:lnTo>
                <a:cubicBezTo>
                  <a:pt x="2357990" y="1314396"/>
                  <a:pt x="2252000" y="1420386"/>
                  <a:pt x="2121254" y="1420386"/>
                </a:cubicBezTo>
                <a:lnTo>
                  <a:pt x="236736" y="1420386"/>
                </a:lnTo>
                <a:cubicBezTo>
                  <a:pt x="105990" y="1420386"/>
                  <a:pt x="0" y="1314396"/>
                  <a:pt x="0" y="1183650"/>
                </a:cubicBezTo>
                <a:lnTo>
                  <a:pt x="0" y="236736"/>
                </a:lnTo>
                <a:cubicBezTo>
                  <a:pt x="0" y="105990"/>
                  <a:pt x="105990" y="0"/>
                  <a:pt x="236736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ln w="285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292254" y="2108556"/>
            <a:ext cx="2357990" cy="1420386"/>
          </a:xfrm>
          <a:custGeom>
            <a:avLst/>
            <a:gdLst>
              <a:gd name="connsiteX0" fmla="*/ 236736 w 2357990"/>
              <a:gd name="connsiteY0" fmla="*/ 0 h 1420386"/>
              <a:gd name="connsiteX1" fmla="*/ 2121254 w 2357990"/>
              <a:gd name="connsiteY1" fmla="*/ 0 h 1420386"/>
              <a:gd name="connsiteX2" fmla="*/ 2357990 w 2357990"/>
              <a:gd name="connsiteY2" fmla="*/ 236736 h 1420386"/>
              <a:gd name="connsiteX3" fmla="*/ 2357990 w 2357990"/>
              <a:gd name="connsiteY3" fmla="*/ 1183650 h 1420386"/>
              <a:gd name="connsiteX4" fmla="*/ 2121254 w 2357990"/>
              <a:gd name="connsiteY4" fmla="*/ 1420386 h 1420386"/>
              <a:gd name="connsiteX5" fmla="*/ 236736 w 2357990"/>
              <a:gd name="connsiteY5" fmla="*/ 1420386 h 1420386"/>
              <a:gd name="connsiteX6" fmla="*/ 0 w 2357990"/>
              <a:gd name="connsiteY6" fmla="*/ 1183650 h 1420386"/>
              <a:gd name="connsiteX7" fmla="*/ 0 w 2357990"/>
              <a:gd name="connsiteY7" fmla="*/ 236736 h 1420386"/>
              <a:gd name="connsiteX8" fmla="*/ 236736 w 2357990"/>
              <a:gd name="connsiteY8" fmla="*/ 0 h 142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7990" h="1420386">
                <a:moveTo>
                  <a:pt x="236736" y="0"/>
                </a:moveTo>
                <a:lnTo>
                  <a:pt x="2121254" y="0"/>
                </a:lnTo>
                <a:cubicBezTo>
                  <a:pt x="2252000" y="0"/>
                  <a:pt x="2357990" y="105990"/>
                  <a:pt x="2357990" y="236736"/>
                </a:cubicBezTo>
                <a:lnTo>
                  <a:pt x="2357990" y="1183650"/>
                </a:lnTo>
                <a:cubicBezTo>
                  <a:pt x="2357990" y="1314396"/>
                  <a:pt x="2252000" y="1420386"/>
                  <a:pt x="2121254" y="1420386"/>
                </a:cubicBezTo>
                <a:lnTo>
                  <a:pt x="236736" y="1420386"/>
                </a:lnTo>
                <a:cubicBezTo>
                  <a:pt x="105990" y="1420386"/>
                  <a:pt x="0" y="1314396"/>
                  <a:pt x="0" y="1183650"/>
                </a:cubicBezTo>
                <a:lnTo>
                  <a:pt x="0" y="236736"/>
                </a:lnTo>
                <a:cubicBezTo>
                  <a:pt x="0" y="105990"/>
                  <a:pt x="105990" y="0"/>
                  <a:pt x="236736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ln w="28575" cap="sq">
            <a:solidFill>
              <a:schemeClr val="bg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3212613" y="674075"/>
            <a:ext cx="27238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  诗</a:t>
            </a:r>
            <a:endParaRPr lang="zh-CN" altLang="en-US" sz="6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49780" y="1535045"/>
            <a:ext cx="1631696" cy="15995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3589026" y="2025402"/>
            <a:ext cx="4374970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何当：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何时将要。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金络脑：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用黄金装饰的马笼头。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68881" y="1441002"/>
            <a:ext cx="38779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何当金络脑，快走踏清秋。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02709" y="700938"/>
            <a:ext cx="1471085" cy="534600"/>
            <a:chOff x="3131840" y="2188312"/>
            <a:chExt cx="1471085" cy="534600"/>
          </a:xfrm>
        </p:grpSpPr>
        <p:sp>
          <p:nvSpPr>
            <p:cNvPr id="20" name="圆角矩形 20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1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明诗意</a:t>
              </a:r>
              <a:endPara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圆角矩形 23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994842" y="3422649"/>
            <a:ext cx="7344816" cy="1093117"/>
            <a:chOff x="994842" y="3422649"/>
            <a:chExt cx="7344816" cy="1093117"/>
          </a:xfrm>
        </p:grpSpPr>
        <p:sp>
          <p:nvSpPr>
            <p:cNvPr id="14" name="圆角矩形 17"/>
            <p:cNvSpPr/>
            <p:nvPr/>
          </p:nvSpPr>
          <p:spPr>
            <a:xfrm>
              <a:off x="994842" y="3422649"/>
              <a:ext cx="7344816" cy="1093117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AE7BB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121337" y="3483760"/>
              <a:ext cx="7076514" cy="943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000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　　诗意：什么时候我能给马套上金络头，飞快奔驰着，踏遍这清爽秋日时的原野！</a:t>
              </a:r>
              <a:endParaRPr lang="zh-CN" altLang="en-US" sz="20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35998" y="1051560"/>
            <a:ext cx="6421162" cy="596305"/>
            <a:chOff x="1335998" y="1051560"/>
            <a:chExt cx="6421162" cy="596305"/>
          </a:xfrm>
        </p:grpSpPr>
        <p:sp>
          <p:nvSpPr>
            <p:cNvPr id="5" name="矩形: 圆角 4"/>
            <p:cNvSpPr/>
            <p:nvPr/>
          </p:nvSpPr>
          <p:spPr>
            <a:xfrm>
              <a:off x="1335998" y="1051560"/>
              <a:ext cx="6421162" cy="59630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1512229" y="1076819"/>
              <a:ext cx="6077292" cy="540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457200" indent="-457200">
                <a:lnSpc>
                  <a:spcPct val="120000"/>
                </a:lnSpc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从“何当”一词中，你体会到了什么？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9624" y="1874521"/>
            <a:ext cx="8139052" cy="2292537"/>
            <a:chOff x="628684" y="1798321"/>
            <a:chExt cx="8139052" cy="2292537"/>
          </a:xfrm>
        </p:grpSpPr>
        <p:grpSp>
          <p:nvGrpSpPr>
            <p:cNvPr id="6" name="组合 13"/>
            <p:cNvGrpSpPr/>
            <p:nvPr/>
          </p:nvGrpSpPr>
          <p:grpSpPr>
            <a:xfrm>
              <a:off x="628684" y="1798321"/>
              <a:ext cx="8047772" cy="2292537"/>
              <a:chOff x="1349559" y="2863041"/>
              <a:chExt cx="6821755" cy="1943286"/>
            </a:xfrm>
          </p:grpSpPr>
          <p:sp>
            <p:nvSpPr>
              <p:cNvPr id="7" name="矩形: 圆角 6"/>
              <p:cNvSpPr/>
              <p:nvPr/>
            </p:nvSpPr>
            <p:spPr>
              <a:xfrm>
                <a:off x="1349559" y="2863041"/>
                <a:ext cx="6821755" cy="1939744"/>
              </a:xfrm>
              <a:prstGeom prst="roundRect">
                <a:avLst>
                  <a:gd name="adj" fmla="val 8436"/>
                </a:avLst>
              </a:prstGeom>
              <a:solidFill>
                <a:schemeClr val="bg1"/>
              </a:solidFill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020272" y="3475116"/>
                <a:ext cx="1123812" cy="1331211"/>
              </a:xfrm>
              <a:prstGeom prst="roundRect">
                <a:avLst>
                  <a:gd name="adj" fmla="val 19422"/>
                </a:avLst>
              </a:prstGeom>
            </p:spPr>
          </p:pic>
        </p:grpSp>
        <p:sp>
          <p:nvSpPr>
            <p:cNvPr id="4" name="文本框 2"/>
            <p:cNvSpPr txBox="1">
              <a:spLocks noChangeArrowheads="1"/>
            </p:cNvSpPr>
            <p:nvPr/>
          </p:nvSpPr>
          <p:spPr bwMode="auto">
            <a:xfrm>
              <a:off x="828648" y="1924046"/>
              <a:ext cx="7939088" cy="19303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“何当”一词，表达了诗人渴望建功立业却又自知遥遥无期的意味，尽显无奈，又寄托了无限的期盼。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35998" y="937260"/>
            <a:ext cx="6421162" cy="596305"/>
            <a:chOff x="1335998" y="1051560"/>
            <a:chExt cx="6421162" cy="596305"/>
          </a:xfrm>
        </p:grpSpPr>
        <p:sp>
          <p:nvSpPr>
            <p:cNvPr id="5" name="矩形: 圆角 4"/>
            <p:cNvSpPr/>
            <p:nvPr/>
          </p:nvSpPr>
          <p:spPr>
            <a:xfrm>
              <a:off x="1335998" y="1051560"/>
              <a:ext cx="6421162" cy="596305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1512229" y="1076819"/>
              <a:ext cx="6077292" cy="476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457200" indent="-457200">
                <a:lnSpc>
                  <a:spcPct val="120000"/>
                </a:lnSpc>
              </a:pPr>
              <a:r>
                <a:rPr lang="zh-CN" altLang="en-US" sz="2400">
                  <a:latin typeface="楷体" panose="02010609060101010101" pitchFamily="49" charset="-122"/>
                  <a:ea typeface="楷体" panose="02010609060101010101" pitchFamily="49" charset="-122"/>
                </a:rPr>
                <a:t>这是一匹什么样的马？你从中感受到了什么？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9624" y="1821180"/>
            <a:ext cx="8047772" cy="2429699"/>
            <a:chOff x="628684" y="1661160"/>
            <a:chExt cx="8047772" cy="2429699"/>
          </a:xfrm>
        </p:grpSpPr>
        <p:grpSp>
          <p:nvGrpSpPr>
            <p:cNvPr id="6" name="组合 13"/>
            <p:cNvGrpSpPr/>
            <p:nvPr/>
          </p:nvGrpSpPr>
          <p:grpSpPr>
            <a:xfrm>
              <a:off x="628684" y="1661160"/>
              <a:ext cx="8047772" cy="2429699"/>
              <a:chOff x="1349559" y="2746775"/>
              <a:chExt cx="6821755" cy="2059552"/>
            </a:xfrm>
          </p:grpSpPr>
          <p:sp>
            <p:nvSpPr>
              <p:cNvPr id="7" name="矩形: 圆角 6"/>
              <p:cNvSpPr/>
              <p:nvPr/>
            </p:nvSpPr>
            <p:spPr>
              <a:xfrm>
                <a:off x="1349559" y="2746775"/>
                <a:ext cx="6821755" cy="2056009"/>
              </a:xfrm>
              <a:prstGeom prst="roundRect">
                <a:avLst>
                  <a:gd name="adj" fmla="val 8436"/>
                </a:avLst>
              </a:prstGeom>
              <a:solidFill>
                <a:schemeClr val="bg1"/>
              </a:solidFill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020272" y="3475116"/>
                <a:ext cx="1123812" cy="1331211"/>
              </a:xfrm>
              <a:prstGeom prst="roundRect">
                <a:avLst>
                  <a:gd name="adj" fmla="val 19422"/>
                </a:avLst>
              </a:prstGeom>
            </p:spPr>
          </p:pic>
        </p:grpSp>
        <p:sp>
          <p:nvSpPr>
            <p:cNvPr id="4" name="文本框 2"/>
            <p:cNvSpPr txBox="1">
              <a:spLocks noChangeArrowheads="1"/>
            </p:cNvSpPr>
            <p:nvPr/>
          </p:nvSpPr>
          <p:spPr bwMode="auto">
            <a:xfrm>
              <a:off x="729588" y="1771646"/>
              <a:ext cx="7939088" cy="22217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“金络脑”指的是用黄金装饰的马笼头，表示非常贵重的鞍具，象征着马受到主人的重视，寄托了诗人自己渴望能像这马儿一样被人重用、一展抱负、保家卫国的雄心壮志。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/>
          <p:cNvSpPr/>
          <p:nvPr/>
        </p:nvSpPr>
        <p:spPr>
          <a:xfrm>
            <a:off x="539552" y="1467696"/>
            <a:ext cx="8162488" cy="2507404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36926" y="570627"/>
            <a:ext cx="3390166" cy="172288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98080" y="2982629"/>
            <a:ext cx="1293108" cy="12931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50542" y="3847987"/>
            <a:ext cx="4006907" cy="92486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02709" y="700938"/>
            <a:ext cx="1471085" cy="534600"/>
            <a:chOff x="3131840" y="2188312"/>
            <a:chExt cx="1471085" cy="534600"/>
          </a:xfrm>
        </p:grpSpPr>
        <p:sp>
          <p:nvSpPr>
            <p:cNvPr id="15" name="圆角矩形 14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悟诗情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27" name="矩形 26"/>
          <p:cNvSpPr/>
          <p:nvPr/>
        </p:nvSpPr>
        <p:spPr>
          <a:xfrm>
            <a:off x="688204" y="1654846"/>
            <a:ext cx="7893384" cy="2019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ct val="0"/>
              </a:spcAft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表面看起来是写马，其实是借马来抒情，抒发诗人怀才不遇，不被统治者赏识，但又热切期望自己的抱负得以施展，为国建功立业的心情。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546" y="42729"/>
            <a:ext cx="9255096" cy="487110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flipH="1">
            <a:off x="1409" y="2621156"/>
            <a:ext cx="3099520" cy="266429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914054" y="1518679"/>
            <a:ext cx="3654652" cy="2233982"/>
          </a:xfrm>
          <a:custGeom>
            <a:avLst/>
            <a:gdLst>
              <a:gd name="connsiteX0" fmla="*/ 185453 w 2864858"/>
              <a:gd name="connsiteY0" fmla="*/ 0 h 1751204"/>
              <a:gd name="connsiteX1" fmla="*/ 2679405 w 2864858"/>
              <a:gd name="connsiteY1" fmla="*/ 0 h 1751204"/>
              <a:gd name="connsiteX2" fmla="*/ 2864858 w 2864858"/>
              <a:gd name="connsiteY2" fmla="*/ 185453 h 1751204"/>
              <a:gd name="connsiteX3" fmla="*/ 2864858 w 2864858"/>
              <a:gd name="connsiteY3" fmla="*/ 1565751 h 1751204"/>
              <a:gd name="connsiteX4" fmla="*/ 2679405 w 2864858"/>
              <a:gd name="connsiteY4" fmla="*/ 1751204 h 1751204"/>
              <a:gd name="connsiteX5" fmla="*/ 185453 w 2864858"/>
              <a:gd name="connsiteY5" fmla="*/ 1751204 h 1751204"/>
              <a:gd name="connsiteX6" fmla="*/ 0 w 2864858"/>
              <a:gd name="connsiteY6" fmla="*/ 1565751 h 1751204"/>
              <a:gd name="connsiteX7" fmla="*/ 0 w 2864858"/>
              <a:gd name="connsiteY7" fmla="*/ 185453 h 1751204"/>
              <a:gd name="connsiteX8" fmla="*/ 185453 w 2864858"/>
              <a:gd name="connsiteY8" fmla="*/ 0 h 1751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64858" h="1751204">
                <a:moveTo>
                  <a:pt x="185453" y="0"/>
                </a:moveTo>
                <a:lnTo>
                  <a:pt x="2679405" y="0"/>
                </a:lnTo>
                <a:cubicBezTo>
                  <a:pt x="2781828" y="0"/>
                  <a:pt x="2864858" y="83030"/>
                  <a:pt x="2864858" y="185453"/>
                </a:cubicBezTo>
                <a:lnTo>
                  <a:pt x="2864858" y="1565751"/>
                </a:lnTo>
                <a:cubicBezTo>
                  <a:pt x="2864858" y="1668174"/>
                  <a:pt x="2781828" y="1751204"/>
                  <a:pt x="2679405" y="1751204"/>
                </a:cubicBezTo>
                <a:lnTo>
                  <a:pt x="185453" y="1751204"/>
                </a:lnTo>
                <a:cubicBezTo>
                  <a:pt x="83030" y="1751204"/>
                  <a:pt x="0" y="1668174"/>
                  <a:pt x="0" y="1565751"/>
                </a:cubicBezTo>
                <a:lnTo>
                  <a:pt x="0" y="185453"/>
                </a:lnTo>
                <a:cubicBezTo>
                  <a:pt x="0" y="83030"/>
                  <a:pt x="83030" y="0"/>
                  <a:pt x="185453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rnd">
            <a:solidFill>
              <a:srgbClr val="FFFFFF">
                <a:alpha val="99000"/>
              </a:srgb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44706" y="614868"/>
            <a:ext cx="3099520" cy="266429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54269" y="1573635"/>
            <a:ext cx="2953500" cy="2126406"/>
          </a:xfrm>
          <a:custGeom>
            <a:avLst/>
            <a:gdLst>
              <a:gd name="connsiteX0" fmla="*/ 142566 w 2304256"/>
              <a:gd name="connsiteY0" fmla="*/ 0 h 1751204"/>
              <a:gd name="connsiteX1" fmla="*/ 2161690 w 2304256"/>
              <a:gd name="connsiteY1" fmla="*/ 0 h 1751204"/>
              <a:gd name="connsiteX2" fmla="*/ 2304256 w 2304256"/>
              <a:gd name="connsiteY2" fmla="*/ 142566 h 1751204"/>
              <a:gd name="connsiteX3" fmla="*/ 2304256 w 2304256"/>
              <a:gd name="connsiteY3" fmla="*/ 1608638 h 1751204"/>
              <a:gd name="connsiteX4" fmla="*/ 2161690 w 2304256"/>
              <a:gd name="connsiteY4" fmla="*/ 1751204 h 1751204"/>
              <a:gd name="connsiteX5" fmla="*/ 142566 w 2304256"/>
              <a:gd name="connsiteY5" fmla="*/ 1751204 h 1751204"/>
              <a:gd name="connsiteX6" fmla="*/ 0 w 2304256"/>
              <a:gd name="connsiteY6" fmla="*/ 1608638 h 1751204"/>
              <a:gd name="connsiteX7" fmla="*/ 0 w 2304256"/>
              <a:gd name="connsiteY7" fmla="*/ 142566 h 1751204"/>
              <a:gd name="connsiteX8" fmla="*/ 142566 w 2304256"/>
              <a:gd name="connsiteY8" fmla="*/ 0 h 1751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4256" h="1751204">
                <a:moveTo>
                  <a:pt x="142566" y="0"/>
                </a:moveTo>
                <a:lnTo>
                  <a:pt x="2161690" y="0"/>
                </a:lnTo>
                <a:cubicBezTo>
                  <a:pt x="2240427" y="0"/>
                  <a:pt x="2304256" y="63829"/>
                  <a:pt x="2304256" y="142566"/>
                </a:cubicBezTo>
                <a:lnTo>
                  <a:pt x="2304256" y="1608638"/>
                </a:lnTo>
                <a:cubicBezTo>
                  <a:pt x="2304256" y="1687375"/>
                  <a:pt x="2240427" y="1751204"/>
                  <a:pt x="2161690" y="1751204"/>
                </a:cubicBezTo>
                <a:lnTo>
                  <a:pt x="142566" y="1751204"/>
                </a:lnTo>
                <a:cubicBezTo>
                  <a:pt x="63829" y="1751204"/>
                  <a:pt x="0" y="1687375"/>
                  <a:pt x="0" y="1608638"/>
                </a:cubicBezTo>
                <a:lnTo>
                  <a:pt x="0" y="142566"/>
                </a:lnTo>
                <a:cubicBezTo>
                  <a:pt x="0" y="63829"/>
                  <a:pt x="63829" y="0"/>
                  <a:pt x="142566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ln w="79375" cap="sq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395536" y="680368"/>
            <a:ext cx="1471085" cy="534600"/>
            <a:chOff x="3131840" y="2188312"/>
            <a:chExt cx="1471085" cy="534600"/>
          </a:xfrm>
        </p:grpSpPr>
        <p:sp>
          <p:nvSpPr>
            <p:cNvPr id="14" name="圆角矩形 1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图片导入</a:t>
              </a:r>
              <a:endPara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1023" y="1375318"/>
            <a:ext cx="8381954" cy="2850066"/>
            <a:chOff x="381023" y="1375318"/>
            <a:chExt cx="8381954" cy="2850066"/>
          </a:xfrm>
        </p:grpSpPr>
        <p:sp>
          <p:nvSpPr>
            <p:cNvPr id="3" name="矩形: 圆角 3"/>
            <p:cNvSpPr/>
            <p:nvPr/>
          </p:nvSpPr>
          <p:spPr>
            <a:xfrm>
              <a:off x="381023" y="1375318"/>
              <a:ext cx="8381954" cy="2850066"/>
            </a:xfrm>
            <a:prstGeom prst="roundRect">
              <a:avLst>
                <a:gd name="adj" fmla="val 8272"/>
              </a:avLst>
            </a:prstGeom>
            <a:solidFill>
              <a:schemeClr val="bg1"/>
            </a:solidFill>
            <a:ln>
              <a:solidFill>
                <a:srgbClr val="AE7BB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39552" y="1455737"/>
              <a:ext cx="8007998" cy="2677656"/>
              <a:chOff x="539552" y="943124"/>
              <a:chExt cx="8007998" cy="2677656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539552" y="943124"/>
                <a:ext cx="6302468" cy="26776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40000"/>
                  </a:lnSpc>
                  <a:spcAft>
                    <a:spcPct val="0"/>
                  </a:spcAft>
                </a:pP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李贺</a:t>
                </a:r>
                <a:r>
                  <a:rPr lang="en-US" altLang="zh-CN" sz="2400" dirty="0">
                    <a:latin typeface="+mn-ea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790-816</a:t>
                </a:r>
                <a:r>
                  <a:rPr lang="en-US" altLang="zh-CN" sz="2400" dirty="0">
                    <a:latin typeface="+mn-ea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，唐代著名诗人。字长吉，福昌</a:t>
                </a:r>
                <a:r>
                  <a:rPr lang="en-US" altLang="zh-CN" sz="2400" dirty="0">
                    <a:latin typeface="+mn-ea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今河南宜阳</a:t>
                </a:r>
                <a:r>
                  <a:rPr lang="en-US" altLang="zh-CN" sz="2400" dirty="0">
                    <a:latin typeface="+mn-ea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人。人称“诗鬼”，与李白、李商隐并称“唐代三李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。一生愁苦多病，因病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27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岁卒。李贺是中唐浪漫主义诗人的代表，又是中唐到晚唐诗风转变期的重要人物。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13" name="图片 1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7000549" y="1143558"/>
                <a:ext cx="1547001" cy="2365688"/>
              </a:xfrm>
              <a:custGeom>
                <a:avLst/>
                <a:gdLst>
                  <a:gd name="connsiteX0" fmla="*/ 257839 w 1547001"/>
                  <a:gd name="connsiteY0" fmla="*/ 0 h 2365688"/>
                  <a:gd name="connsiteX1" fmla="*/ 1289162 w 1547001"/>
                  <a:gd name="connsiteY1" fmla="*/ 0 h 2365688"/>
                  <a:gd name="connsiteX2" fmla="*/ 1547001 w 1547001"/>
                  <a:gd name="connsiteY2" fmla="*/ 257839 h 2365688"/>
                  <a:gd name="connsiteX3" fmla="*/ 1547001 w 1547001"/>
                  <a:gd name="connsiteY3" fmla="*/ 2107849 h 2365688"/>
                  <a:gd name="connsiteX4" fmla="*/ 1289162 w 1547001"/>
                  <a:gd name="connsiteY4" fmla="*/ 2365688 h 2365688"/>
                  <a:gd name="connsiteX5" fmla="*/ 257839 w 1547001"/>
                  <a:gd name="connsiteY5" fmla="*/ 2365688 h 2365688"/>
                  <a:gd name="connsiteX6" fmla="*/ 0 w 1547001"/>
                  <a:gd name="connsiteY6" fmla="*/ 2107849 h 2365688"/>
                  <a:gd name="connsiteX7" fmla="*/ 0 w 1547001"/>
                  <a:gd name="connsiteY7" fmla="*/ 257839 h 2365688"/>
                  <a:gd name="connsiteX8" fmla="*/ 257839 w 1547001"/>
                  <a:gd name="connsiteY8" fmla="*/ 0 h 2365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47001" h="2365688">
                    <a:moveTo>
                      <a:pt x="257839" y="0"/>
                    </a:moveTo>
                    <a:lnTo>
                      <a:pt x="1289162" y="0"/>
                    </a:lnTo>
                    <a:cubicBezTo>
                      <a:pt x="1431563" y="0"/>
                      <a:pt x="1547001" y="115438"/>
                      <a:pt x="1547001" y="257839"/>
                    </a:cubicBezTo>
                    <a:lnTo>
                      <a:pt x="1547001" y="2107849"/>
                    </a:lnTo>
                    <a:cubicBezTo>
                      <a:pt x="1547001" y="2250250"/>
                      <a:pt x="1431563" y="2365688"/>
                      <a:pt x="1289162" y="2365688"/>
                    </a:cubicBezTo>
                    <a:lnTo>
                      <a:pt x="257839" y="2365688"/>
                    </a:lnTo>
                    <a:cubicBezTo>
                      <a:pt x="115438" y="2365688"/>
                      <a:pt x="0" y="2250250"/>
                      <a:pt x="0" y="2107849"/>
                    </a:cubicBezTo>
                    <a:lnTo>
                      <a:pt x="0" y="257839"/>
                    </a:lnTo>
                    <a:cubicBezTo>
                      <a:pt x="0" y="115438"/>
                      <a:pt x="115438" y="0"/>
                      <a:pt x="257839" y="0"/>
                    </a:cubicBezTo>
                    <a:close/>
                  </a:path>
                </a:pathLst>
              </a:custGeom>
              <a:solidFill>
                <a:srgbClr val="FFFFFF">
                  <a:shade val="85000"/>
                </a:srgbClr>
              </a:solidFill>
              <a:ln w="47625" cap="sq">
                <a:solidFill>
                  <a:schemeClr val="bg1"/>
                </a:solidFill>
                <a:miter lim="800000"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grpSp>
        <p:nvGrpSpPr>
          <p:cNvPr id="16" name="组合 15"/>
          <p:cNvGrpSpPr/>
          <p:nvPr/>
        </p:nvGrpSpPr>
        <p:grpSpPr>
          <a:xfrm>
            <a:off x="381023" y="666266"/>
            <a:ext cx="1471085" cy="534600"/>
            <a:chOff x="3131840" y="2188312"/>
            <a:chExt cx="1471085" cy="534600"/>
          </a:xfrm>
        </p:grpSpPr>
        <p:sp>
          <p:nvSpPr>
            <p:cNvPr id="17" name="圆角矩形 16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AE7BB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作者简介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2278437" y="1044548"/>
            <a:ext cx="4599826" cy="338802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2451100" y="1165277"/>
            <a:ext cx="4254500" cy="313367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73970" y="1340756"/>
            <a:ext cx="3442679" cy="2790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▶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查找资料知作者，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▶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抑扬顿挫读诗文，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▶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借助注释明诗意，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▶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了解背景悟诗情，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2400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▶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反复诵读入诗境。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333418" y="761417"/>
            <a:ext cx="2381917" cy="459284"/>
          </a:xfrm>
          <a:prstGeom prst="roundRect">
            <a:avLst>
              <a:gd name="adj" fmla="val 50000"/>
            </a:avLst>
          </a:prstGeom>
          <a:solidFill>
            <a:srgbClr val="AE7BB4"/>
          </a:solidFill>
          <a:ln w="635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726102" y="734827"/>
            <a:ext cx="172354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>
                <a:solidFill>
                  <a:srgbClr val="FFFF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五步学习法</a:t>
            </a:r>
            <a:endParaRPr lang="zh-CN" altLang="en-US" sz="2400">
              <a:solidFill>
                <a:srgbClr val="FFFF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/>
          <p:cNvSpPr/>
          <p:nvPr/>
        </p:nvSpPr>
        <p:spPr>
          <a:xfrm>
            <a:off x="539552" y="1467696"/>
            <a:ext cx="8162488" cy="2507404"/>
          </a:xfrm>
          <a:prstGeom prst="roundRect">
            <a:avLst>
              <a:gd name="adj" fmla="val 5857"/>
            </a:avLst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649035" y="3214549"/>
            <a:ext cx="1308228" cy="130822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73794" y="1720972"/>
            <a:ext cx="5688632" cy="1661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正确读出诗句，注意读准生字读音。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有节奏地读诗句，读出韵律美。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54422" y="2020438"/>
            <a:ext cx="366985" cy="492443"/>
            <a:chOff x="1440490" y="1837804"/>
            <a:chExt cx="366985" cy="492443"/>
          </a:xfrm>
        </p:grpSpPr>
        <p:sp>
          <p:nvSpPr>
            <p:cNvPr id="14" name="椭圆 13"/>
            <p:cNvSpPr/>
            <p:nvPr/>
          </p:nvSpPr>
          <p:spPr>
            <a:xfrm>
              <a:off x="1440490" y="1931810"/>
              <a:ext cx="361581" cy="361581"/>
            </a:xfrm>
            <a:prstGeom prst="ellipse">
              <a:avLst/>
            </a:prstGeom>
            <a:solidFill>
              <a:srgbClr val="2F7D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56097" y="1837804"/>
              <a:ext cx="35137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6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54422" y="2881477"/>
            <a:ext cx="370767" cy="492443"/>
            <a:chOff x="1440490" y="1837804"/>
            <a:chExt cx="370767" cy="492443"/>
          </a:xfrm>
        </p:grpSpPr>
        <p:sp>
          <p:nvSpPr>
            <p:cNvPr id="17" name="椭圆 16"/>
            <p:cNvSpPr/>
            <p:nvPr/>
          </p:nvSpPr>
          <p:spPr>
            <a:xfrm>
              <a:off x="1440490" y="1931810"/>
              <a:ext cx="361581" cy="361581"/>
            </a:xfrm>
            <a:prstGeom prst="ellipse">
              <a:avLst/>
            </a:prstGeom>
            <a:solidFill>
              <a:srgbClr val="2F7D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59879" y="1837804"/>
              <a:ext cx="35137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6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2709" y="700938"/>
            <a:ext cx="1471085" cy="534600"/>
            <a:chOff x="3131840" y="2188312"/>
            <a:chExt cx="1471085" cy="534600"/>
          </a:xfrm>
        </p:grpSpPr>
        <p:sp>
          <p:nvSpPr>
            <p:cNvPr id="21" name="圆角矩形 20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读古诗</a:t>
              </a:r>
              <a:endPara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337710" y="989496"/>
            <a:ext cx="4493538" cy="31383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  <a:spcAft>
                <a:spcPct val="0"/>
              </a:spcAft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马诗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  <a:spcAft>
                <a:spcPct val="0"/>
              </a:spcAft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]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李贺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大漠沙如雪，燕山月似钩。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何当金络脑，快走踏清秋。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25474" y="3324775"/>
            <a:ext cx="5148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000" err="1">
                <a:solidFill>
                  <a:srgbClr val="2F7DE1"/>
                </a:solidFill>
                <a:latin typeface="taozhi.cn_PY" panose="02000500000000000000" pitchFamily="2" charset="0"/>
                <a:ea typeface="黑体" panose="02010609060101010101" pitchFamily="49" charset="-122"/>
                <a:cs typeface="Times New Roman" panose="02020603050405020304" pitchFamily="18" charset="0"/>
              </a:rPr>
              <a:t>luò</a:t>
            </a:r>
            <a:endParaRPr lang="zh-CN" altLang="en-US" sz="2000">
              <a:solidFill>
                <a:srgbClr val="2F7DE1"/>
              </a:solidFill>
              <a:latin typeface="taozhi.cn_PY" panose="02000500000000000000" pitchFamily="2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22324" y="3705835"/>
            <a:ext cx="354351" cy="329958"/>
          </a:xfrm>
          <a:prstGeom prst="rect">
            <a:avLst/>
          </a:prstGeom>
          <a:solidFill>
            <a:srgbClr val="E5F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25474" y="359195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solidFill>
                  <a:srgbClr val="2F7DE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络</a:t>
            </a:r>
            <a:endParaRPr lang="zh-CN" altLang="en-US" sz="2800">
              <a:solidFill>
                <a:srgbClr val="2F7DE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02709" y="700938"/>
            <a:ext cx="1471085" cy="534600"/>
            <a:chOff x="3131840" y="2188312"/>
            <a:chExt cx="1471085" cy="534600"/>
          </a:xfrm>
        </p:grpSpPr>
        <p:sp>
          <p:nvSpPr>
            <p:cNvPr id="14" name="圆角矩形 1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读诗文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978638" y="989496"/>
            <a:ext cx="5211683" cy="31383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  <a:spcAft>
                <a:spcPct val="0"/>
              </a:spcAft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马诗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  <a:spcAft>
                <a:spcPct val="0"/>
              </a:spcAft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]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李贺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大漠</a:t>
            </a:r>
            <a:r>
              <a:rPr lang="en-US" altLang="zh-CN" sz="28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沙</a:t>
            </a:r>
            <a:r>
              <a:rPr lang="en-US" altLang="zh-CN" sz="28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如雪，燕山</a:t>
            </a:r>
            <a:r>
              <a:rPr lang="en-US" altLang="zh-CN" sz="28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似钩。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何当</a:t>
            </a:r>
            <a:r>
              <a:rPr lang="en-US" altLang="zh-CN" sz="28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金</a:t>
            </a:r>
            <a:r>
              <a:rPr lang="en-US" altLang="zh-CN" sz="28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络脑，快走</a:t>
            </a:r>
            <a:r>
              <a:rPr lang="en-US" altLang="zh-CN" sz="28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踏</a:t>
            </a:r>
            <a:r>
              <a:rPr lang="en-US" altLang="zh-CN" sz="2800" dirty="0">
                <a:solidFill>
                  <a:srgbClr val="FF5D5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清秋。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22324" y="3705835"/>
            <a:ext cx="354351" cy="329958"/>
          </a:xfrm>
          <a:prstGeom prst="rect">
            <a:avLst/>
          </a:prstGeom>
          <a:solidFill>
            <a:srgbClr val="E5F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602709" y="700938"/>
            <a:ext cx="1471085" cy="534600"/>
            <a:chOff x="3131840" y="2188312"/>
            <a:chExt cx="1471085" cy="534600"/>
          </a:xfrm>
        </p:grpSpPr>
        <p:sp>
          <p:nvSpPr>
            <p:cNvPr id="23" name="圆角矩形 13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14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读诗文</a:t>
              </a:r>
              <a:endPara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6" name="圆角矩形 16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sp>
        <p:nvSpPr>
          <p:cNvPr id="16" name="矩形 15"/>
          <p:cNvSpPr/>
          <p:nvPr/>
        </p:nvSpPr>
        <p:spPr>
          <a:xfrm>
            <a:off x="3425474" y="3324775"/>
            <a:ext cx="5148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000" err="1">
                <a:solidFill>
                  <a:srgbClr val="2F7DE1"/>
                </a:solidFill>
                <a:latin typeface="taozhi.cn_PY" panose="02000500000000000000" pitchFamily="2" charset="0"/>
                <a:ea typeface="黑体" panose="02010609060101010101" pitchFamily="49" charset="-122"/>
                <a:cs typeface="Times New Roman" panose="02020603050405020304" pitchFamily="18" charset="0"/>
              </a:rPr>
              <a:t>luò</a:t>
            </a:r>
            <a:endParaRPr lang="zh-CN" altLang="en-US" sz="2000">
              <a:solidFill>
                <a:srgbClr val="2F7DE1"/>
              </a:solidFill>
              <a:latin typeface="taozhi.cn_PY" panose="02000500000000000000" pitchFamily="2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25474" y="359195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>
                <a:solidFill>
                  <a:srgbClr val="2F7DE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络</a:t>
            </a:r>
            <a:endParaRPr lang="zh-CN" altLang="en-US" sz="2800">
              <a:solidFill>
                <a:srgbClr val="2F7DE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421366" y="1632369"/>
            <a:ext cx="357020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大漠沙  雪，燕山月  钩。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93453" y="2138708"/>
            <a:ext cx="4980851" cy="1028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en-US" sz="2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燕山：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指燕然山。这里借指边塞。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en-US" sz="2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钩：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古代的一种兵器，形似月牙。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94842" y="3422649"/>
            <a:ext cx="7344816" cy="1093117"/>
            <a:chOff x="994842" y="3422649"/>
            <a:chExt cx="7344816" cy="1093117"/>
          </a:xfrm>
        </p:grpSpPr>
        <p:sp>
          <p:nvSpPr>
            <p:cNvPr id="18" name="圆角矩形 17"/>
            <p:cNvSpPr/>
            <p:nvPr/>
          </p:nvSpPr>
          <p:spPr>
            <a:xfrm>
              <a:off x="994842" y="3422649"/>
              <a:ext cx="7344816" cy="1093117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AE7BB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121337" y="3483760"/>
              <a:ext cx="7076514" cy="943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000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　　诗意：</a:t>
              </a:r>
              <a:r>
                <a:rPr lang="zh-CN" altLang="en-US" sz="2000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塞外大沙漠里，黄沙在月光的映照下犹如皑皑的白雪。月亮高悬在燕山上，恰似一把弯钩。</a:t>
              </a:r>
              <a:endParaRPr lang="zh-CN" altLang="en-US" sz="20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51156" y="1028092"/>
            <a:ext cx="798869" cy="458964"/>
            <a:chOff x="-152647" y="3100581"/>
            <a:chExt cx="729665" cy="458964"/>
          </a:xfrm>
        </p:grpSpPr>
        <p:sp>
          <p:nvSpPr>
            <p:cNvPr id="13" name="对话气泡: 圆角矩形 16"/>
            <p:cNvSpPr/>
            <p:nvPr/>
          </p:nvSpPr>
          <p:spPr>
            <a:xfrm>
              <a:off x="-152647" y="3114871"/>
              <a:ext cx="729664" cy="444674"/>
            </a:xfrm>
            <a:prstGeom prst="wedgeRoundRectCallout">
              <a:avLst>
                <a:gd name="adj1" fmla="val 36582"/>
                <a:gd name="adj2" fmla="val 6595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-131767" y="3100581"/>
              <a:ext cx="708785" cy="4446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ct val="0"/>
                </a:spcAft>
              </a:pPr>
              <a:r>
                <a:rPr lang="zh-CN" altLang="en-US" sz="220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比喻</a:t>
              </a:r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95223" y="1625892"/>
            <a:ext cx="2884865" cy="1485608"/>
          </a:xfrm>
          <a:custGeom>
            <a:avLst/>
            <a:gdLst>
              <a:gd name="connsiteX0" fmla="*/ 209925 w 2576592"/>
              <a:gd name="connsiteY0" fmla="*/ 0 h 1259523"/>
              <a:gd name="connsiteX1" fmla="*/ 2366667 w 2576592"/>
              <a:gd name="connsiteY1" fmla="*/ 0 h 1259523"/>
              <a:gd name="connsiteX2" fmla="*/ 2576592 w 2576592"/>
              <a:gd name="connsiteY2" fmla="*/ 209925 h 1259523"/>
              <a:gd name="connsiteX3" fmla="*/ 2576592 w 2576592"/>
              <a:gd name="connsiteY3" fmla="*/ 1049598 h 1259523"/>
              <a:gd name="connsiteX4" fmla="*/ 2366667 w 2576592"/>
              <a:gd name="connsiteY4" fmla="*/ 1259523 h 1259523"/>
              <a:gd name="connsiteX5" fmla="*/ 209925 w 2576592"/>
              <a:gd name="connsiteY5" fmla="*/ 1259523 h 1259523"/>
              <a:gd name="connsiteX6" fmla="*/ 0 w 2576592"/>
              <a:gd name="connsiteY6" fmla="*/ 1049598 h 1259523"/>
              <a:gd name="connsiteX7" fmla="*/ 0 w 2576592"/>
              <a:gd name="connsiteY7" fmla="*/ 209925 h 1259523"/>
              <a:gd name="connsiteX8" fmla="*/ 209925 w 2576592"/>
              <a:gd name="connsiteY8" fmla="*/ 0 h 1259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76592" h="1259523">
                <a:moveTo>
                  <a:pt x="209925" y="0"/>
                </a:moveTo>
                <a:lnTo>
                  <a:pt x="2366667" y="0"/>
                </a:lnTo>
                <a:cubicBezTo>
                  <a:pt x="2482605" y="0"/>
                  <a:pt x="2576592" y="93987"/>
                  <a:pt x="2576592" y="209925"/>
                </a:cubicBezTo>
                <a:lnTo>
                  <a:pt x="2576592" y="1049598"/>
                </a:lnTo>
                <a:cubicBezTo>
                  <a:pt x="2576592" y="1165536"/>
                  <a:pt x="2482605" y="1259523"/>
                  <a:pt x="2366667" y="1259523"/>
                </a:cubicBezTo>
                <a:lnTo>
                  <a:pt x="209925" y="1259523"/>
                </a:lnTo>
                <a:cubicBezTo>
                  <a:pt x="93987" y="1259523"/>
                  <a:pt x="0" y="1165536"/>
                  <a:pt x="0" y="1049598"/>
                </a:cubicBezTo>
                <a:lnTo>
                  <a:pt x="0" y="209925"/>
                </a:lnTo>
                <a:cubicBezTo>
                  <a:pt x="0" y="93987"/>
                  <a:pt x="93987" y="0"/>
                  <a:pt x="209925" y="0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ln w="47625" cap="sq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矩形 15"/>
          <p:cNvSpPr/>
          <p:nvPr/>
        </p:nvSpPr>
        <p:spPr>
          <a:xfrm>
            <a:off x="5276830" y="1632369"/>
            <a:ext cx="4667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53230" y="1632369"/>
            <a:ext cx="4667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2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似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02709" y="700938"/>
            <a:ext cx="1471085" cy="534600"/>
            <a:chOff x="3131840" y="2188312"/>
            <a:chExt cx="1471085" cy="534600"/>
          </a:xfrm>
        </p:grpSpPr>
        <p:sp>
          <p:nvSpPr>
            <p:cNvPr id="21" name="圆角矩形 20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2F7DE1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明诗意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763141" y="1143234"/>
            <a:ext cx="827365" cy="82736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mph" presetSubtype="1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mph" presetSubtype="0" repeatCount="2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  <p:bldP spid="16" grpId="1"/>
      <p:bldP spid="16" grpId="2"/>
      <p:bldP spid="17" grpId="0"/>
      <p:bldP spid="17" grpId="1"/>
      <p:bldP spid="17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/>
          <p:cNvSpPr/>
          <p:nvPr/>
        </p:nvSpPr>
        <p:spPr>
          <a:xfrm>
            <a:off x="2250054" y="919380"/>
            <a:ext cx="5106710" cy="604620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6"/>
          <p:cNvSpPr txBox="1"/>
          <p:nvPr/>
        </p:nvSpPr>
        <p:spPr>
          <a:xfrm>
            <a:off x="1050925" y="858053"/>
            <a:ext cx="7505700" cy="60535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defRPr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大漠沙如雪，燕山月似钩。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5"/>
          <p:cNvSpPr txBox="1">
            <a:spLocks noChangeArrowheads="1"/>
          </p:cNvSpPr>
          <p:nvPr/>
        </p:nvSpPr>
        <p:spPr bwMode="auto">
          <a:xfrm>
            <a:off x="7363259" y="840942"/>
            <a:ext cx="1152525" cy="6053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810943" y="911717"/>
            <a:ext cx="455650" cy="591501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8"/>
          <p:cNvSpPr txBox="1">
            <a:spLocks noChangeArrowheads="1"/>
          </p:cNvSpPr>
          <p:nvPr/>
        </p:nvSpPr>
        <p:spPr bwMode="auto">
          <a:xfrm>
            <a:off x="811213" y="2168525"/>
            <a:ext cx="1458912" cy="6053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月似钩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2"/>
          <p:cNvSpPr/>
          <p:nvPr/>
        </p:nvSpPr>
        <p:spPr bwMode="auto">
          <a:xfrm>
            <a:off x="2022475" y="1989138"/>
            <a:ext cx="249670" cy="1011237"/>
          </a:xfrm>
          <a:prstGeom prst="leftBrace">
            <a:avLst>
              <a:gd name="adj1" fmla="val 32307"/>
              <a:gd name="adj2" fmla="val 51181"/>
            </a:avLst>
          </a:prstGeom>
          <a:noFill/>
          <a:ln w="28575">
            <a:solidFill>
              <a:schemeClr val="accent2">
                <a:lumMod val="60000"/>
                <a:lumOff val="40000"/>
              </a:schemeClr>
            </a:solidFill>
            <a:round/>
          </a:ln>
        </p:spPr>
        <p:txBody>
          <a:bodyPr wrap="none" anchor="ctr"/>
          <a:lstStyle/>
          <a:p>
            <a:pPr eaLnBrk="1" hangingPunct="1"/>
            <a:endParaRPr lang="zh-CN" altLang="en-US" sz="2600" b="1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18"/>
          <p:cNvSpPr txBox="1">
            <a:spLocks noChangeArrowheads="1"/>
          </p:cNvSpPr>
          <p:nvPr/>
        </p:nvSpPr>
        <p:spPr bwMode="auto">
          <a:xfrm>
            <a:off x="2260456" y="1793154"/>
            <a:ext cx="3536950" cy="6053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月亮弯弯的形状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8"/>
          <p:cNvSpPr txBox="1">
            <a:spLocks noChangeArrowheads="1"/>
          </p:cNvSpPr>
          <p:nvPr/>
        </p:nvSpPr>
        <p:spPr bwMode="auto">
          <a:xfrm>
            <a:off x="2260456" y="2485304"/>
            <a:ext cx="3870325" cy="6053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古时的一种弯刀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093855" y="1835397"/>
            <a:ext cx="2020454" cy="1342098"/>
          </a:xfrm>
          <a:prstGeom prst="rect">
            <a:avLst/>
          </a:prstGeom>
          <a:ln>
            <a:noFill/>
          </a:ln>
          <a:effectLst>
            <a:softEdge rad="50800"/>
          </a:effectLst>
        </p:spPr>
      </p:pic>
      <p:pic>
        <p:nvPicPr>
          <p:cNvPr id="10" name="Picture 14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114309" y="1833559"/>
            <a:ext cx="1661448" cy="1344186"/>
          </a:xfrm>
          <a:prstGeom prst="rect">
            <a:avLst/>
          </a:prstGeom>
          <a:ln>
            <a:noFill/>
          </a:ln>
          <a:effectLst>
            <a:softEdge rad="50800"/>
          </a:effectLst>
        </p:spPr>
      </p:pic>
      <p:grpSp>
        <p:nvGrpSpPr>
          <p:cNvPr id="17" name="组合 16"/>
          <p:cNvGrpSpPr/>
          <p:nvPr/>
        </p:nvGrpSpPr>
        <p:grpSpPr>
          <a:xfrm>
            <a:off x="598341" y="3325090"/>
            <a:ext cx="7997825" cy="1281587"/>
            <a:chOff x="598341" y="3325090"/>
            <a:chExt cx="7997825" cy="1281587"/>
          </a:xfrm>
        </p:grpSpPr>
        <p:sp>
          <p:nvSpPr>
            <p:cNvPr id="11" name="底框"/>
            <p:cNvSpPr/>
            <p:nvPr/>
          </p:nvSpPr>
          <p:spPr>
            <a:xfrm>
              <a:off x="598341" y="3325090"/>
              <a:ext cx="7997825" cy="128158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4294967293">
              <a:schemeClr val="lt1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36000" tIns="0" rIns="0" bIns="36000" anchor="ctr"/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kumimoji="1" lang="zh-CN" altLang="en-US" sz="2800">
                  <a:solidFill>
                    <a:schemeClr val="tx1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    </a:t>
              </a:r>
              <a:endParaRPr kumimoji="1"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1218" y="3378671"/>
              <a:ext cx="7656690" cy="1137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dirty="0">
                  <a:solidFill>
                    <a:schemeClr val="tx1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　　在“大漠”“燕山”这样的特定环境下，“月似钩”很容易让人联想到武器和疆场征战的场景。</a:t>
              </a:r>
              <a:endParaRPr lang="zh-CN" altLang="en-US" sz="2400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RESOURCE_PATHS_HASH_PRESENTER" val="6386bad1b193e8ddd96c78c97f95eeb279f1e047"/>
  <p:tag name="KSO_WPP_MARK_KEY" val="b6b0e92d-9d53-4917-ac8e-89d1dd41ea0c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772</Words>
  <Application>WPS 演示</Application>
  <PresentationFormat>全屏显示(16:9)</PresentationFormat>
  <Paragraphs>97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楷体</vt:lpstr>
      <vt:lpstr>Times New Roman</vt:lpstr>
      <vt:lpstr>taozhi.cn_PY</vt:lpstr>
      <vt:lpstr>Arial</vt:lpstr>
      <vt:lpstr>Calibri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2022-05-10T22:21:00Z</cp:lastPrinted>
  <dcterms:created xsi:type="dcterms:W3CDTF">2022-05-10T22:21:00Z</dcterms:created>
  <dcterms:modified xsi:type="dcterms:W3CDTF">2023-01-19T01:31:29Z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AD7709721C964D66923A2199A274B193</vt:lpwstr>
  </property>
  <property fmtid="{D5CDD505-2E9C-101B-9397-08002B2CF9AE}" pid="3" name="KSOProductBuildVer">
    <vt:lpwstr>2052-11.1.0.13703</vt:lpwstr>
  </property>
</Properties>
</file>