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sldIdLst>
    <p:sldId id="257" r:id="rId4"/>
    <p:sldId id="272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7" Type="http://schemas.openxmlformats.org/officeDocument/2006/relationships/theme" Target="../theme/theme2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583" y="502558"/>
            <a:ext cx="9154583" cy="429917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508104" y="1937938"/>
            <a:ext cx="2592288" cy="1194915"/>
            <a:chOff x="5508104" y="1937938"/>
            <a:chExt cx="2592288" cy="1194915"/>
          </a:xfrm>
        </p:grpSpPr>
        <p:grpSp>
          <p:nvGrpSpPr>
            <p:cNvPr id="6" name="组合 5"/>
            <p:cNvGrpSpPr/>
            <p:nvPr/>
          </p:nvGrpSpPr>
          <p:grpSpPr>
            <a:xfrm>
              <a:off x="5508104" y="1937938"/>
              <a:ext cx="2592288" cy="1194915"/>
              <a:chOff x="5508104" y="1937938"/>
              <a:chExt cx="1985222" cy="1194915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5580112" y="1988698"/>
                <a:ext cx="1843093" cy="1087108"/>
              </a:xfrm>
              <a:prstGeom prst="roundRect">
                <a:avLst/>
              </a:prstGeom>
              <a:solidFill>
                <a:schemeClr val="bg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5508104" y="1937938"/>
                <a:ext cx="1985222" cy="1194915"/>
              </a:xfrm>
              <a:prstGeom prst="rect">
                <a:avLst/>
              </a:prstGeom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5715885" y="1987979"/>
              <a:ext cx="226215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 sz="54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石灰吟</a:t>
              </a:r>
              <a:endParaRPr lang="zh-CN" altLang="en-US" sz="5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306" y="1347614"/>
            <a:ext cx="3630184" cy="2613592"/>
          </a:xfrm>
          <a:custGeom>
            <a:avLst/>
            <a:gdLst>
              <a:gd name="connsiteX0" fmla="*/ 142566 w 2304256"/>
              <a:gd name="connsiteY0" fmla="*/ 0 h 1751204"/>
              <a:gd name="connsiteX1" fmla="*/ 2161690 w 2304256"/>
              <a:gd name="connsiteY1" fmla="*/ 0 h 1751204"/>
              <a:gd name="connsiteX2" fmla="*/ 2304256 w 2304256"/>
              <a:gd name="connsiteY2" fmla="*/ 142566 h 1751204"/>
              <a:gd name="connsiteX3" fmla="*/ 2304256 w 2304256"/>
              <a:gd name="connsiteY3" fmla="*/ 1608638 h 1751204"/>
              <a:gd name="connsiteX4" fmla="*/ 2161690 w 2304256"/>
              <a:gd name="connsiteY4" fmla="*/ 1751204 h 1751204"/>
              <a:gd name="connsiteX5" fmla="*/ 142566 w 2304256"/>
              <a:gd name="connsiteY5" fmla="*/ 1751204 h 1751204"/>
              <a:gd name="connsiteX6" fmla="*/ 0 w 2304256"/>
              <a:gd name="connsiteY6" fmla="*/ 1608638 h 1751204"/>
              <a:gd name="connsiteX7" fmla="*/ 0 w 2304256"/>
              <a:gd name="connsiteY7" fmla="*/ 142566 h 1751204"/>
              <a:gd name="connsiteX8" fmla="*/ 142566 w 2304256"/>
              <a:gd name="connsiteY8" fmla="*/ 0 h 1751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1751204">
                <a:moveTo>
                  <a:pt x="142566" y="0"/>
                </a:moveTo>
                <a:lnTo>
                  <a:pt x="2161690" y="0"/>
                </a:lnTo>
                <a:cubicBezTo>
                  <a:pt x="2240427" y="0"/>
                  <a:pt x="2304256" y="63829"/>
                  <a:pt x="2304256" y="142566"/>
                </a:cubicBezTo>
                <a:lnTo>
                  <a:pt x="2304256" y="1608638"/>
                </a:lnTo>
                <a:cubicBezTo>
                  <a:pt x="2304256" y="1687375"/>
                  <a:pt x="2240427" y="1751204"/>
                  <a:pt x="2161690" y="1751204"/>
                </a:cubicBezTo>
                <a:lnTo>
                  <a:pt x="142566" y="1751204"/>
                </a:lnTo>
                <a:cubicBezTo>
                  <a:pt x="63829" y="1751204"/>
                  <a:pt x="0" y="1687375"/>
                  <a:pt x="0" y="1608638"/>
                </a:cubicBezTo>
                <a:lnTo>
                  <a:pt x="0" y="142566"/>
                </a:lnTo>
                <a:cubicBezTo>
                  <a:pt x="0" y="63829"/>
                  <a:pt x="63829" y="0"/>
                  <a:pt x="142566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 w="79375" cap="sq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40798" y="937260"/>
            <a:ext cx="5811562" cy="596305"/>
            <a:chOff x="1640798" y="1051560"/>
            <a:chExt cx="5811562" cy="596305"/>
          </a:xfrm>
        </p:grpSpPr>
        <p:sp>
          <p:nvSpPr>
            <p:cNvPr id="5" name="矩形: 圆角 4"/>
            <p:cNvSpPr/>
            <p:nvPr/>
          </p:nvSpPr>
          <p:spPr>
            <a:xfrm>
              <a:off x="1640798" y="1051560"/>
              <a:ext cx="5811562" cy="59630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2021034" y="1076819"/>
              <a:ext cx="5101931" cy="540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457200" indent="-457200" defTabSz="685800">
                <a:lnSpc>
                  <a:spcPct val="12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读完这首诗，你想象到了什么？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9624" y="1821180"/>
            <a:ext cx="8062852" cy="2429699"/>
            <a:chOff x="628684" y="1661160"/>
            <a:chExt cx="8062852" cy="2429699"/>
          </a:xfrm>
        </p:grpSpPr>
        <p:grpSp>
          <p:nvGrpSpPr>
            <p:cNvPr id="8" name="组合 13"/>
            <p:cNvGrpSpPr/>
            <p:nvPr/>
          </p:nvGrpSpPr>
          <p:grpSpPr>
            <a:xfrm>
              <a:off x="628684" y="1661160"/>
              <a:ext cx="8047772" cy="2429699"/>
              <a:chOff x="1349559" y="2746775"/>
              <a:chExt cx="6821755" cy="2059552"/>
            </a:xfrm>
          </p:grpSpPr>
          <p:sp>
            <p:nvSpPr>
              <p:cNvPr id="10" name="矩形: 圆角 9"/>
              <p:cNvSpPr/>
              <p:nvPr/>
            </p:nvSpPr>
            <p:spPr>
              <a:xfrm>
                <a:off x="1349559" y="2746775"/>
                <a:ext cx="6821755" cy="2056009"/>
              </a:xfrm>
              <a:prstGeom prst="roundRect">
                <a:avLst>
                  <a:gd name="adj" fmla="val 8436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20272" y="3475116"/>
                <a:ext cx="1123812" cy="1331211"/>
              </a:xfrm>
              <a:prstGeom prst="roundRect">
                <a:avLst>
                  <a:gd name="adj" fmla="val 19422"/>
                </a:avLst>
              </a:prstGeom>
            </p:spPr>
          </p:pic>
        </p:grpSp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752448" y="1817366"/>
              <a:ext cx="7939088" cy="18708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685800">
                <a:lnSpc>
                  <a:spcPct val="170000"/>
                </a:lnSpc>
              </a:pPr>
              <a:r>
                <a:rPr lang="zh-CN" altLang="en-US" sz="24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我想象到石灰石经过千万次锤打，才从深山中开采出来，然后又被投入熊熊烈火之中，却依然从容不迫，只要能把一身清白留在人间，即使粉身碎骨也不害怕。</a:t>
              </a:r>
              <a:endPara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51364" y="1593392"/>
            <a:ext cx="7997336" cy="2536648"/>
          </a:xfrm>
          <a:prstGeom prst="roundRect">
            <a:avLst>
              <a:gd name="adj" fmla="val 10726"/>
            </a:avLst>
          </a:prstGeom>
          <a:solidFill>
            <a:schemeClr val="bg1"/>
          </a:solidFill>
          <a:ln w="12700">
            <a:solidFill>
              <a:srgbClr val="AE7BB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4698" y="1717938"/>
            <a:ext cx="7331718" cy="2167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70000"/>
              </a:lnSpc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诗人托物言志，通过赞美石灰，表达了自己以天下为己任，为了社稷苍生不惜“粉身碎骨”的坚强意志和决心。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31944" y="3351048"/>
            <a:ext cx="719781" cy="79208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19" name="圆角矩形 1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1" name="文本框 16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悟诗情</a:t>
              </a:r>
              <a:endParaRPr lang="zh-CN" altLang="en-US" sz="24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84081" y="1348740"/>
            <a:ext cx="8175839" cy="3205689"/>
            <a:chOff x="428609" y="1564764"/>
            <a:chExt cx="8175839" cy="3205689"/>
          </a:xfrm>
        </p:grpSpPr>
        <p:sp>
          <p:nvSpPr>
            <p:cNvPr id="4" name="圆角矩形 3"/>
            <p:cNvSpPr/>
            <p:nvPr/>
          </p:nvSpPr>
          <p:spPr>
            <a:xfrm>
              <a:off x="428609" y="1564764"/>
              <a:ext cx="8175839" cy="3205432"/>
            </a:xfrm>
            <a:prstGeom prst="roundRect">
              <a:avLst>
                <a:gd name="adj" fmla="val 9563"/>
              </a:avLst>
            </a:prstGeom>
            <a:solidFill>
              <a:schemeClr val="bg1"/>
            </a:solidFill>
            <a:ln w="19050">
              <a:solidFill>
                <a:srgbClr val="2F7DE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63796" y="1631132"/>
              <a:ext cx="8056831" cy="3139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　　于谦从小学习刻苦，志向远大。相传有一</a:t>
              </a:r>
              <a:endParaRPr lang="en-US" altLang="zh-CN" sz="2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天，他信步走到一座石灰窑前，观看师傅们煅</a:t>
              </a:r>
              <a:endParaRPr lang="en-US" altLang="zh-CN" sz="2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烧石灰。只见一堆堆青黑色的山石，经过熊熊</a:t>
              </a:r>
              <a:endParaRPr lang="en-US" altLang="zh-CN" sz="2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的烈火焚烧之后，都变成了白色的石灰。他深</a:t>
              </a:r>
              <a:endParaRPr lang="en-US" altLang="zh-CN" sz="2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有感触，略加思索之后便吟出了</a:t>
              </a:r>
              <a:r>
                <a:rPr lang="en-US" altLang="zh-CN" sz="2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《</a:t>
              </a:r>
              <a:r>
                <a:rPr lang="zh-CN" altLang="en-US" sz="2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石灰吟</a:t>
              </a:r>
              <a:r>
                <a:rPr lang="en-US" altLang="zh-CN" sz="2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》</a:t>
              </a:r>
              <a:r>
                <a:rPr lang="zh-CN" altLang="en-US" sz="2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这首脍炙人口的诗。于谦写下的这首诗不只是石灰形象的写照，更是他人生的追求。</a:t>
              </a:r>
              <a:endParaRPr lang="zh-CN" altLang="en-US" sz="2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" name="图片 12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6314630" y="1851830"/>
              <a:ext cx="2031720" cy="173472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6" name="组合 5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7" name="圆角矩形 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晓背景</a:t>
              </a:r>
              <a:endParaRPr lang="zh-CN" altLang="en-US" sz="24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 preferRelativeResize="0"/>
          <p:nvPr/>
        </p:nvPicPr>
        <p:blipFill>
          <a:blip r:embed="rId1" cstate="email"/>
          <a:stretch>
            <a:fillRect/>
          </a:stretch>
        </p:blipFill>
        <p:spPr>
          <a:xfrm>
            <a:off x="675835" y="1835013"/>
            <a:ext cx="1871634" cy="1871634"/>
          </a:xfrm>
          <a:prstGeom prst="rect">
            <a:avLst/>
          </a:prstGeom>
        </p:spPr>
      </p:pic>
      <p:pic>
        <p:nvPicPr>
          <p:cNvPr id="3" name="图片 2"/>
          <p:cNvPicPr preferRelativeResize="0"/>
          <p:nvPr/>
        </p:nvPicPr>
        <p:blipFill>
          <a:blip r:embed="rId2" cstate="email"/>
          <a:stretch>
            <a:fillRect/>
          </a:stretch>
        </p:blipFill>
        <p:spPr>
          <a:xfrm>
            <a:off x="2651615" y="1835014"/>
            <a:ext cx="1871634" cy="1871634"/>
          </a:xfrm>
          <a:prstGeom prst="rect">
            <a:avLst/>
          </a:prstGeom>
        </p:spPr>
      </p:pic>
      <p:pic>
        <p:nvPicPr>
          <p:cNvPr id="4" name="图片 3"/>
          <p:cNvPicPr preferRelativeResize="0"/>
          <p:nvPr/>
        </p:nvPicPr>
        <p:blipFill>
          <a:blip r:embed="rId3" cstate="email"/>
          <a:stretch>
            <a:fillRect/>
          </a:stretch>
        </p:blipFill>
        <p:spPr>
          <a:xfrm>
            <a:off x="4633307" y="1835003"/>
            <a:ext cx="1872000" cy="1872000"/>
          </a:xfrm>
          <a:prstGeom prst="rect">
            <a:avLst/>
          </a:prstGeom>
        </p:spPr>
      </p:pic>
      <p:pic>
        <p:nvPicPr>
          <p:cNvPr id="5" name="图片 4"/>
          <p:cNvPicPr preferRelativeResize="0"/>
          <p:nvPr/>
        </p:nvPicPr>
        <p:blipFill>
          <a:blip r:embed="rId4" cstate="email"/>
          <a:stretch>
            <a:fillRect/>
          </a:stretch>
        </p:blipFill>
        <p:spPr>
          <a:xfrm>
            <a:off x="6611952" y="1835003"/>
            <a:ext cx="1872000" cy="1872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13" name="圆角矩形 1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4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908300"/>
            <a:ext cx="9144000" cy="2235199"/>
          </a:xfrm>
          <a:prstGeom prst="rect">
            <a:avLst/>
          </a:prstGeom>
        </p:spPr>
      </p:pic>
      <p:sp>
        <p:nvSpPr>
          <p:cNvPr id="29" name="矩形: 圆角 28"/>
          <p:cNvSpPr/>
          <p:nvPr/>
        </p:nvSpPr>
        <p:spPr bwMode="auto">
          <a:xfrm>
            <a:off x="601950" y="1319645"/>
            <a:ext cx="8074506" cy="2788805"/>
          </a:xfrm>
          <a:prstGeom prst="roundRect">
            <a:avLst>
              <a:gd name="adj" fmla="val 7379"/>
            </a:avLst>
          </a:prstGeom>
          <a:solidFill>
            <a:srgbClr val="FEFEF2"/>
          </a:solidFill>
          <a:ln>
            <a:solidFill>
              <a:srgbClr val="A6A6A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solidFill>
                <a:prstClr val="white"/>
              </a:solidFill>
            </a:endParaRPr>
          </a:p>
        </p:txBody>
      </p:sp>
      <p:grpSp>
        <p:nvGrpSpPr>
          <p:cNvPr id="6" name="组合 11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13" name="圆角矩形 1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书写指导</a:t>
              </a:r>
              <a:endParaRPr lang="zh-CN" altLang="en-US" sz="24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2" name="图片 1"/>
          <p:cNvPicPr preferRelativeResize="0"/>
          <p:nvPr/>
        </p:nvPicPr>
        <p:blipFill>
          <a:blip r:embed="rId3" cstate="email"/>
          <a:stretch>
            <a:fillRect/>
          </a:stretch>
        </p:blipFill>
        <p:spPr>
          <a:xfrm>
            <a:off x="1245442" y="1559651"/>
            <a:ext cx="1489056" cy="1549159"/>
          </a:xfrm>
          <a:prstGeom prst="rect">
            <a:avLst/>
          </a:prstGeom>
        </p:spPr>
      </p:pic>
      <p:pic>
        <p:nvPicPr>
          <p:cNvPr id="3" name="图片 2"/>
          <p:cNvPicPr preferRelativeResize="0"/>
          <p:nvPr/>
        </p:nvPicPr>
        <p:blipFill>
          <a:blip r:embed="rId4" cstate="email"/>
          <a:stretch>
            <a:fillRect/>
          </a:stretch>
        </p:blipFill>
        <p:spPr>
          <a:xfrm>
            <a:off x="6308224" y="1559651"/>
            <a:ext cx="1489056" cy="1549159"/>
          </a:xfrm>
          <a:prstGeom prst="rect">
            <a:avLst/>
          </a:prstGeom>
        </p:spPr>
      </p:pic>
      <p:pic>
        <p:nvPicPr>
          <p:cNvPr id="4" name="图片 3"/>
          <p:cNvPicPr preferRelativeResize="0"/>
          <p:nvPr/>
        </p:nvPicPr>
        <p:blipFill>
          <a:blip r:embed="rId5" cstate="email"/>
          <a:stretch>
            <a:fillRect/>
          </a:stretch>
        </p:blipFill>
        <p:spPr>
          <a:xfrm>
            <a:off x="3843778" y="1559499"/>
            <a:ext cx="1489346" cy="1549462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1698643" y="1701759"/>
            <a:ext cx="846094" cy="846095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238412" y="2175569"/>
            <a:ext cx="655451" cy="66108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57275" y="3332262"/>
            <a:ext cx="21804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/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不要写成“攵”。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31895" y="3332262"/>
            <a:ext cx="21804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/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不要多写一横。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01715" y="3225582"/>
            <a:ext cx="21050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/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右部四个横之间的间隙要匀称。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23" y="1347614"/>
            <a:ext cx="8479627" cy="2953494"/>
            <a:chOff x="416948" y="1342737"/>
            <a:chExt cx="8479627" cy="3324832"/>
          </a:xfrm>
        </p:grpSpPr>
        <p:sp>
          <p:nvSpPr>
            <p:cNvPr id="9" name="矩形: 圆角 3"/>
            <p:cNvSpPr/>
            <p:nvPr/>
          </p:nvSpPr>
          <p:spPr>
            <a:xfrm>
              <a:off x="416948" y="1342737"/>
              <a:ext cx="8381954" cy="3324832"/>
            </a:xfrm>
            <a:prstGeom prst="roundRect">
              <a:avLst>
                <a:gd name="adj" fmla="val 8272"/>
              </a:avLst>
            </a:prstGeom>
            <a:solidFill>
              <a:schemeClr val="bg1"/>
            </a:solidFill>
            <a:ln>
              <a:solidFill>
                <a:srgbClr val="AE7BB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504857" y="1526980"/>
              <a:ext cx="6391718" cy="2747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1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　　于谦</a:t>
              </a:r>
              <a:r>
                <a:rPr lang="en-US" altLang="zh-CN" sz="21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1398-1457</a:t>
              </a:r>
              <a:r>
                <a:rPr lang="en-US" altLang="zh-CN" sz="21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，字廷益，浙江钱塘</a:t>
              </a:r>
              <a:r>
                <a:rPr lang="en-US" altLang="zh-CN" sz="21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1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今杭州</a:t>
              </a:r>
              <a:r>
                <a:rPr lang="en-US" altLang="zh-CN" sz="21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人。明代名臣，与岳飞、张煌言并称“西湖三杰”。明代著名政治家，军事家，诗人。曾在皇帝被瓦剌族俘获的情况下率军民奋力抗击，转危为安，成为人民心目中的英雄。英宗皇帝复位后不久被诬陷而死。</a:t>
              </a:r>
              <a:endParaRPr lang="zh-CN" altLang="en-US" sz="2100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9" name="图片 1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54159" y="1799605"/>
              <a:ext cx="1753025" cy="2298059"/>
            </a:xfrm>
            <a:custGeom>
              <a:avLst/>
              <a:gdLst>
                <a:gd name="connsiteX0" fmla="*/ 178379 w 1644650"/>
                <a:gd name="connsiteY0" fmla="*/ 0 h 2187575"/>
                <a:gd name="connsiteX1" fmla="*/ 1466271 w 1644650"/>
                <a:gd name="connsiteY1" fmla="*/ 0 h 2187575"/>
                <a:gd name="connsiteX2" fmla="*/ 1644650 w 1644650"/>
                <a:gd name="connsiteY2" fmla="*/ 178379 h 2187575"/>
                <a:gd name="connsiteX3" fmla="*/ 1644650 w 1644650"/>
                <a:gd name="connsiteY3" fmla="*/ 2009196 h 2187575"/>
                <a:gd name="connsiteX4" fmla="*/ 1466271 w 1644650"/>
                <a:gd name="connsiteY4" fmla="*/ 2187575 h 2187575"/>
                <a:gd name="connsiteX5" fmla="*/ 178379 w 1644650"/>
                <a:gd name="connsiteY5" fmla="*/ 2187575 h 2187575"/>
                <a:gd name="connsiteX6" fmla="*/ 0 w 1644650"/>
                <a:gd name="connsiteY6" fmla="*/ 2009196 h 2187575"/>
                <a:gd name="connsiteX7" fmla="*/ 0 w 1644650"/>
                <a:gd name="connsiteY7" fmla="*/ 178379 h 2187575"/>
                <a:gd name="connsiteX8" fmla="*/ 178379 w 1644650"/>
                <a:gd name="connsiteY8" fmla="*/ 0 h 218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4650" h="2187575">
                  <a:moveTo>
                    <a:pt x="178379" y="0"/>
                  </a:moveTo>
                  <a:lnTo>
                    <a:pt x="1466271" y="0"/>
                  </a:lnTo>
                  <a:cubicBezTo>
                    <a:pt x="1564787" y="0"/>
                    <a:pt x="1644650" y="79863"/>
                    <a:pt x="1644650" y="178379"/>
                  </a:cubicBezTo>
                  <a:lnTo>
                    <a:pt x="1644650" y="2009196"/>
                  </a:lnTo>
                  <a:cubicBezTo>
                    <a:pt x="1644650" y="2107712"/>
                    <a:pt x="1564787" y="2187575"/>
                    <a:pt x="1466271" y="2187575"/>
                  </a:cubicBezTo>
                  <a:lnTo>
                    <a:pt x="178379" y="2187575"/>
                  </a:lnTo>
                  <a:cubicBezTo>
                    <a:pt x="79863" y="2187575"/>
                    <a:pt x="0" y="2107712"/>
                    <a:pt x="0" y="2009196"/>
                  </a:cubicBezTo>
                  <a:lnTo>
                    <a:pt x="0" y="178379"/>
                  </a:lnTo>
                  <a:cubicBezTo>
                    <a:pt x="0" y="79863"/>
                    <a:pt x="79863" y="0"/>
                    <a:pt x="178379" y="0"/>
                  </a:cubicBezTo>
                  <a:close/>
                </a:path>
              </a:pathLst>
            </a:custGeom>
            <a:solidFill>
              <a:srgbClr val="FFFFFF">
                <a:shade val="85000"/>
              </a:srgbClr>
            </a:solidFill>
            <a:ln w="47625" cap="sq">
              <a:solidFill>
                <a:schemeClr val="bg1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矩形 16"/>
            <p:cNvSpPr/>
            <p:nvPr/>
          </p:nvSpPr>
          <p:spPr>
            <a:xfrm>
              <a:off x="491900" y="3804081"/>
              <a:ext cx="8167464" cy="504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30000"/>
                </a:lnSpc>
              </a:pPr>
              <a:endPara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1023" y="666266"/>
            <a:ext cx="1471085" cy="534600"/>
            <a:chOff x="3131840" y="2188312"/>
            <a:chExt cx="1471085" cy="534600"/>
          </a:xfrm>
        </p:grpSpPr>
        <p:sp>
          <p:nvSpPr>
            <p:cNvPr id="21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AE7BB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1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作者简介</a:t>
              </a:r>
              <a:endParaRPr lang="zh-CN" altLang="en-US" sz="24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圆角矩形 1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461" y="504824"/>
            <a:ext cx="9154583" cy="4299173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432164" y="1844050"/>
            <a:ext cx="4296296" cy="1668770"/>
            <a:chOff x="2154700" y="1750124"/>
            <a:chExt cx="4950079" cy="1884161"/>
          </a:xfrm>
        </p:grpSpPr>
        <p:sp>
          <p:nvSpPr>
            <p:cNvPr id="9" name="圆角矩形标注 8"/>
            <p:cNvSpPr/>
            <p:nvPr/>
          </p:nvSpPr>
          <p:spPr>
            <a:xfrm>
              <a:off x="2154700" y="1750124"/>
              <a:ext cx="4950079" cy="1884161"/>
            </a:xfrm>
            <a:prstGeom prst="wedgeRoundRectCallout">
              <a:avLst>
                <a:gd name="adj1" fmla="val 55738"/>
                <a:gd name="adj2" fmla="val 27276"/>
                <a:gd name="adj3" fmla="val 16667"/>
              </a:avLst>
            </a:prstGeom>
            <a:solidFill>
              <a:schemeClr val="bg1"/>
            </a:solidFill>
            <a:ln w="6350">
              <a:solidFill>
                <a:srgbClr val="2F7DE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558707" y="1930307"/>
              <a:ext cx="4018748" cy="1449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8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吟：</a:t>
              </a:r>
              <a:r>
                <a:rPr lang="zh-CN" altLang="en-US" sz="2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古代诗歌的一种。</a:t>
              </a:r>
              <a:endPara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8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石灰吟：</a:t>
              </a:r>
              <a:r>
                <a:rPr lang="zh-CN" altLang="en-US" sz="2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石灰赞歌。</a:t>
              </a:r>
              <a:endPara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13" name="圆角矩形 1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释诗题</a:t>
              </a:r>
              <a:endParaRPr lang="zh-CN" altLang="en-US" sz="24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26362" y="2411651"/>
            <a:ext cx="1403238" cy="140323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461" y="504824"/>
            <a:ext cx="9154583" cy="4299173"/>
          </a:xfrm>
          <a:prstGeom prst="rect">
            <a:avLst/>
          </a:prstGeom>
        </p:spPr>
      </p:pic>
      <p:sp>
        <p:nvSpPr>
          <p:cNvPr id="35" name="矩形: 圆角 34"/>
          <p:cNvSpPr/>
          <p:nvPr/>
        </p:nvSpPr>
        <p:spPr>
          <a:xfrm>
            <a:off x="539552" y="1467696"/>
            <a:ext cx="8162488" cy="2507404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700">
              <a:solidFill>
                <a:prstClr val="white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425822" y="1685158"/>
            <a:ext cx="366985" cy="492443"/>
            <a:chOff x="1440490" y="1837804"/>
            <a:chExt cx="366985" cy="492443"/>
          </a:xfrm>
        </p:grpSpPr>
        <p:sp>
          <p:nvSpPr>
            <p:cNvPr id="37" name="椭圆 36"/>
            <p:cNvSpPr/>
            <p:nvPr/>
          </p:nvSpPr>
          <p:spPr>
            <a:xfrm>
              <a:off x="1440490" y="1931810"/>
              <a:ext cx="361581" cy="361581"/>
            </a:xfrm>
            <a:prstGeom prst="ellipse">
              <a:avLst/>
            </a:prstGeom>
            <a:solidFill>
              <a:srgbClr val="2F7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456097" y="1837804"/>
              <a:ext cx="35137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altLang="zh-CN" sz="26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6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25822" y="2469997"/>
            <a:ext cx="370767" cy="492443"/>
            <a:chOff x="1440490" y="1837804"/>
            <a:chExt cx="370767" cy="492443"/>
          </a:xfrm>
        </p:grpSpPr>
        <p:sp>
          <p:nvSpPr>
            <p:cNvPr id="40" name="椭圆 39"/>
            <p:cNvSpPr/>
            <p:nvPr/>
          </p:nvSpPr>
          <p:spPr>
            <a:xfrm>
              <a:off x="1440490" y="1931810"/>
              <a:ext cx="361581" cy="361581"/>
            </a:xfrm>
            <a:prstGeom prst="ellipse">
              <a:avLst/>
            </a:prstGeom>
            <a:solidFill>
              <a:srgbClr val="2F7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459879" y="1837804"/>
              <a:ext cx="35137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altLang="zh-CN" sz="26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6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25" name="圆角矩形 24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阅读提示</a:t>
              </a:r>
              <a:endParaRPr lang="zh-CN" altLang="en-US" sz="24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42" name="矩形 41"/>
          <p:cNvSpPr/>
          <p:nvPr/>
        </p:nvSpPr>
        <p:spPr>
          <a:xfrm>
            <a:off x="1909493" y="1427236"/>
            <a:ext cx="5962742" cy="2349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200000"/>
              </a:lnSpc>
              <a:spcAft>
                <a:spcPct val="0"/>
              </a:spcAft>
            </a:pPr>
            <a:r>
              <a:rPr lang="zh-CN" altLang="en-US" sz="2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自读这首古诗，读准字音。</a:t>
            </a:r>
            <a:endParaRPr lang="zh-CN" altLang="en-US" sz="2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200000"/>
              </a:lnSpc>
              <a:spcAft>
                <a:spcPct val="0"/>
              </a:spcAft>
            </a:pPr>
            <a:r>
              <a:rPr lang="zh-CN" altLang="en-US" sz="2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把不懂的地方画下来，与小组成员交流。</a:t>
            </a:r>
            <a:endParaRPr lang="zh-CN" altLang="en-US" sz="2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200000"/>
              </a:lnSpc>
              <a:spcAft>
                <a:spcPct val="0"/>
              </a:spcAft>
            </a:pPr>
            <a:r>
              <a:rPr lang="zh-CN" altLang="en-US" sz="2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结合书中注释及工具书，理解词意。</a:t>
            </a:r>
            <a:endParaRPr lang="zh-CN" altLang="en-US" sz="2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425822" y="3246724"/>
            <a:ext cx="370767" cy="492443"/>
            <a:chOff x="1440490" y="1837804"/>
            <a:chExt cx="370767" cy="492443"/>
          </a:xfrm>
        </p:grpSpPr>
        <p:sp>
          <p:nvSpPr>
            <p:cNvPr id="44" name="椭圆 43"/>
            <p:cNvSpPr/>
            <p:nvPr/>
          </p:nvSpPr>
          <p:spPr>
            <a:xfrm>
              <a:off x="1440490" y="1931810"/>
              <a:ext cx="361581" cy="361581"/>
            </a:xfrm>
            <a:prstGeom prst="ellipse">
              <a:avLst/>
            </a:prstGeom>
            <a:solidFill>
              <a:srgbClr val="2F7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459879" y="1837804"/>
              <a:ext cx="35137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altLang="zh-CN" sz="26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6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0262" y="2929811"/>
            <a:ext cx="1403238" cy="140323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461" y="504824"/>
            <a:ext cx="9154583" cy="429917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028702" y="1455420"/>
            <a:ext cx="7086598" cy="2663880"/>
            <a:chOff x="1028702" y="1211580"/>
            <a:chExt cx="7086598" cy="2663880"/>
          </a:xfrm>
        </p:grpSpPr>
        <p:sp>
          <p:nvSpPr>
            <p:cNvPr id="5" name="圆角矩形 4"/>
            <p:cNvSpPr/>
            <p:nvPr/>
          </p:nvSpPr>
          <p:spPr>
            <a:xfrm>
              <a:off x="1028702" y="1211580"/>
              <a:ext cx="7086598" cy="266388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AE7BB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142818" y="1268041"/>
              <a:ext cx="6858365" cy="2492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石灰吟</a:t>
              </a:r>
              <a:endPara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en-US" altLang="zh-CN" sz="2000" dirty="0">
                  <a:solidFill>
                    <a:srgbClr val="0070C0"/>
                  </a:solidFill>
                  <a:latin typeface="宋体" panose="02010600030101010101" pitchFamily="2" charset="-122"/>
                </a:rPr>
                <a:t>[</a:t>
              </a:r>
              <a:r>
                <a:rPr lang="zh-CN" altLang="en-US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明</a:t>
              </a:r>
              <a:r>
                <a:rPr lang="en-US" altLang="zh-CN" sz="2000" dirty="0">
                  <a:solidFill>
                    <a:srgbClr val="0070C0"/>
                  </a:solidFill>
                  <a:latin typeface="宋体" panose="02010600030101010101" pitchFamily="2" charset="-122"/>
                </a:rPr>
                <a:t>] </a:t>
              </a:r>
              <a:r>
                <a:rPr lang="zh-CN" altLang="en-US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于谦</a:t>
              </a:r>
              <a:endPara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千锤万凿</a:t>
              </a:r>
              <a:r>
                <a:rPr lang="en-US" altLang="zh-CN" sz="2800" dirty="0">
                  <a:solidFill>
                    <a:srgbClr val="FF5D5D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出深山， 烈火焚烧</a:t>
              </a:r>
              <a:r>
                <a:rPr lang="en-US" altLang="zh-CN" sz="2800" dirty="0">
                  <a:solidFill>
                    <a:srgbClr val="FF5D5D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若等闲。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ctr"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粉骨碎身</a:t>
              </a:r>
              <a:r>
                <a:rPr lang="en-US" altLang="zh-CN" sz="2800" dirty="0">
                  <a:solidFill>
                    <a:srgbClr val="FF5D5D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浑不怕， 要留清白</a:t>
              </a:r>
              <a:r>
                <a:rPr lang="en-US" altLang="zh-CN" sz="2800" dirty="0">
                  <a:solidFill>
                    <a:srgbClr val="FF5D5D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在人间。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8" name="圆角矩形 7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" name="文本框 1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读诗文</a:t>
              </a:r>
              <a:endParaRPr lang="zh-CN" altLang="en-US" sz="24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595146" y="1347614"/>
            <a:ext cx="8009301" cy="2880320"/>
          </a:xfrm>
          <a:prstGeom prst="roundRect">
            <a:avLst>
              <a:gd name="adj" fmla="val 10726"/>
            </a:avLst>
          </a:prstGeom>
          <a:solidFill>
            <a:schemeClr val="bg1"/>
          </a:solidFill>
          <a:ln w="12700">
            <a:solidFill>
              <a:srgbClr val="2F7DE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8249" y="1490668"/>
            <a:ext cx="7739039" cy="91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千锤万凿：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无数次的锤击开凿，形容开采石灰非常艰难。</a:t>
            </a:r>
            <a:endParaRPr lang="en-US" altLang="zh-CN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0000"/>
              </a:lnSpc>
              <a:spcAft>
                <a:spcPct val="0"/>
              </a:spcAft>
            </a:pPr>
            <a:r>
              <a:rPr lang="en-US" altLang="zh-CN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千、万：虚词，形容很多。锤：锤打。</a:t>
            </a:r>
            <a:endParaRPr lang="zh-CN" altLang="en-US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8249" y="2391133"/>
            <a:ext cx="1723549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凿：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开凿。</a:t>
            </a:r>
            <a:endParaRPr lang="zh-CN" altLang="en-US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8249" y="2931500"/>
            <a:ext cx="203132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等闲：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平常。</a:t>
            </a:r>
            <a:endParaRPr lang="zh-CN" altLang="en-US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8249" y="3471868"/>
            <a:ext cx="326243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清白：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指高尚的节操。</a:t>
            </a:r>
            <a:endParaRPr lang="zh-CN" altLang="en-US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37088" y="3375660"/>
            <a:ext cx="1351006" cy="83018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17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9" name="文本框 22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释词义</a:t>
              </a:r>
              <a:endParaRPr lang="zh-CN" altLang="en-US" sz="24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"/>
          <p:cNvSpPr/>
          <p:nvPr/>
        </p:nvSpPr>
        <p:spPr>
          <a:xfrm>
            <a:off x="555994" y="1510064"/>
            <a:ext cx="7976445" cy="2877335"/>
          </a:xfrm>
          <a:prstGeom prst="roundRect">
            <a:avLst>
              <a:gd name="adj" fmla="val 10726"/>
            </a:avLst>
          </a:prstGeom>
          <a:solidFill>
            <a:schemeClr val="bg1"/>
          </a:solidFill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729" y="1679793"/>
            <a:ext cx="7739383" cy="2399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en-US" sz="2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石灰石只有经过千万次锤打才能从深山里开采出来。它把熊熊烈火的焚烧当作一件很平常的事。即使石灰石粉身碎骨也毫不惧怕，因为它甘愿把一身清白留在人世间。</a:t>
            </a:r>
            <a:endParaRPr lang="zh-CN" altLang="en-US" sz="2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38849" y="3649980"/>
            <a:ext cx="2152631" cy="73538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14" name="圆角矩形 1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1" name="文本框 22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明诗意</a:t>
              </a:r>
              <a:endParaRPr lang="zh-CN" altLang="en-US" sz="24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461" y="504824"/>
            <a:ext cx="9154583" cy="4299173"/>
          </a:xfrm>
          <a:prstGeom prst="rect">
            <a:avLst/>
          </a:prstGeom>
        </p:spPr>
      </p:pic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5065396" y="715011"/>
            <a:ext cx="3517900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锤：敲打。</a:t>
            </a:r>
            <a:endParaRPr lang="en-US" altLang="zh-CN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凿：撞击，雕琢。</a:t>
            </a:r>
            <a:endParaRPr lang="en-US" altLang="zh-CN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0"/>
          <p:cNvSpPr txBox="1">
            <a:spLocks noChangeArrowheads="1"/>
          </p:cNvSpPr>
          <p:nvPr/>
        </p:nvSpPr>
        <p:spPr bwMode="auto">
          <a:xfrm>
            <a:off x="1315562" y="2340988"/>
            <a:ext cx="73707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zh-CN" altLang="en-US" sz="320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千、万：虚写，表示锤打的次数很多。</a:t>
            </a:r>
            <a:endParaRPr lang="zh-CN" altLang="en-US" sz="3200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23"/>
          <p:cNvSpPr txBox="1"/>
          <p:nvPr/>
        </p:nvSpPr>
        <p:spPr>
          <a:xfrm>
            <a:off x="915353" y="690563"/>
            <a:ext cx="4473575" cy="1527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>
              <a:lnSpc>
                <a:spcPct val="140000"/>
              </a:lnSpc>
              <a:defRPr/>
            </a:pPr>
            <a:r>
              <a:rPr lang="zh-CN" altLang="en-US" sz="3600" spc="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zh-CN" altLang="en-US" sz="3600" spc="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锤</a:t>
            </a:r>
            <a:r>
              <a:rPr lang="zh-CN" altLang="en-US" sz="3600" spc="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3600" spc="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凿</a:t>
            </a:r>
            <a:r>
              <a:rPr lang="zh-CN" altLang="en-US" sz="3600" spc="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出深山，</a:t>
            </a:r>
            <a:endParaRPr lang="en-US" altLang="zh-CN" sz="3600" spc="6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685800">
              <a:lnSpc>
                <a:spcPct val="140000"/>
              </a:lnSpc>
              <a:defRPr/>
            </a:pPr>
            <a:r>
              <a:rPr lang="zh-CN" altLang="en-US" sz="3600" spc="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烈火焚烧若等闲。</a:t>
            </a:r>
            <a:endParaRPr lang="en-US" altLang="zh-CN" sz="3600" spc="6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85203" y="801688"/>
            <a:ext cx="525462" cy="655637"/>
          </a:xfrm>
          <a:prstGeom prst="ellipse">
            <a:avLst/>
          </a:prstGeom>
          <a:noFill/>
          <a:ln w="28575">
            <a:solidFill>
              <a:srgbClr val="2F7DE1"/>
            </a:solidFill>
          </a:ln>
          <a:effectLst/>
        </p:spPr>
        <p:style>
          <a:lnRef idx="1">
            <a:schemeClr val="accent3"/>
          </a:lnRef>
          <a:fillRef idx="429496729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36000" anchor="ctr">
            <a:spAutoFit/>
          </a:bodyPr>
          <a:lstStyle/>
          <a:p>
            <a:pPr algn="ctr" defTabSz="685800">
              <a:spcBef>
                <a:spcPct val="50000"/>
              </a:spcBef>
              <a:defRPr/>
            </a:pPr>
            <a:endParaRPr kumimoji="1" lang="zh-CN" altLang="en-US" sz="2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042478" y="801688"/>
            <a:ext cx="527050" cy="655637"/>
          </a:xfrm>
          <a:prstGeom prst="ellipse">
            <a:avLst/>
          </a:prstGeom>
          <a:noFill/>
          <a:ln w="28575">
            <a:solidFill>
              <a:srgbClr val="2F7DE1"/>
            </a:solidFill>
          </a:ln>
          <a:effectLst/>
        </p:spPr>
        <p:style>
          <a:lnRef idx="1">
            <a:schemeClr val="accent3"/>
          </a:lnRef>
          <a:fillRef idx="429496729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36000" anchor="ctr">
            <a:spAutoFit/>
          </a:bodyPr>
          <a:lstStyle/>
          <a:p>
            <a:pPr algn="ctr" defTabSz="685800">
              <a:spcBef>
                <a:spcPct val="50000"/>
              </a:spcBef>
              <a:defRPr/>
            </a:pPr>
            <a:endParaRPr kumimoji="1" lang="zh-CN" altLang="en-US" sz="2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AutoShape 2"/>
          <p:cNvSpPr/>
          <p:nvPr/>
        </p:nvSpPr>
        <p:spPr bwMode="auto">
          <a:xfrm flipH="1">
            <a:off x="2713355" y="3410903"/>
            <a:ext cx="246063" cy="1001712"/>
          </a:xfrm>
          <a:prstGeom prst="leftBrace">
            <a:avLst>
              <a:gd name="adj1" fmla="val 32247"/>
              <a:gd name="adj2" fmla="val 51181"/>
            </a:avLst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  <a:round/>
          </a:ln>
        </p:spPr>
        <p:txBody>
          <a:bodyPr wrap="none" anchor="ctr"/>
          <a:lstStyle/>
          <a:p>
            <a:pPr defTabSz="685800"/>
            <a:endParaRPr lang="zh-CN" altLang="en-US" sz="26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8"/>
          <p:cNvSpPr txBox="1">
            <a:spLocks noChangeArrowheads="1"/>
          </p:cNvSpPr>
          <p:nvPr/>
        </p:nvSpPr>
        <p:spPr bwMode="auto">
          <a:xfrm>
            <a:off x="882968" y="3148965"/>
            <a:ext cx="2001837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320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千锤万凿</a:t>
            </a:r>
            <a:endParaRPr lang="zh-CN" altLang="en-US" sz="3200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8"/>
          <p:cNvSpPr txBox="1">
            <a:spLocks noChangeArrowheads="1"/>
          </p:cNvSpPr>
          <p:nvPr/>
        </p:nvSpPr>
        <p:spPr bwMode="auto">
          <a:xfrm>
            <a:off x="882968" y="3828415"/>
            <a:ext cx="1933575" cy="677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320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烈火焚烧</a:t>
            </a:r>
            <a:endParaRPr lang="zh-CN" altLang="en-US" sz="3200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2997518" y="3496628"/>
            <a:ext cx="2003425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320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若等闲</a:t>
            </a:r>
            <a:endParaRPr lang="zh-CN" altLang="en-US" sz="3200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底框"/>
          <p:cNvSpPr/>
          <p:nvPr/>
        </p:nvSpPr>
        <p:spPr>
          <a:xfrm>
            <a:off x="4570095" y="3072765"/>
            <a:ext cx="4022725" cy="15668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429496729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tIns="0" rIns="0" bIns="36000" anchor="ctr"/>
          <a:lstStyle/>
          <a:p>
            <a:pPr defTabSz="685800">
              <a:lnSpc>
                <a:spcPct val="130000"/>
              </a:lnSpc>
              <a:spcBef>
                <a:spcPct val="50000"/>
              </a:spcBef>
              <a:defRPr/>
            </a:pPr>
            <a:r>
              <a:rPr kumimoji="1"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无论面对怎样严酷的考验，都能从容自若，处之淡然。</a:t>
            </a:r>
            <a:endParaRPr kumimoji="1" lang="zh-CN" altLang="en-US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461" y="504824"/>
            <a:ext cx="9154583" cy="4299173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1270697" y="1108670"/>
            <a:ext cx="6440902" cy="604620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1512729" y="1115923"/>
            <a:ext cx="61760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粉骨碎身浑不怕，要留清白在人间。</a:t>
            </a:r>
            <a:endParaRPr lang="zh-CN" altLang="en-US" sz="2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665478" y="2031054"/>
            <a:ext cx="7813044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既指石灰洁白的本色，又喻诗人自己高尚的情操。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20"/>
          <p:cNvSpPr txBox="1">
            <a:spLocks noChangeArrowheads="1"/>
          </p:cNvSpPr>
          <p:nvPr/>
        </p:nvSpPr>
        <p:spPr bwMode="auto">
          <a:xfrm>
            <a:off x="7688739" y="1069629"/>
            <a:ext cx="1254125" cy="6053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双关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63516" y="1155065"/>
            <a:ext cx="759692" cy="523220"/>
          </a:xfrm>
          <a:prstGeom prst="ellipse">
            <a:avLst/>
          </a:prstGeom>
          <a:noFill/>
          <a:ln w="19050">
            <a:solidFill>
              <a:srgbClr val="C00000"/>
            </a:solidFill>
          </a:ln>
          <a:effectLst/>
        </p:spPr>
        <p:style>
          <a:lnRef idx="1">
            <a:schemeClr val="accent3"/>
          </a:lnRef>
          <a:fillRef idx="429496729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36000" anchor="ctr">
            <a:spAutoFit/>
          </a:bodyPr>
          <a:lstStyle/>
          <a:p>
            <a:pPr algn="ctr" defTabSz="685800">
              <a:spcBef>
                <a:spcPct val="50000"/>
              </a:spcBef>
              <a:defRPr/>
            </a:pPr>
            <a:endParaRPr kumimoji="1" lang="zh-CN" altLang="en-US" sz="2800" b="1">
              <a:solidFill>
                <a:prstClr val="black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6" name="文本框 18"/>
          <p:cNvSpPr txBox="1">
            <a:spLocks noChangeArrowheads="1"/>
          </p:cNvSpPr>
          <p:nvPr/>
        </p:nvSpPr>
        <p:spPr bwMode="auto">
          <a:xfrm>
            <a:off x="393065" y="3136583"/>
            <a:ext cx="2003425" cy="677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烈火焚烧</a:t>
            </a:r>
            <a:endParaRPr lang="zh-CN" altLang="en-US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8"/>
          <p:cNvSpPr txBox="1">
            <a:spLocks noChangeArrowheads="1"/>
          </p:cNvSpPr>
          <p:nvPr/>
        </p:nvSpPr>
        <p:spPr bwMode="auto">
          <a:xfrm>
            <a:off x="3236278" y="3136583"/>
            <a:ext cx="2003425" cy="677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粉骨碎身</a:t>
            </a:r>
            <a:endParaRPr lang="zh-CN" altLang="en-US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8"/>
          <p:cNvSpPr txBox="1">
            <a:spLocks noChangeArrowheads="1"/>
          </p:cNvSpPr>
          <p:nvPr/>
        </p:nvSpPr>
        <p:spPr bwMode="auto">
          <a:xfrm>
            <a:off x="2166303" y="2868295"/>
            <a:ext cx="2003425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必然</a:t>
            </a:r>
            <a:endParaRPr lang="zh-CN" altLang="en-US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8"/>
          <p:cNvSpPr txBox="1">
            <a:spLocks noChangeArrowheads="1"/>
          </p:cNvSpPr>
          <p:nvPr/>
        </p:nvSpPr>
        <p:spPr bwMode="auto">
          <a:xfrm>
            <a:off x="5292090" y="2866708"/>
            <a:ext cx="2003425" cy="677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浑不怕</a:t>
            </a:r>
            <a:endParaRPr lang="zh-CN" altLang="en-US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5292090" y="3430270"/>
            <a:ext cx="2003425" cy="677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若等闲</a:t>
            </a:r>
            <a:endParaRPr lang="zh-CN" altLang="en-US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2"/>
          <p:cNvSpPr/>
          <p:nvPr/>
        </p:nvSpPr>
        <p:spPr bwMode="auto">
          <a:xfrm flipH="1">
            <a:off x="6693853" y="3130233"/>
            <a:ext cx="244475" cy="866775"/>
          </a:xfrm>
          <a:prstGeom prst="leftBrace">
            <a:avLst>
              <a:gd name="adj1" fmla="val 32484"/>
              <a:gd name="adj2" fmla="val 51181"/>
            </a:avLst>
          </a:prstGeom>
          <a:noFill/>
          <a:ln w="28575">
            <a:solidFill>
              <a:srgbClr val="2F7DE1"/>
            </a:solidFill>
            <a:round/>
          </a:ln>
        </p:spPr>
        <p:txBody>
          <a:bodyPr wrap="none" anchor="ctr"/>
          <a:lstStyle/>
          <a:p>
            <a:pPr defTabSz="685800"/>
            <a:endParaRPr lang="zh-CN" altLang="en-US" sz="26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8"/>
          <p:cNvSpPr txBox="1">
            <a:spLocks noChangeArrowheads="1"/>
          </p:cNvSpPr>
          <p:nvPr/>
        </p:nvSpPr>
        <p:spPr bwMode="auto">
          <a:xfrm>
            <a:off x="6938328" y="3158808"/>
            <a:ext cx="2003425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一脉相承</a:t>
            </a:r>
            <a:endParaRPr lang="zh-CN" altLang="en-US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8"/>
          <p:cNvSpPr txBox="1">
            <a:spLocks noChangeArrowheads="1"/>
          </p:cNvSpPr>
          <p:nvPr/>
        </p:nvSpPr>
        <p:spPr bwMode="auto">
          <a:xfrm>
            <a:off x="2166303" y="3474720"/>
            <a:ext cx="1008062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en-US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弧形箭头 18"/>
          <p:cNvSpPr/>
          <p:nvPr/>
        </p:nvSpPr>
        <p:spPr>
          <a:xfrm>
            <a:off x="2252028" y="3474720"/>
            <a:ext cx="1008062" cy="244475"/>
          </a:xfrm>
          <a:prstGeom prst="rightArrow">
            <a:avLst>
              <a:gd name="adj1" fmla="val 50000"/>
              <a:gd name="adj2" fmla="val 6990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4000">
                <a:srgbClr val="ED4D4D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716280" defTabSz="685800">
              <a:lnSpc>
                <a:spcPct val="120000"/>
              </a:lnSpc>
              <a:defRPr/>
            </a:pPr>
            <a:endParaRPr lang="zh-CN" altLang="en-US" sz="2800">
              <a:ln w="0">
                <a:noFill/>
              </a:ln>
              <a:solidFill>
                <a:prstClr val="white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4" grpId="0" animBg="1"/>
    </p:bldLst>
  </p:timing>
</p:sld>
</file>

<file path=ppt/tags/tag1.xml><?xml version="1.0" encoding="utf-8"?>
<p:tagLst xmlns:p="http://schemas.openxmlformats.org/presentationml/2006/main">
  <p:tag name="KSO_WPP_MARK_KEY" val="2b414a6c-9c61-42a7-83c5-124496c479d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870</Words>
  <Application>WPS 演示</Application>
  <PresentationFormat>全屏显示(16:9)</PresentationFormat>
  <Paragraphs>107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楷体</vt:lpstr>
      <vt:lpstr>微软雅黑</vt:lpstr>
      <vt:lpstr>Times New Roman</vt:lpstr>
      <vt:lpstr>黑体</vt:lpstr>
      <vt:lpstr>Arial</vt:lpstr>
      <vt:lpstr>Calibri</vt:lpstr>
      <vt:lpstr>Arial Unicode MS</vt:lpstr>
      <vt:lpstr>Calibri Light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《石灰吟》古诗三首PPT下载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2023-01-18T07:52:00Z</dcterms:created>
  <dcterms:modified xsi:type="dcterms:W3CDTF">2023-01-19T01:32:21Z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2F4304873D09412BBBB69F15CD97FB25</vt:lpwstr>
  </property>
  <property fmtid="{D5CDD505-2E9C-101B-9397-08002B2CF9AE}" pid="3" name="KSOProductBuildVer">
    <vt:lpwstr>2052-11.1.0.13703</vt:lpwstr>
  </property>
</Properties>
</file>