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92" r:id="rId3"/>
    <p:sldId id="258" r:id="rId5"/>
    <p:sldId id="660" r:id="rId6"/>
    <p:sldId id="661" r:id="rId7"/>
    <p:sldId id="664" r:id="rId8"/>
    <p:sldId id="627" r:id="rId9"/>
    <p:sldId id="610" r:id="rId10"/>
    <p:sldId id="662" r:id="rId11"/>
    <p:sldId id="694" r:id="rId12"/>
    <p:sldId id="695" r:id="rId13"/>
    <p:sldId id="696" r:id="rId14"/>
    <p:sldId id="697" r:id="rId15"/>
    <p:sldId id="698" r:id="rId16"/>
    <p:sldId id="699" r:id="rId17"/>
    <p:sldId id="700" r:id="rId18"/>
    <p:sldId id="643" r:id="rId19"/>
    <p:sldId id="702" r:id="rId20"/>
    <p:sldId id="703" r:id="rId21"/>
    <p:sldId id="705" r:id="rId22"/>
    <p:sldId id="704" r:id="rId23"/>
    <p:sldId id="642" r:id="rId24"/>
    <p:sldId id="709" r:id="rId25"/>
    <p:sldId id="654" r:id="rId26"/>
    <p:sldId id="706" r:id="rId27"/>
    <p:sldId id="707" r:id="rId28"/>
    <p:sldId id="720" r:id="rId29"/>
    <p:sldId id="710" r:id="rId30"/>
    <p:sldId id="655" r:id="rId31"/>
    <p:sldId id="633" r:id="rId32"/>
    <p:sldId id="634" r:id="rId33"/>
    <p:sldId id="635" r:id="rId34"/>
    <p:sldId id="636" r:id="rId35"/>
    <p:sldId id="557" r:id="rId36"/>
    <p:sldId id="637" r:id="rId37"/>
    <p:sldId id="657" r:id="rId38"/>
    <p:sldId id="711" r:id="rId39"/>
    <p:sldId id="712" r:id="rId40"/>
    <p:sldId id="713" r:id="rId41"/>
    <p:sldId id="714" r:id="rId42"/>
    <p:sldId id="715" r:id="rId43"/>
    <p:sldId id="716" r:id="rId44"/>
    <p:sldId id="639" r:id="rId45"/>
    <p:sldId id="659" r:id="rId46"/>
    <p:sldId id="721" r:id="rId47"/>
    <p:sldId id="722" r:id="rId48"/>
  </p:sldIdLst>
  <p:sldSz cx="9144000" cy="5143500" type="screen16x9"/>
  <p:notesSz cx="6858000" cy="9144000"/>
  <p:custDataLst>
    <p:tags r:id="rId52"/>
  </p:custDataLst>
  <p:defaultTextStyle>
    <a:defPPr>
      <a:defRPr lang="zh-CN"/>
    </a:defPPr>
    <a:lvl1pPr marL="0" lvl="0"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0" userDrawn="1">
          <p15:clr>
            <a:srgbClr val="A4A3A4"/>
          </p15:clr>
        </p15:guide>
        <p15:guide id="2" pos="57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59" autoAdjust="0"/>
    <p:restoredTop sz="85146"/>
  </p:normalViewPr>
  <p:slideViewPr>
    <p:cSldViewPr snapToGrid="0" snapToObjects="1" showGuides="1">
      <p:cViewPr>
        <p:scale>
          <a:sx n="130" d="100"/>
          <a:sy n="130" d="100"/>
        </p:scale>
        <p:origin x="-1254" y="-486"/>
      </p:cViewPr>
      <p:guideLst>
        <p:guide orient="horz"/>
        <p:guide pos="5759"/>
      </p:guideLst>
    </p:cSldViewPr>
  </p:slideViewPr>
  <p:notesTextViewPr>
    <p:cViewPr>
      <p:scale>
        <a:sx n="100" d="100"/>
        <a:sy n="100" d="100"/>
      </p:scale>
      <p:origin x="0" y="0"/>
    </p:cViewPr>
  </p:notesTextViewPr>
  <p:sorterViewPr showFormatting="0">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ea typeface="宋体" panose="02010600030101010101" pitchFamily="2" charset="-122"/>
              </a:defRPr>
            </a:lvl1pPr>
          </a:lstStyle>
          <a:p>
            <a:pPr marL="0" marR="0" lvl="0" indent="0" algn="r"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ea typeface="宋体" panose="02010600030101010101" pitchFamily="2" charset="-122"/>
              </a:defRPr>
            </a:lvl1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Char char="•"/>
            </a:pPr>
            <a:fld id="{9A0DB2DC-4C9A-4742-B13C-FB6460FD3503}" type="slidenum">
              <a:rPr lang="zh-CN" altLang="en-US" sz="1200"/>
            </a:fld>
            <a:endParaRPr lang="zh-CN" altLang="en-US" sz="120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ln>
            <a:solidFill>
              <a:srgbClr val="000000">
                <a:alpha val="100000"/>
              </a:srgbClr>
            </a:solidFill>
            <a:miter lim="800000"/>
          </a:ln>
        </p:spPr>
      </p:sp>
      <p:sp>
        <p:nvSpPr>
          <p:cNvPr id="61443"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61444" name="灯片编号占位符 3"/>
          <p:cNvSpPr txBox="1">
            <a:spLocks noGrp="1"/>
          </p:cNvSpPr>
          <p:nvPr>
            <p:ph type="sldNum" sz="quarter" idx="10"/>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a:solidFill>
                  <a:srgbClr val="000000"/>
                </a:solidFill>
              </a:rPr>
            </a:fld>
            <a:endParaRPr lang="zh-CN" altLang="en-US" sz="1200">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375"/>
            <a:ext cx="6858000" cy="17907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pic>
        <p:nvPicPr>
          <p:cNvPr id="4" name="Picture 39" descr="구름"/>
          <p:cNvPicPr>
            <a:picLocks noChangeAspect="1" noChangeArrowheads="1"/>
          </p:cNvPicPr>
          <p:nvPr userDrawn="1"/>
        </p:nvPicPr>
        <p:blipFill>
          <a:blip r:embed="rId2" cstate="email"/>
          <a:stretch>
            <a:fillRect/>
          </a:stretch>
        </p:blipFill>
        <p:spPr bwMode="auto">
          <a:xfrm>
            <a:off x="4795838" y="134938"/>
            <a:ext cx="6826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0" descr="구름"/>
          <p:cNvPicPr>
            <a:picLocks noChangeAspect="1" noChangeArrowheads="1"/>
          </p:cNvPicPr>
          <p:nvPr userDrawn="1"/>
        </p:nvPicPr>
        <p:blipFill>
          <a:blip r:embed="rId3" cstate="email"/>
          <a:stretch>
            <a:fillRect/>
          </a:stretch>
        </p:blipFill>
        <p:spPr bwMode="auto">
          <a:xfrm>
            <a:off x="7235825" y="377825"/>
            <a:ext cx="10429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93"/>
          <p:cNvPicPr>
            <a:picLocks noChangeAspect="1" noChangeArrowheads="1"/>
          </p:cNvPicPr>
          <p:nvPr userDrawn="1"/>
        </p:nvPicPr>
        <p:blipFill>
          <a:blip r:embed="rId4" cstate="email"/>
          <a:stretch>
            <a:fillRect/>
          </a:stretch>
        </p:blipFill>
        <p:spPr bwMode="auto">
          <a:xfrm>
            <a:off x="-28575" y="3189288"/>
            <a:ext cx="9220200" cy="2011362"/>
          </a:xfrm>
          <a:prstGeom prst="rect">
            <a:avLst/>
          </a:prstGeom>
          <a:noFill/>
          <a:ln>
            <a:noFill/>
          </a:ln>
          <a:effectLst>
            <a:softEdge rad="63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700"/>
            <a:ext cx="7886700" cy="2139950"/>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4648200" y="1370013"/>
            <a:ext cx="3867150" cy="326231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4638"/>
            <a:ext cx="7886700" cy="993775"/>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30238" y="1879600"/>
            <a:ext cx="3868737"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0" y="1879600"/>
            <a:ext cx="3887788" cy="276225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342900"/>
            <a:ext cx="2949575" cy="120015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172208-CBA3-4554-A638-8667E439FB4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E6CBCA9-A97B-400A-9F68-0CA7563B9D33}"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E0172208-CBA3-4554-A638-8667E439FB4E}"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6E6CBCA9-A97B-400A-9F68-0CA7563B9D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630" name="组合 1"/>
          <p:cNvGrpSpPr/>
          <p:nvPr/>
        </p:nvGrpSpPr>
        <p:grpSpPr>
          <a:xfrm>
            <a:off x="371475" y="3848410"/>
            <a:ext cx="8439150" cy="623888"/>
            <a:chOff x="371493" y="4067965"/>
            <a:chExt cx="8438685" cy="623888"/>
          </a:xfrm>
        </p:grpSpPr>
        <p:sp>
          <p:nvSpPr>
            <p:cNvPr id="23" name="任意多边形 22"/>
            <p:cNvSpPr/>
            <p:nvPr/>
          </p:nvSpPr>
          <p:spPr bwMode="auto">
            <a:xfrm>
              <a:off x="1015610" y="4133605"/>
              <a:ext cx="1579673"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品读释疑</a:t>
              </a:r>
              <a:endParaRPr kumimoji="0" lang="zh-CN" altLang="en-US" sz="2400" b="1" i="0" u="none" strike="noStrike" kern="1200" cap="none" spc="0" normalizeH="0" baseline="0" noProof="0" dirty="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5" name="任意多边形 24"/>
            <p:cNvSpPr/>
            <p:nvPr/>
          </p:nvSpPr>
          <p:spPr bwMode="auto">
            <a:xfrm>
              <a:off x="3119194" y="4133605"/>
              <a:ext cx="1655877" cy="55824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结构主旨</a:t>
              </a:r>
              <a:endPar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sp>
          <p:nvSpPr>
            <p:cNvPr id="27" name="任意多边形 26"/>
            <p:cNvSpPr/>
            <p:nvPr/>
          </p:nvSpPr>
          <p:spPr bwMode="auto">
            <a:xfrm>
              <a:off x="5179912"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课堂拓展</a:t>
              </a:r>
              <a:endPar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26639" name="图片 4" descr="小花2.png"/>
            <p:cNvPicPr>
              <a:picLocks noChangeAspect="1"/>
            </p:cNvPicPr>
            <p:nvPr/>
          </p:nvPicPr>
          <p:blipFill>
            <a:blip r:embed="rId1" cstate="email"/>
            <a:stretch>
              <a:fillRect/>
            </a:stretch>
          </p:blipFill>
          <p:spPr>
            <a:xfrm>
              <a:off x="371493" y="4067965"/>
              <a:ext cx="775436" cy="623888"/>
            </a:xfrm>
            <a:prstGeom prst="rect">
              <a:avLst/>
            </a:prstGeom>
            <a:noFill/>
            <a:ln w="9525">
              <a:noFill/>
            </a:ln>
          </p:spPr>
        </p:pic>
        <p:pic>
          <p:nvPicPr>
            <p:cNvPr id="26640" name="图片 4" descr="小花2.png"/>
            <p:cNvPicPr>
              <a:picLocks noChangeAspect="1"/>
            </p:cNvPicPr>
            <p:nvPr/>
          </p:nvPicPr>
          <p:blipFill>
            <a:blip r:embed="rId1" cstate="email"/>
            <a:stretch>
              <a:fillRect/>
            </a:stretch>
          </p:blipFill>
          <p:spPr>
            <a:xfrm>
              <a:off x="2523840" y="4067965"/>
              <a:ext cx="775436" cy="623888"/>
            </a:xfrm>
            <a:prstGeom prst="rect">
              <a:avLst/>
            </a:prstGeom>
            <a:noFill/>
            <a:ln w="9525">
              <a:noFill/>
            </a:ln>
          </p:spPr>
        </p:pic>
        <p:pic>
          <p:nvPicPr>
            <p:cNvPr id="26641" name="图片 4" descr="小花2.png"/>
            <p:cNvPicPr>
              <a:picLocks noChangeAspect="1"/>
            </p:cNvPicPr>
            <p:nvPr/>
          </p:nvPicPr>
          <p:blipFill>
            <a:blip r:embed="rId1" cstate="email"/>
            <a:stretch>
              <a:fillRect/>
            </a:stretch>
          </p:blipFill>
          <p:spPr>
            <a:xfrm>
              <a:off x="4677886" y="4067965"/>
              <a:ext cx="775436" cy="623888"/>
            </a:xfrm>
            <a:prstGeom prst="rect">
              <a:avLst/>
            </a:prstGeom>
            <a:noFill/>
            <a:ln w="9525">
              <a:noFill/>
            </a:ln>
          </p:spPr>
        </p:pic>
        <p:sp>
          <p:nvSpPr>
            <p:cNvPr id="31" name="任意多边形 30"/>
            <p:cNvSpPr/>
            <p:nvPr/>
          </p:nvSpPr>
          <p:spPr bwMode="auto">
            <a:xfrm>
              <a:off x="7097147" y="4116159"/>
              <a:ext cx="1713031" cy="575694"/>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79"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noFill/>
            <a:ln>
              <a:noFill/>
            </a:ln>
            <a:effectLst>
              <a:glow rad="101600">
                <a:schemeClr val="accent3">
                  <a:lumMod val="75000"/>
                  <a:alpha val="60000"/>
                </a:schemeClr>
              </a:glow>
            </a:effectLst>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rPr>
                <a:t>当堂检测</a:t>
              </a:r>
              <a:endParaRPr kumimoji="0" lang="en-US" altLang="zh-CN" sz="2400" b="1" i="0" u="none" strike="noStrike" kern="1200" cap="none" spc="0" normalizeH="0" baseline="0" noProof="0">
                <a:ln w="18415" cmpd="sng">
                  <a:prstDash val="solid"/>
                </a:ln>
                <a:solidFill>
                  <a:schemeClr val="tx1"/>
                </a:solidFill>
                <a:effectLst>
                  <a:glow rad="139700">
                    <a:srgbClr val="FFFF00">
                      <a:alpha val="40000"/>
                    </a:srgbClr>
                  </a:glow>
                </a:effectLst>
                <a:uLnTx/>
                <a:uFillTx/>
                <a:latin typeface="微软雅黑" panose="020B0503020204020204" pitchFamily="34" charset="-122"/>
                <a:ea typeface="微软雅黑" panose="020B0503020204020204" pitchFamily="34" charset="-122"/>
                <a:cs typeface="+mn-cs"/>
              </a:endParaRPr>
            </a:p>
          </p:txBody>
        </p:sp>
        <p:pic>
          <p:nvPicPr>
            <p:cNvPr id="26643" name="图片 4" descr="小花2.png"/>
            <p:cNvPicPr>
              <a:picLocks noChangeAspect="1"/>
            </p:cNvPicPr>
            <p:nvPr/>
          </p:nvPicPr>
          <p:blipFill>
            <a:blip r:embed="rId1" cstate="email"/>
            <a:stretch>
              <a:fillRect/>
            </a:stretch>
          </p:blipFill>
          <p:spPr>
            <a:xfrm>
              <a:off x="6595121" y="4067965"/>
              <a:ext cx="775436" cy="623888"/>
            </a:xfrm>
            <a:prstGeom prst="rect">
              <a:avLst/>
            </a:prstGeom>
            <a:noFill/>
            <a:ln w="9525">
              <a:noFill/>
            </a:ln>
          </p:spPr>
        </p:pic>
      </p:grpSp>
      <p:sp>
        <p:nvSpPr>
          <p:cNvPr id="21" name="圆角矩形 20"/>
          <p:cNvSpPr/>
          <p:nvPr/>
        </p:nvSpPr>
        <p:spPr bwMode="auto">
          <a:xfrm>
            <a:off x="956932" y="1722093"/>
            <a:ext cx="7226300" cy="101600"/>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28" name="组合 13338"/>
          <p:cNvGrpSpPr/>
          <p:nvPr/>
        </p:nvGrpSpPr>
        <p:grpSpPr>
          <a:xfrm>
            <a:off x="1333500" y="706430"/>
            <a:ext cx="6753394" cy="1015663"/>
            <a:chOff x="2379275" y="774809"/>
            <a:chExt cx="6177023" cy="1356568"/>
          </a:xfrm>
        </p:grpSpPr>
        <p:sp>
          <p:nvSpPr>
            <p:cNvPr id="29" name="Text Box 2"/>
            <p:cNvSpPr txBox="1">
              <a:spLocks noChangeArrowheads="1"/>
            </p:cNvSpPr>
            <p:nvPr/>
          </p:nvSpPr>
          <p:spPr bwMode="auto">
            <a:xfrm>
              <a:off x="3296574" y="774809"/>
              <a:ext cx="5259724" cy="1356568"/>
            </a:xfrm>
            <a:prstGeom prst="rect">
              <a:avLst/>
            </a:prstGeom>
            <a:noFill/>
            <a:ln>
              <a:noFill/>
            </a:ln>
            <a:effectLst/>
          </p:spPr>
          <p:txBody>
            <a:bodyPr wrap="square">
              <a:spAutoFit/>
            </a:body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十六年前的回忆</a:t>
              </a:r>
              <a:endPar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32" name="组合 13337"/>
            <p:cNvGrpSpPr/>
            <p:nvPr/>
          </p:nvGrpSpPr>
          <p:grpSpPr>
            <a:xfrm>
              <a:off x="2379275" y="929142"/>
              <a:ext cx="952574" cy="1184067"/>
              <a:chOff x="2533650" y="760517"/>
              <a:chExt cx="952574" cy="1184067"/>
            </a:xfrm>
          </p:grpSpPr>
          <p:sp>
            <p:nvSpPr>
              <p:cNvPr id="33" name="AutoShape 11"/>
              <p:cNvSpPr>
                <a:spLocks noChangeArrowheads="1"/>
              </p:cNvSpPr>
              <p:nvPr/>
            </p:nvSpPr>
            <p:spPr bwMode="gray">
              <a:xfrm>
                <a:off x="2533650" y="760517"/>
                <a:ext cx="874756" cy="1181031"/>
              </a:xfrm>
              <a:prstGeom prst="diamond">
                <a:avLst/>
              </a:prstGeom>
              <a:solidFill>
                <a:srgbClr val="236B2A"/>
              </a:solidFill>
              <a:ln w="38100">
                <a:solidFill>
                  <a:schemeClr val="bg1"/>
                </a:solidFill>
                <a:miter lim="800000"/>
              </a:ln>
              <a:effectLst>
                <a:outerShdw sy="50000" rotWithShape="0">
                  <a:srgbClr val="808080">
                    <a:alpha val="50000"/>
                  </a:srgbClr>
                </a:outerShdw>
              </a:effectLst>
            </p:spPr>
            <p:txBody>
              <a:bodyPr wrap="none"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altLang="ko-KR" sz="2800" b="1" i="0" u="none" strike="noStrike" kern="1200" cap="none" spc="0" normalizeH="0" baseline="0" noProof="0">
                  <a:ln>
                    <a:noFill/>
                  </a:ln>
                  <a:solidFill>
                    <a:srgbClr val="FFFFFF"/>
                  </a:solidFill>
                  <a:effectLst/>
                  <a:uLnTx/>
                  <a:uFillTx/>
                  <a:latin typeface="Calibri" panose="020F0502020204030204" pitchFamily="34" charset="0"/>
                  <a:ea typeface="Gulim" panose="020B0600000101010101" pitchFamily="34" charset="-127"/>
                  <a:cs typeface="+mn-cs"/>
                </a:endParaRPr>
              </a:p>
            </p:txBody>
          </p:sp>
          <p:sp>
            <p:nvSpPr>
              <p:cNvPr id="34" name="文本框 13"/>
              <p:cNvSpPr txBox="1"/>
              <p:nvPr/>
            </p:nvSpPr>
            <p:spPr>
              <a:xfrm>
                <a:off x="2541769" y="834664"/>
                <a:ext cx="944455" cy="1109920"/>
              </a:xfrm>
              <a:prstGeom prst="rect">
                <a:avLst/>
              </a:prstGeom>
              <a:noFill/>
              <a:ln w="9525">
                <a:noFill/>
              </a:ln>
            </p:spPr>
            <p:txBody>
              <a:bodyPr wrap="none">
                <a:spAutoFit/>
              </a:bodyPr>
              <a:lstStyle/>
              <a:p>
                <a:pPr>
                  <a:buFont typeface="Arial" panose="020B0604020202020204" pitchFamily="34" charset="0"/>
                  <a:buNone/>
                </a:pPr>
                <a:r>
                  <a:rPr lang="en-US" altLang="zh-CN" sz="4800" b="1">
                    <a:solidFill>
                      <a:schemeClr val="bg1"/>
                    </a:solidFill>
                    <a:latin typeface="方正大黑简体" pitchFamily="65" charset="-122"/>
                    <a:ea typeface="方正大黑简体" pitchFamily="65" charset="-122"/>
                  </a:rPr>
                  <a:t>11</a:t>
                </a:r>
                <a:endParaRPr lang="zh-CN" altLang="en-US" sz="4800" b="1">
                  <a:solidFill>
                    <a:schemeClr val="bg1"/>
                  </a:solidFill>
                  <a:latin typeface="方正大黑简体" pitchFamily="65" charset="-122"/>
                  <a:ea typeface="方正大黑简体" pitchFamily="65" charset="-122"/>
                </a:endParaRPr>
              </a:p>
            </p:txBody>
          </p:sp>
        </p:grpSp>
      </p:grpSp>
      <p:pic>
        <p:nvPicPr>
          <p:cNvPr id="35" name="图片 46" descr="枫叶副本"/>
          <p:cNvPicPr>
            <a:picLocks noChangeAspect="1"/>
          </p:cNvPicPr>
          <p:nvPr/>
        </p:nvPicPr>
        <p:blipFill>
          <a:blip r:embed="rId2" cstate="email"/>
          <a:stretch>
            <a:fillRect/>
          </a:stretch>
        </p:blipFill>
        <p:spPr bwMode="auto">
          <a:xfrm>
            <a:off x="3854453" y="2253800"/>
            <a:ext cx="105886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矩形 35"/>
          <p:cNvSpPr/>
          <p:nvPr/>
        </p:nvSpPr>
        <p:spPr bwMode="auto">
          <a:xfrm>
            <a:off x="3055938" y="2358300"/>
            <a:ext cx="3186112" cy="707886"/>
          </a:xfrm>
          <a:prstGeom prst="rect">
            <a:avLst/>
          </a:prstGeom>
          <a:noFill/>
          <a:ln>
            <a:noFill/>
          </a:ln>
        </p:spPr>
        <p:txBody>
          <a:bodyPr>
            <a:spAutoFit/>
          </a:bodyPr>
          <a:lstStyle/>
          <a:p>
            <a:pPr algn="dist">
              <a:defRPr/>
            </a:pPr>
            <a:r>
              <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第 </a:t>
            </a:r>
            <a:r>
              <a:rPr lang="en-US" altLang="zh-CN" sz="4000" b="1" dirty="0" smtClean="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2</a:t>
            </a:r>
            <a:r>
              <a:rPr lang="zh-CN" altLang="en-US" sz="4000" b="1" dirty="0" smtClean="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 </a:t>
            </a:r>
            <a:r>
              <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rPr>
              <a:t>课时</a:t>
            </a:r>
            <a:endParaRPr lang="zh-CN" altLang="en-US" sz="4000" b="1" dirty="0">
              <a:ln w="17780" cmpd="sng">
                <a:noFill/>
                <a:prstDash val="solid"/>
                <a:miter lim="800000"/>
              </a:ln>
              <a:effectLst>
                <a:glow rad="304800">
                  <a:schemeClr val="bg1">
                    <a:alpha val="60000"/>
                  </a:schemeClr>
                </a:glow>
              </a:effectLst>
              <a:latin typeface="微软雅黑" panose="020B0503020204020204" pitchFamily="34" charset="-122"/>
              <a:ea typeface="微软雅黑" panose="020B0503020204020204" pitchFamily="34" charset="-122"/>
              <a:cs typeface="仿宋"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433525" y="821438"/>
            <a:ext cx="1439863" cy="528637"/>
            <a:chOff x="2608652" y="-592137"/>
            <a:chExt cx="3586163" cy="592137"/>
          </a:xfrm>
        </p:grpSpPr>
        <p:pic>
          <p:nvPicPr>
            <p:cNvPr id="31756" name="Picture 2" descr="C:\Users\Administrator\Desktop\资源 3@3x.png"/>
            <p:cNvPicPr>
              <a:picLocks noChangeAspect="1"/>
            </p:cNvPicPr>
            <p:nvPr/>
          </p:nvPicPr>
          <p:blipFill>
            <a:blip r:embed="rId1" cstate="email"/>
            <a:stretch>
              <a:fillRect/>
            </a:stretch>
          </p:blipFill>
          <p:spPr>
            <a:xfrm>
              <a:off x="2608652" y="-592137"/>
              <a:ext cx="3586163" cy="592137"/>
            </a:xfrm>
            <a:prstGeom prst="rect">
              <a:avLst/>
            </a:prstGeom>
            <a:noFill/>
            <a:ln w="9525">
              <a:noFill/>
            </a:ln>
          </p:spPr>
        </p:pic>
        <p:sp>
          <p:nvSpPr>
            <p:cNvPr id="31757" name="矩形 8"/>
            <p:cNvSpPr/>
            <p:nvPr/>
          </p:nvSpPr>
          <p:spPr>
            <a:xfrm>
              <a:off x="2995445" y="-527693"/>
              <a:ext cx="2732916" cy="515675"/>
            </a:xfrm>
            <a:prstGeom prst="rect">
              <a:avLst/>
            </a:prstGeom>
            <a:noFill/>
            <a:ln w="9525">
              <a:noFill/>
            </a:ln>
          </p:spPr>
          <p:txBody>
            <a:bodyPr wrap="none">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被捕时</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sp>
        <p:nvSpPr>
          <p:cNvPr id="8" name="Text Box 3"/>
          <p:cNvSpPr txBox="1"/>
          <p:nvPr/>
        </p:nvSpPr>
        <p:spPr>
          <a:xfrm>
            <a:off x="975043" y="1436688"/>
            <a:ext cx="8113712" cy="1014730"/>
          </a:xfrm>
          <a:prstGeom prst="rect">
            <a:avLst/>
          </a:prstGeom>
          <a:noFill/>
          <a:ln w="9525">
            <a:noFill/>
          </a:ln>
        </p:spPr>
        <p:txBody>
          <a:bodyPr>
            <a:spAutoFit/>
          </a:bodyPr>
          <a:lstStyle/>
          <a:p>
            <a:pPr>
              <a:lnSpc>
                <a:spcPct val="150000"/>
              </a:lnSpc>
            </a:pPr>
            <a:r>
              <a:rPr lang="zh-CN" altLang="en-US" sz="4000" b="1">
                <a:latin typeface="Calibri" panose="020F0502020204030204" pitchFamily="34" charset="0"/>
              </a:rPr>
              <a:t>　  </a:t>
            </a:r>
            <a:r>
              <a:rPr lang="zh-CN" altLang="en-US" sz="3600" b="1">
                <a:latin typeface="楷体" panose="02010609060101010101" pitchFamily="49" charset="-122"/>
                <a:ea typeface="楷体" panose="02010609060101010101" pitchFamily="49" charset="-122"/>
              </a:rPr>
              <a:t>可怕的一天</a:t>
            </a:r>
            <a:r>
              <a:rPr lang="zh-CN" altLang="en-US" sz="3600" b="1" u="sng">
                <a:solidFill>
                  <a:srgbClr val="FF6600"/>
                </a:solidFill>
                <a:latin typeface="楷体" panose="02010609060101010101" pitchFamily="49" charset="-122"/>
                <a:ea typeface="楷体" panose="02010609060101010101" pitchFamily="49" charset="-122"/>
              </a:rPr>
              <a:t>果然</a:t>
            </a:r>
            <a:r>
              <a:rPr lang="zh-CN" altLang="en-US" sz="3600" b="1">
                <a:latin typeface="楷体" panose="02010609060101010101" pitchFamily="49" charset="-122"/>
                <a:ea typeface="楷体" panose="02010609060101010101" pitchFamily="49" charset="-122"/>
              </a:rPr>
              <a:t>来了。</a:t>
            </a:r>
            <a:endParaRPr lang="zh-CN" altLang="en-US" sz="3600" b="1">
              <a:latin typeface="楷体" panose="02010609060101010101" pitchFamily="49" charset="-122"/>
              <a:ea typeface="楷体" panose="02010609060101010101" pitchFamily="49" charset="-122"/>
            </a:endParaRPr>
          </a:p>
        </p:txBody>
      </p:sp>
      <p:grpSp>
        <p:nvGrpSpPr>
          <p:cNvPr id="4" name="组合 17"/>
          <p:cNvGrpSpPr/>
          <p:nvPr/>
        </p:nvGrpSpPr>
        <p:grpSpPr>
          <a:xfrm>
            <a:off x="2261870" y="3006090"/>
            <a:ext cx="3764280" cy="936822"/>
            <a:chOff x="2164907" y="3026337"/>
            <a:chExt cx="3781632" cy="1718542"/>
          </a:xfrm>
        </p:grpSpPr>
        <p:sp>
          <p:nvSpPr>
            <p:cNvPr id="14" name="云形标注 13"/>
            <p:cNvSpPr/>
            <p:nvPr/>
          </p:nvSpPr>
          <p:spPr>
            <a:xfrm>
              <a:off x="2164907" y="3026337"/>
              <a:ext cx="3781632" cy="1718542"/>
            </a:xfrm>
            <a:prstGeom prst="cloudCallout">
              <a:avLst>
                <a:gd name="adj1" fmla="val -19736"/>
                <a:gd name="adj2" fmla="val -109859"/>
              </a:avLst>
            </a:prstGeom>
            <a:solidFill>
              <a:schemeClr val="bg1"/>
            </a:solidFill>
            <a:ln>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a:ln>
                  <a:noFill/>
                </a:ln>
                <a:solidFill>
                  <a:srgbClr val="FF0000"/>
                </a:solidFill>
                <a:effectLst/>
                <a:uLnTx/>
                <a:uFillTx/>
                <a:latin typeface="宋体" panose="02010600030101010101" pitchFamily="2" charset="-122"/>
                <a:ea typeface="+mn-ea"/>
                <a:cs typeface="+mn-cs"/>
                <a:sym typeface="Arial" panose="020B0604020202020204" pitchFamily="34" charset="0"/>
              </a:endParaRPr>
            </a:p>
          </p:txBody>
        </p:sp>
        <p:sp>
          <p:nvSpPr>
            <p:cNvPr id="31753" name="矩形 16"/>
            <p:cNvSpPr/>
            <p:nvPr/>
          </p:nvSpPr>
          <p:spPr>
            <a:xfrm>
              <a:off x="2543533" y="3100729"/>
              <a:ext cx="3251771" cy="1524413"/>
            </a:xfrm>
            <a:prstGeom prst="rect">
              <a:avLst/>
            </a:prstGeom>
            <a:noFill/>
            <a:ln w="9525">
              <a:noFill/>
            </a:ln>
          </p:spPr>
          <p:txBody>
            <a:bodyPr>
              <a:spAutoFit/>
            </a:bodyPr>
            <a:lstStyle/>
            <a:p>
              <a:r>
                <a:rPr lang="zh-CN" altLang="en-US" sz="2400" b="1">
                  <a:solidFill>
                    <a:srgbClr val="FF6600"/>
                  </a:solidFill>
                  <a:latin typeface="宋体" panose="02010600030101010101" pitchFamily="2" charset="-122"/>
                  <a:sym typeface="Arial" panose="020B0604020202020204" pitchFamily="34" charset="0"/>
                </a:rPr>
                <a:t>“果然” 说明这一天的到来，在意料之中。</a:t>
              </a:r>
              <a:endParaRPr lang="zh-CN" altLang="en-US" sz="2400" b="1">
                <a:solidFill>
                  <a:srgbClr val="FF6600"/>
                </a:solidFill>
                <a:latin typeface="宋体" panose="02010600030101010101" pitchFamily="2" charset="-122"/>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502603" y="1078230"/>
            <a:ext cx="8137525" cy="1383665"/>
          </a:xfrm>
          <a:prstGeom prst="rect">
            <a:avLst/>
          </a:prstGeom>
          <a:noFill/>
          <a:ln w="9525">
            <a:noFill/>
          </a:ln>
        </p:spPr>
        <p:txBody>
          <a:bodyPr>
            <a:spAutoFit/>
          </a:bodyPr>
          <a:lstStyle/>
          <a:p>
            <a:pPr>
              <a:lnSpc>
                <a:spcPct val="150000"/>
              </a:lnSpc>
              <a:spcBef>
                <a:spcPct val="50000"/>
              </a:spcBef>
            </a:pPr>
            <a:r>
              <a:rPr lang="zh-CN" altLang="en-US" sz="2400" b="1">
                <a:latin typeface="楷体" panose="02010609060101010101" pitchFamily="49" charset="-122"/>
                <a:ea typeface="楷体" panose="02010609060101010101" pitchFamily="49" charset="-122"/>
              </a:rPr>
              <a:t>    “什么？爹！”我瞪着眼睛问父亲。</a:t>
            </a:r>
            <a:endParaRPr lang="zh-CN" altLang="en-US" sz="2400" b="1">
              <a:latin typeface="楷体" panose="02010609060101010101" pitchFamily="49" charset="-122"/>
              <a:ea typeface="楷体" panose="02010609060101010101" pitchFamily="49" charset="-122"/>
            </a:endParaRPr>
          </a:p>
          <a:p>
            <a:pPr>
              <a:lnSpc>
                <a:spcPct val="150000"/>
              </a:lnSpc>
              <a:spcBef>
                <a:spcPct val="50000"/>
              </a:spcBef>
            </a:pPr>
            <a:r>
              <a:rPr lang="zh-CN" altLang="en-US" sz="2400" b="1">
                <a:latin typeface="楷体" panose="02010609060101010101" pitchFamily="49" charset="-122"/>
                <a:ea typeface="楷体" panose="02010609060101010101" pitchFamily="49" charset="-122"/>
              </a:rPr>
              <a:t>　  “没有什么，不要怕。星儿，跟我到外面看看去。”</a:t>
            </a:r>
            <a:endParaRPr lang="zh-CN" altLang="en-US" sz="2400" b="1">
              <a:latin typeface="楷体" panose="02010609060101010101" pitchFamily="49" charset="-122"/>
              <a:ea typeface="楷体" panose="02010609060101010101" pitchFamily="49" charset="-122"/>
            </a:endParaRPr>
          </a:p>
        </p:txBody>
      </p:sp>
      <p:grpSp>
        <p:nvGrpSpPr>
          <p:cNvPr id="2" name="组合 20"/>
          <p:cNvGrpSpPr/>
          <p:nvPr/>
        </p:nvGrpSpPr>
        <p:grpSpPr>
          <a:xfrm>
            <a:off x="2301875" y="2979507"/>
            <a:ext cx="4358640" cy="1227444"/>
            <a:chOff x="1269880" y="3602442"/>
            <a:chExt cx="3730331" cy="993488"/>
          </a:xfrm>
        </p:grpSpPr>
        <p:sp>
          <p:nvSpPr>
            <p:cNvPr id="9" name="线形标注 2 8"/>
            <p:cNvSpPr/>
            <p:nvPr/>
          </p:nvSpPr>
          <p:spPr>
            <a:xfrm flipH="1" flipV="1">
              <a:off x="1269880" y="3602442"/>
              <a:ext cx="3730331" cy="979534"/>
            </a:xfrm>
            <a:prstGeom prst="borderCallout2">
              <a:avLst>
                <a:gd name="adj1" fmla="val 48023"/>
                <a:gd name="adj2" fmla="val 99623"/>
                <a:gd name="adj3" fmla="val 70163"/>
                <a:gd name="adj4" fmla="val 109033"/>
                <a:gd name="adj5" fmla="val 146048"/>
                <a:gd name="adj6" fmla="val 90218"/>
              </a:avLst>
            </a:prstGeom>
            <a:solidFill>
              <a:schemeClr val="bg1"/>
            </a:solidFill>
            <a:ln w="28575">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marL="0" lvl="0" indent="0" algn="l" defTabSz="4572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eaLnBrk="1" hangingPunct="1"/>
              <a:r>
                <a:rPr lang="zh-CN" altLang="en-US" b="1">
                  <a:solidFill>
                    <a:srgbClr val="FF0000"/>
                  </a:solidFill>
                  <a:latin typeface="Calibri" panose="020F0502020204030204" pitchFamily="34" charset="0"/>
                </a:rPr>
                <a:t> </a:t>
              </a:r>
              <a:endParaRPr lang="zh-CN" altLang="en-US" b="1">
                <a:solidFill>
                  <a:srgbClr val="FF0000"/>
                </a:solidFill>
                <a:latin typeface="Calibri" panose="020F0502020204030204" pitchFamily="34" charset="0"/>
              </a:endParaRPr>
            </a:p>
          </p:txBody>
        </p:sp>
        <p:sp>
          <p:nvSpPr>
            <p:cNvPr id="37898" name="矩形 15"/>
            <p:cNvSpPr/>
            <p:nvPr/>
          </p:nvSpPr>
          <p:spPr>
            <a:xfrm>
              <a:off x="1269880" y="3625561"/>
              <a:ext cx="3730331" cy="970369"/>
            </a:xfrm>
            <a:prstGeom prst="rect">
              <a:avLst/>
            </a:prstGeom>
            <a:noFill/>
            <a:ln w="9525">
              <a:noFill/>
            </a:ln>
          </p:spPr>
          <p:txBody>
            <a:bodyPr>
              <a:spAutoFit/>
            </a:bodyPr>
            <a:lstStyle/>
            <a:p>
              <a:r>
                <a:rPr lang="zh-CN" altLang="en-US" sz="2400" b="1">
                  <a:solidFill>
                    <a:srgbClr val="FF6600"/>
                  </a:solidFill>
                  <a:latin typeface="+mj-ea"/>
                  <a:ea typeface="+mj-ea"/>
                </a:rPr>
                <a:t>   说明父亲对敌人的到来早有准备，表现了他的临危不惧、沉着镇定。</a:t>
              </a:r>
              <a:endParaRPr lang="zh-CN" altLang="en-US" sz="2400" b="1">
                <a:solidFill>
                  <a:srgbClr val="FF6600"/>
                </a:solidFill>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791110" y="1078230"/>
            <a:ext cx="7849018" cy="1198880"/>
          </a:xfrm>
          <a:prstGeom prst="rect">
            <a:avLst/>
          </a:prstGeom>
          <a:noFill/>
          <a:ln w="9525">
            <a:noFill/>
          </a:ln>
        </p:spPr>
        <p:txBody>
          <a:bodyPr wrap="square">
            <a:spAutoFit/>
          </a:bodyPr>
          <a:lstStyle/>
          <a:p>
            <a:pPr>
              <a:lnSpc>
                <a:spcPct val="150000"/>
              </a:lnSpc>
              <a:spcBef>
                <a:spcPct val="50000"/>
              </a:spcBef>
            </a:pPr>
            <a:r>
              <a:rPr lang="zh-CN" altLang="en-US" sz="2400" b="1">
                <a:latin typeface="楷体" panose="02010609060101010101" pitchFamily="49" charset="-122"/>
                <a:ea typeface="楷体" panose="02010609060101010101" pitchFamily="49" charset="-122"/>
              </a:rPr>
              <a:t>    一会儿，外面传来一阵沉重的皮鞋声。我的心剧烈地跳动起来，用恐怖的眼光瞅了瞅父亲。</a:t>
            </a:r>
            <a:endParaRPr lang="zh-CN" altLang="en-US" sz="2400" b="1">
              <a:latin typeface="楷体" panose="02010609060101010101" pitchFamily="49" charset="-122"/>
              <a:ea typeface="楷体" panose="02010609060101010101" pitchFamily="49" charset="-122"/>
            </a:endParaRPr>
          </a:p>
        </p:txBody>
      </p:sp>
      <p:grpSp>
        <p:nvGrpSpPr>
          <p:cNvPr id="2" name="组合 20"/>
          <p:cNvGrpSpPr/>
          <p:nvPr/>
        </p:nvGrpSpPr>
        <p:grpSpPr>
          <a:xfrm>
            <a:off x="2174797" y="2885031"/>
            <a:ext cx="4358640" cy="1237718"/>
            <a:chOff x="1269880" y="3602441"/>
            <a:chExt cx="3730331" cy="1001804"/>
          </a:xfrm>
        </p:grpSpPr>
        <p:sp>
          <p:nvSpPr>
            <p:cNvPr id="9" name="线形标注 2 8"/>
            <p:cNvSpPr/>
            <p:nvPr/>
          </p:nvSpPr>
          <p:spPr>
            <a:xfrm flipH="1" flipV="1">
              <a:off x="1269880" y="3602441"/>
              <a:ext cx="3730331" cy="979534"/>
            </a:xfrm>
            <a:prstGeom prst="borderCallout2">
              <a:avLst>
                <a:gd name="adj1" fmla="val 48023"/>
                <a:gd name="adj2" fmla="val 99623"/>
                <a:gd name="adj3" fmla="val 70163"/>
                <a:gd name="adj4" fmla="val 109033"/>
                <a:gd name="adj5" fmla="val 144350"/>
                <a:gd name="adj6" fmla="val 89039"/>
              </a:avLst>
            </a:prstGeom>
            <a:solidFill>
              <a:schemeClr val="bg1"/>
            </a:solidFill>
            <a:ln w="28575">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marL="0" lvl="0" indent="0" algn="l" defTabSz="4572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eaLnBrk="1" hangingPunct="1"/>
              <a:r>
                <a:rPr lang="zh-CN" altLang="en-US" b="1">
                  <a:solidFill>
                    <a:srgbClr val="FF0000"/>
                  </a:solidFill>
                  <a:latin typeface="Calibri" panose="020F0502020204030204" pitchFamily="34" charset="0"/>
                </a:rPr>
                <a:t> </a:t>
              </a:r>
              <a:endParaRPr lang="zh-CN" altLang="en-US" b="1">
                <a:solidFill>
                  <a:srgbClr val="FF0000"/>
                </a:solidFill>
                <a:latin typeface="Calibri" panose="020F0502020204030204" pitchFamily="34" charset="0"/>
              </a:endParaRPr>
            </a:p>
          </p:txBody>
        </p:sp>
        <p:sp>
          <p:nvSpPr>
            <p:cNvPr id="37898" name="矩形 15"/>
            <p:cNvSpPr/>
            <p:nvPr/>
          </p:nvSpPr>
          <p:spPr>
            <a:xfrm>
              <a:off x="1269880" y="3633876"/>
              <a:ext cx="3730331" cy="970369"/>
            </a:xfrm>
            <a:prstGeom prst="rect">
              <a:avLst/>
            </a:prstGeom>
            <a:noFill/>
            <a:ln w="9525">
              <a:noFill/>
            </a:ln>
          </p:spPr>
          <p:txBody>
            <a:bodyPr>
              <a:spAutoFit/>
            </a:bodyPr>
            <a:lstStyle/>
            <a:p>
              <a:r>
                <a:rPr lang="zh-CN" altLang="en-US" sz="2400" b="1">
                  <a:solidFill>
                    <a:srgbClr val="FF6600"/>
                  </a:solidFill>
                  <a:latin typeface="+mj-ea"/>
                  <a:ea typeface="+mj-ea"/>
                </a:rPr>
                <a:t>“我”的紧张、恐惧与父亲的沉着、冷静形成对比，更加衬托出父亲的临危不惧。</a:t>
              </a:r>
              <a:endParaRPr lang="zh-CN" altLang="en-US" sz="2400" b="1">
                <a:solidFill>
                  <a:srgbClr val="FF6600"/>
                </a:solidFill>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592200" y="736273"/>
            <a:ext cx="7912100" cy="1476375"/>
          </a:xfrm>
          <a:prstGeom prst="rect">
            <a:avLst/>
          </a:prstGeom>
          <a:noFill/>
          <a:ln w="9525">
            <a:noFill/>
          </a:ln>
        </p:spPr>
        <p:txBody>
          <a:bodyPr>
            <a:spAutoFit/>
          </a:bodyPr>
          <a:lstStyle/>
          <a:p>
            <a:pPr>
              <a:lnSpc>
                <a:spcPct val="150000"/>
              </a:lnSpc>
              <a:spcBef>
                <a:spcPct val="50000"/>
              </a:spcBef>
            </a:pPr>
            <a:r>
              <a:rPr lang="zh-CN" altLang="en-US" sz="2000" b="1">
                <a:latin typeface="楷体" panose="02010609060101010101" pitchFamily="49" charset="-122"/>
                <a:ea typeface="楷体" panose="02010609060101010101" pitchFamily="49" charset="-122"/>
              </a:rPr>
              <a:t>　  穿灰制服和长筒靴的宪兵，穿便衣的侦探，穿黑制服的警察，一拥而入，挤满了这间小屋子。他们像一群魔鬼似的，把我们包围起来。他们每人拿着一把手枪，枪口对着父亲和我。</a:t>
            </a:r>
            <a:endParaRPr lang="zh-CN" altLang="en-US" sz="2000" b="1">
              <a:latin typeface="楷体" panose="02010609060101010101" pitchFamily="49" charset="-122"/>
              <a:ea typeface="楷体" panose="02010609060101010101" pitchFamily="49" charset="-122"/>
            </a:endParaRPr>
          </a:p>
        </p:txBody>
      </p:sp>
      <p:grpSp>
        <p:nvGrpSpPr>
          <p:cNvPr id="2" name="组合 16"/>
          <p:cNvGrpSpPr/>
          <p:nvPr/>
        </p:nvGrpSpPr>
        <p:grpSpPr>
          <a:xfrm>
            <a:off x="1393189" y="2247761"/>
            <a:ext cx="5150115" cy="794145"/>
            <a:chOff x="3226927" y="924375"/>
            <a:chExt cx="6613414" cy="694465"/>
          </a:xfrm>
        </p:grpSpPr>
        <p:pic>
          <p:nvPicPr>
            <p:cNvPr id="36873" name="Picture 16" descr="C:\Users\Administrator\Desktop\对话框.png"/>
            <p:cNvPicPr>
              <a:picLocks noChangeAspect="1"/>
            </p:cNvPicPr>
            <p:nvPr/>
          </p:nvPicPr>
          <p:blipFill>
            <a:blip r:embed="rId1" cstate="email"/>
            <a:stretch>
              <a:fillRect/>
            </a:stretch>
          </p:blipFill>
          <p:spPr>
            <a:xfrm>
              <a:off x="3226927" y="924375"/>
              <a:ext cx="6613414" cy="381651"/>
            </a:xfrm>
            <a:prstGeom prst="rect">
              <a:avLst/>
            </a:prstGeom>
            <a:noFill/>
            <a:ln w="9525">
              <a:noFill/>
            </a:ln>
          </p:spPr>
        </p:pic>
        <p:sp>
          <p:nvSpPr>
            <p:cNvPr id="36874" name="矩形 12"/>
            <p:cNvSpPr/>
            <p:nvPr/>
          </p:nvSpPr>
          <p:spPr>
            <a:xfrm>
              <a:off x="3352879" y="945978"/>
              <a:ext cx="6487458" cy="672862"/>
            </a:xfrm>
            <a:prstGeom prst="rect">
              <a:avLst/>
            </a:prstGeom>
            <a:noFill/>
            <a:ln w="9525">
              <a:noFill/>
            </a:ln>
          </p:spPr>
          <p:txBody>
            <a:bodyPr>
              <a:spAutoFit/>
            </a:bodyPr>
            <a:lstStyle/>
            <a:p>
              <a:r>
                <a:rPr lang="zh-CN" altLang="en-US" sz="2200" b="1">
                  <a:latin typeface="黑体" panose="02010609060101010101" pitchFamily="49" charset="-122"/>
                  <a:ea typeface="黑体" panose="02010609060101010101" pitchFamily="49" charset="-122"/>
                </a:rPr>
                <a:t>从语言、动作描写中，你体会到什么？</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1018540" y="2792210"/>
            <a:ext cx="6975475" cy="1754326"/>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00000"/>
                </a:solidFill>
                <a:effectLst/>
                <a:uLnTx/>
                <a:uFillTx/>
                <a:latin typeface="+mn-ea"/>
                <a:ea typeface="+mn-ea"/>
                <a:cs typeface="+mn-cs"/>
              </a:rPr>
              <a:t>   我体会到了敌人的凶狠残暴。仅仅是父亲和“我” 两个人，敌人却如此兴师动众，与父亲的沉着镇定形成了鲜明的对比。</a:t>
            </a:r>
            <a:endParaRPr kumimoji="0" lang="zh-CN" altLang="en-US" sz="2400" b="1" i="0" u="none" strike="noStrike" kern="1200" cap="none" spc="0" normalizeH="0" baseline="0" noProof="0">
              <a:ln>
                <a:noFill/>
              </a:ln>
              <a:solidFill>
                <a:srgbClr val="C00000"/>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615950" y="849960"/>
            <a:ext cx="7912100" cy="1284006"/>
          </a:xfrm>
          <a:prstGeom prst="rect">
            <a:avLst/>
          </a:prstGeom>
          <a:noFill/>
          <a:ln w="9525">
            <a:noFill/>
          </a:ln>
        </p:spPr>
        <p:txBody>
          <a:bodyPr>
            <a:spAutoFit/>
          </a:bodyPr>
          <a:lstStyle/>
          <a:p>
            <a:pPr>
              <a:lnSpc>
                <a:spcPct val="150000"/>
              </a:lnSpc>
              <a:spcBef>
                <a:spcPct val="50000"/>
              </a:spcBef>
            </a:pPr>
            <a:r>
              <a:rPr lang="zh-CN" altLang="en-US" sz="2800" b="1">
                <a:latin typeface="楷体" panose="02010609060101010101" pitchFamily="49" charset="-122"/>
                <a:ea typeface="楷体" panose="02010609060101010101" pitchFamily="49" charset="-122"/>
              </a:rPr>
              <a:t>　  阎振三摇了摇头。他那披散的长头发中间露出一张苍白的脸，显然是受过苦刑了。</a:t>
            </a:r>
            <a:endParaRPr lang="zh-CN" altLang="en-US" sz="2800" b="1">
              <a:latin typeface="楷体" panose="02010609060101010101" pitchFamily="49" charset="-122"/>
              <a:ea typeface="楷体" panose="02010609060101010101" pitchFamily="49" charset="-122"/>
            </a:endParaRPr>
          </a:p>
        </p:txBody>
      </p:sp>
      <p:grpSp>
        <p:nvGrpSpPr>
          <p:cNvPr id="2" name="组合 16"/>
          <p:cNvGrpSpPr/>
          <p:nvPr/>
        </p:nvGrpSpPr>
        <p:grpSpPr>
          <a:xfrm>
            <a:off x="1336905" y="2270867"/>
            <a:ext cx="5776414" cy="484614"/>
            <a:chOff x="3226927" y="933727"/>
            <a:chExt cx="7018527" cy="381651"/>
          </a:xfrm>
        </p:grpSpPr>
        <p:pic>
          <p:nvPicPr>
            <p:cNvPr id="36873" name="Picture 16" descr="C:\Users\Administrator\Desktop\对话框.png"/>
            <p:cNvPicPr>
              <a:picLocks noChangeAspect="1"/>
            </p:cNvPicPr>
            <p:nvPr/>
          </p:nvPicPr>
          <p:blipFill>
            <a:blip r:embed="rId1" cstate="email"/>
            <a:stretch>
              <a:fillRect/>
            </a:stretch>
          </p:blipFill>
          <p:spPr>
            <a:xfrm>
              <a:off x="3226927" y="933727"/>
              <a:ext cx="6613414" cy="381651"/>
            </a:xfrm>
            <a:prstGeom prst="rect">
              <a:avLst/>
            </a:prstGeom>
            <a:noFill/>
            <a:ln w="9525">
              <a:noFill/>
            </a:ln>
          </p:spPr>
        </p:pic>
        <p:sp>
          <p:nvSpPr>
            <p:cNvPr id="36874" name="矩形 12"/>
            <p:cNvSpPr/>
            <p:nvPr/>
          </p:nvSpPr>
          <p:spPr>
            <a:xfrm>
              <a:off x="3352368" y="957225"/>
              <a:ext cx="6893086" cy="339339"/>
            </a:xfrm>
            <a:prstGeom prst="rect">
              <a:avLst/>
            </a:prstGeom>
            <a:noFill/>
            <a:ln w="9525">
              <a:noFill/>
            </a:ln>
          </p:spPr>
          <p:txBody>
            <a:bodyPr wrap="square">
              <a:spAutoFit/>
            </a:bodyPr>
            <a:lstStyle/>
            <a:p>
              <a:r>
                <a:rPr lang="zh-CN" altLang="en-US" sz="2200" b="1">
                  <a:latin typeface="黑体" panose="02010609060101010101" pitchFamily="49" charset="-122"/>
                  <a:ea typeface="黑体" panose="02010609060101010101" pitchFamily="49" charset="-122"/>
                </a:rPr>
                <a:t>对阎振三的动作、神态描写有什么作用？ </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965272" y="3016731"/>
            <a:ext cx="7254054" cy="1113766"/>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00000"/>
                </a:solidFill>
                <a:effectLst/>
                <a:uLnTx/>
                <a:uFillTx/>
                <a:latin typeface="+mn-ea"/>
                <a:ea typeface="+mn-ea"/>
                <a:cs typeface="+mn-cs"/>
              </a:rPr>
              <a:t>    说明阎振三身受苦刑，但仍不肯指认李大钊，反映出他忠于革命、绝不出卖同志的高贵品质。</a:t>
            </a:r>
            <a:endParaRPr kumimoji="0" lang="zh-CN" altLang="en-US" sz="2400" b="1" i="0" u="none" strike="noStrike" kern="1200" cap="none" spc="0" normalizeH="0" baseline="0" noProof="0">
              <a:ln>
                <a:noFill/>
              </a:ln>
              <a:solidFill>
                <a:srgbClr val="C00000"/>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615950" y="760023"/>
            <a:ext cx="7912100" cy="943528"/>
          </a:xfrm>
          <a:prstGeom prst="rect">
            <a:avLst/>
          </a:prstGeom>
          <a:noFill/>
          <a:ln w="9525">
            <a:noFill/>
          </a:ln>
        </p:spPr>
        <p:txBody>
          <a:bodyPr>
            <a:spAutoFit/>
          </a:bodyPr>
          <a:lstStyle/>
          <a:p>
            <a:pPr>
              <a:lnSpc>
                <a:spcPct val="150000"/>
              </a:lnSpc>
              <a:spcBef>
                <a:spcPct val="50000"/>
              </a:spcBef>
            </a:pPr>
            <a:r>
              <a:rPr lang="zh-CN" altLang="en-US" sz="2000" b="1">
                <a:latin typeface="楷体" panose="02010609060101010101" pitchFamily="49" charset="-122"/>
                <a:ea typeface="楷体" panose="02010609060101010101" pitchFamily="49" charset="-122"/>
              </a:rPr>
              <a:t>　他们仔细地把父亲全身搜了一遍。父亲保持着他那惯有的严峻态度，没有向他们讲任何道理。因为他明白，对他们是没有道理可讲的。</a:t>
            </a:r>
            <a:endParaRPr lang="zh-CN" altLang="en-US" sz="2000" b="1">
              <a:latin typeface="楷体" panose="02010609060101010101" pitchFamily="49" charset="-122"/>
              <a:ea typeface="楷体" panose="02010609060101010101" pitchFamily="49" charset="-122"/>
            </a:endParaRPr>
          </a:p>
        </p:txBody>
      </p:sp>
      <p:grpSp>
        <p:nvGrpSpPr>
          <p:cNvPr id="2" name="组合 16"/>
          <p:cNvGrpSpPr/>
          <p:nvPr/>
        </p:nvGrpSpPr>
        <p:grpSpPr>
          <a:xfrm>
            <a:off x="1292860" y="2140886"/>
            <a:ext cx="4609176" cy="443504"/>
            <a:chOff x="3226927" y="955539"/>
            <a:chExt cx="7018527" cy="387983"/>
          </a:xfrm>
        </p:grpSpPr>
        <p:pic>
          <p:nvPicPr>
            <p:cNvPr id="36873" name="Picture 16" descr="C:\Users\Administrator\Desktop\对话框.png"/>
            <p:cNvPicPr>
              <a:picLocks noChangeAspect="1"/>
            </p:cNvPicPr>
            <p:nvPr/>
          </p:nvPicPr>
          <p:blipFill>
            <a:blip r:embed="rId1" cstate="email"/>
            <a:stretch>
              <a:fillRect/>
            </a:stretch>
          </p:blipFill>
          <p:spPr>
            <a:xfrm>
              <a:off x="3226927" y="955539"/>
              <a:ext cx="6613415" cy="381651"/>
            </a:xfrm>
            <a:prstGeom prst="rect">
              <a:avLst/>
            </a:prstGeom>
            <a:noFill/>
            <a:ln w="9525">
              <a:noFill/>
            </a:ln>
          </p:spPr>
        </p:pic>
        <p:sp>
          <p:nvSpPr>
            <p:cNvPr id="36874" name="矩形 12"/>
            <p:cNvSpPr/>
            <p:nvPr/>
          </p:nvSpPr>
          <p:spPr>
            <a:xfrm>
              <a:off x="3352368" y="966577"/>
              <a:ext cx="6893086" cy="376945"/>
            </a:xfrm>
            <a:prstGeom prst="rect">
              <a:avLst/>
            </a:prstGeom>
            <a:noFill/>
            <a:ln w="9525">
              <a:noFill/>
            </a:ln>
          </p:spPr>
          <p:txBody>
            <a:bodyPr wrap="square">
              <a:spAutoFit/>
            </a:bodyPr>
            <a:lstStyle/>
            <a:p>
              <a:r>
                <a:rPr lang="zh-CN" altLang="en-US" sz="2200" b="1">
                  <a:latin typeface="黑体" panose="02010609060101010101" pitchFamily="49" charset="-122"/>
                  <a:ea typeface="黑体" panose="02010609060101010101" pitchFamily="49" charset="-122"/>
                </a:rPr>
                <a:t>被捕时父亲的态度说明了什么？ </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735966" y="2611675"/>
            <a:ext cx="5831522" cy="2221762"/>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00000"/>
                </a:solidFill>
                <a:effectLst/>
                <a:uLnTx/>
                <a:uFillTx/>
                <a:latin typeface="+mn-ea"/>
                <a:ea typeface="+mn-ea"/>
                <a:cs typeface="+mn-cs"/>
              </a:rPr>
              <a:t>    与敌人粗暴、蛮横的态度相对比，父亲保持惯有的严峻态度，没有一丝慌乱，也没有同敌人讲任何道理。 表现出他临危不惧、视死如归的革命精神。</a:t>
            </a:r>
            <a:endParaRPr kumimoji="0" lang="zh-CN" altLang="en-US" sz="2400" b="1" i="0" u="none" strike="noStrike" kern="1200" cap="none" spc="0" normalizeH="0" baseline="0" noProof="0">
              <a:ln>
                <a:noFill/>
              </a:ln>
              <a:solidFill>
                <a:srgbClr val="C00000"/>
              </a:solidFill>
              <a:effectLst/>
              <a:uLnTx/>
              <a:uFillTx/>
              <a:latin typeface="+mn-ea"/>
              <a:ea typeface="+mn-ea"/>
              <a:cs typeface="+mn-cs"/>
            </a:endParaRPr>
          </a:p>
        </p:txBody>
      </p:sp>
      <p:pic>
        <p:nvPicPr>
          <p:cNvPr id="25601" name="Picture 1" descr="C:\Users\Administrator\AppData\Roaming\Tencent\Users\541737432\QQ\WinTemp\RichOle\3XTHG{J{S9U4T]@B%_BS237.png"/>
          <p:cNvPicPr>
            <a:picLocks noChangeAspect="1" noChangeArrowheads="1"/>
          </p:cNvPicPr>
          <p:nvPr/>
        </p:nvPicPr>
        <p:blipFill>
          <a:blip r:embed="rId2"/>
          <a:stretch>
            <a:fillRect/>
          </a:stretch>
        </p:blipFill>
        <p:spPr bwMode="auto">
          <a:xfrm>
            <a:off x="6567487" y="2088774"/>
            <a:ext cx="2505075" cy="1771650"/>
          </a:xfrm>
          <a:prstGeom prst="ellipse">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586363" y="1269358"/>
            <a:ext cx="8137525" cy="1198880"/>
          </a:xfrm>
          <a:prstGeom prst="rect">
            <a:avLst/>
          </a:prstGeom>
          <a:noFill/>
          <a:ln w="9525">
            <a:noFill/>
          </a:ln>
        </p:spPr>
        <p:txBody>
          <a:bodyPr>
            <a:spAutoFit/>
          </a:bodyPr>
          <a:lstStyle/>
          <a:p>
            <a:pPr>
              <a:lnSpc>
                <a:spcPct val="150000"/>
              </a:lnSpc>
              <a:spcBef>
                <a:spcPct val="50000"/>
              </a:spcBef>
            </a:pPr>
            <a:r>
              <a:rPr lang="zh-CN" altLang="en-US" sz="2000" b="1">
                <a:latin typeface="楷体" panose="02010609060101010101" pitchFamily="49" charset="-122"/>
                <a:ea typeface="楷体" panose="02010609060101010101" pitchFamily="49" charset="-122"/>
              </a:rPr>
              <a:t>    在法庭上，我们跟父亲见了面。父亲仍旧穿着他那件灰布旧棉袍，可是</a:t>
            </a:r>
            <a:r>
              <a:rPr lang="zh-CN" altLang="en-US" sz="2000" b="1" u="sng">
                <a:solidFill>
                  <a:srgbClr val="FF6600"/>
                </a:solidFill>
                <a:latin typeface="楷体" panose="02010609060101010101" pitchFamily="49" charset="-122"/>
                <a:ea typeface="楷体" panose="02010609060101010101" pitchFamily="49" charset="-122"/>
              </a:rPr>
              <a:t>没戴眼镜</a:t>
            </a:r>
            <a:r>
              <a:rPr lang="zh-CN" altLang="en-US" sz="2000" b="1">
                <a:latin typeface="楷体" panose="02010609060101010101" pitchFamily="49" charset="-122"/>
                <a:ea typeface="楷体" panose="02010609060101010101" pitchFamily="49" charset="-122"/>
              </a:rPr>
              <a:t>。我看到了他那</a:t>
            </a:r>
            <a:r>
              <a:rPr lang="zh-CN" altLang="en-US" sz="2000" b="1" u="sng">
                <a:solidFill>
                  <a:srgbClr val="FF6600"/>
                </a:solidFill>
                <a:latin typeface="楷体" panose="02010609060101010101" pitchFamily="49" charset="-122"/>
                <a:ea typeface="楷体" panose="02010609060101010101" pitchFamily="49" charset="-122"/>
              </a:rPr>
              <a:t>乱蓬蓬的长头发</a:t>
            </a:r>
            <a:r>
              <a:rPr lang="zh-CN" altLang="en-US" sz="2000" b="1">
                <a:latin typeface="楷体" panose="02010609060101010101" pitchFamily="49" charset="-122"/>
                <a:ea typeface="楷体" panose="02010609060101010101" pitchFamily="49" charset="-122"/>
              </a:rPr>
              <a:t>下面的平静而</a:t>
            </a:r>
            <a:r>
              <a:rPr lang="zh-CN" altLang="en-US" sz="2800" b="1">
                <a:solidFill>
                  <a:srgbClr val="FF6600"/>
                </a:solidFill>
                <a:latin typeface="楷体" panose="02010609060101010101" pitchFamily="49" charset="-122"/>
                <a:ea typeface="楷体" panose="02010609060101010101" pitchFamily="49" charset="-122"/>
              </a:rPr>
              <a:t>慈祥</a:t>
            </a:r>
            <a:r>
              <a:rPr lang="zh-CN" altLang="en-US" sz="2000" b="1">
                <a:latin typeface="楷体" panose="02010609060101010101" pitchFamily="49" charset="-122"/>
                <a:ea typeface="楷体" panose="02010609060101010101" pitchFamily="49" charset="-122"/>
              </a:rPr>
              <a:t>的脸。</a:t>
            </a:r>
            <a:endParaRPr lang="zh-CN" altLang="en-US" sz="2000" b="1">
              <a:latin typeface="楷体" panose="02010609060101010101" pitchFamily="49" charset="-122"/>
              <a:ea typeface="楷体" panose="02010609060101010101" pitchFamily="49" charset="-122"/>
            </a:endParaRPr>
          </a:p>
        </p:txBody>
      </p:sp>
      <p:grpSp>
        <p:nvGrpSpPr>
          <p:cNvPr id="2" name="组合 20"/>
          <p:cNvGrpSpPr/>
          <p:nvPr/>
        </p:nvGrpSpPr>
        <p:grpSpPr>
          <a:xfrm>
            <a:off x="633863" y="2577027"/>
            <a:ext cx="5422551" cy="3253758"/>
            <a:chOff x="1269880" y="3602441"/>
            <a:chExt cx="3730331" cy="1610797"/>
          </a:xfrm>
        </p:grpSpPr>
        <p:sp>
          <p:nvSpPr>
            <p:cNvPr id="9" name="线形标注 2 8"/>
            <p:cNvSpPr/>
            <p:nvPr/>
          </p:nvSpPr>
          <p:spPr>
            <a:xfrm flipH="1" flipV="1">
              <a:off x="1269880" y="3602441"/>
              <a:ext cx="3730331" cy="979534"/>
            </a:xfrm>
            <a:prstGeom prst="borderCallout2">
              <a:avLst>
                <a:gd name="adj1" fmla="val 48023"/>
                <a:gd name="adj2" fmla="val 99623"/>
                <a:gd name="adj3" fmla="val 113376"/>
                <a:gd name="adj4" fmla="val 106186"/>
                <a:gd name="adj5" fmla="val 115570"/>
                <a:gd name="adj6" fmla="val 98761"/>
              </a:avLst>
            </a:prstGeom>
            <a:solidFill>
              <a:schemeClr val="bg1"/>
            </a:solidFill>
            <a:ln w="28575">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marL="0" lvl="0" indent="0" algn="l" defTabSz="4572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eaLnBrk="1" hangingPunct="1"/>
              <a:r>
                <a:rPr lang="zh-CN" altLang="en-US" b="1">
                  <a:solidFill>
                    <a:srgbClr val="FF0000"/>
                  </a:solidFill>
                  <a:latin typeface="Calibri" panose="020F0502020204030204" pitchFamily="34" charset="0"/>
                </a:rPr>
                <a:t> </a:t>
              </a:r>
              <a:endParaRPr lang="zh-CN" altLang="en-US" b="1">
                <a:solidFill>
                  <a:srgbClr val="FF0000"/>
                </a:solidFill>
                <a:latin typeface="Calibri" panose="020F0502020204030204" pitchFamily="34" charset="0"/>
              </a:endParaRPr>
            </a:p>
          </p:txBody>
        </p:sp>
        <p:sp>
          <p:nvSpPr>
            <p:cNvPr id="37898" name="矩形 15"/>
            <p:cNvSpPr/>
            <p:nvPr/>
          </p:nvSpPr>
          <p:spPr>
            <a:xfrm>
              <a:off x="1269880" y="3606342"/>
              <a:ext cx="3730331" cy="1606896"/>
            </a:xfrm>
            <a:prstGeom prst="rect">
              <a:avLst/>
            </a:prstGeom>
            <a:noFill/>
            <a:ln w="9525">
              <a:noFill/>
            </a:ln>
          </p:spPr>
          <p:txBody>
            <a:bodyPr>
              <a:spAutoFit/>
            </a:bodyPr>
            <a:lstStyle/>
            <a:p>
              <a:r>
                <a:rPr lang="zh-CN" altLang="en-US" sz="2400" b="1" dirty="0">
                  <a:solidFill>
                    <a:srgbClr val="FF6600"/>
                  </a:solidFill>
                  <a:latin typeface="+mj-ea"/>
                  <a:ea typeface="+mj-ea"/>
                </a:rPr>
                <a:t>“ 没戴眼镜”“乱蓬蓬的长头发”说明敌人对父亲施了重刑。“ 平静” 说明父亲在经历残酷的折磨后仍保持着对革命事业的坚定信念。“ 慈祥” 充分体现了父亲对亲人深沉的爱。</a:t>
              </a:r>
              <a:endParaRPr lang="zh-CN" altLang="en-US" sz="2400" b="1" dirty="0">
                <a:solidFill>
                  <a:srgbClr val="FF6600"/>
                </a:solidFill>
                <a:latin typeface="+mj-ea"/>
                <a:ea typeface="+mj-ea"/>
              </a:endParaRPr>
            </a:p>
          </p:txBody>
        </p:sp>
      </p:grpSp>
      <p:grpSp>
        <p:nvGrpSpPr>
          <p:cNvPr id="4" name="组合 10"/>
          <p:cNvGrpSpPr/>
          <p:nvPr/>
        </p:nvGrpSpPr>
        <p:grpSpPr>
          <a:xfrm>
            <a:off x="435365" y="761238"/>
            <a:ext cx="1439863" cy="528637"/>
            <a:chOff x="2608652" y="-592137"/>
            <a:chExt cx="3586163" cy="592137"/>
          </a:xfrm>
        </p:grpSpPr>
        <p:pic>
          <p:nvPicPr>
            <p:cNvPr id="31756" name="Picture 2" descr="C:\Users\Administrator\Desktop\资源 3@3x.png"/>
            <p:cNvPicPr>
              <a:picLocks noChangeAspect="1"/>
            </p:cNvPicPr>
            <p:nvPr/>
          </p:nvPicPr>
          <p:blipFill>
            <a:blip r:embed="rId1" cstate="email"/>
            <a:stretch>
              <a:fillRect/>
            </a:stretch>
          </p:blipFill>
          <p:spPr>
            <a:xfrm>
              <a:off x="2608652" y="-592137"/>
              <a:ext cx="3586163" cy="592137"/>
            </a:xfrm>
            <a:prstGeom prst="rect">
              <a:avLst/>
            </a:prstGeom>
            <a:noFill/>
            <a:ln w="9525">
              <a:noFill/>
            </a:ln>
          </p:spPr>
        </p:pic>
        <p:sp>
          <p:nvSpPr>
            <p:cNvPr id="31757" name="矩形 8"/>
            <p:cNvSpPr/>
            <p:nvPr/>
          </p:nvSpPr>
          <p:spPr>
            <a:xfrm>
              <a:off x="2995445" y="-527693"/>
              <a:ext cx="2732916" cy="515675"/>
            </a:xfrm>
            <a:prstGeom prst="rect">
              <a:avLst/>
            </a:prstGeom>
            <a:noFill/>
            <a:ln w="9525">
              <a:noFill/>
            </a:ln>
          </p:spPr>
          <p:txBody>
            <a:bodyPr wrap="none">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法庭上</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pic>
        <p:nvPicPr>
          <p:cNvPr id="24577" name="Picture 1" descr="C:\Users\Administrator\AppData\Roaming\Tencent\Users\541737432\QQ\WinTemp\RichOle\ZO91Y_Z[%Z]{}EUS{(3TI81.png"/>
          <p:cNvPicPr>
            <a:picLocks noChangeAspect="1" noChangeArrowheads="1"/>
          </p:cNvPicPr>
          <p:nvPr/>
        </p:nvPicPr>
        <p:blipFill>
          <a:blip r:embed="rId2"/>
          <a:stretch>
            <a:fillRect/>
          </a:stretch>
        </p:blipFill>
        <p:spPr bwMode="auto">
          <a:xfrm>
            <a:off x="6008914" y="2619337"/>
            <a:ext cx="3076575" cy="2105025"/>
          </a:xfrm>
          <a:prstGeom prst="ellipse">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568450" y="520628"/>
            <a:ext cx="7912100" cy="1028680"/>
          </a:xfrm>
          <a:prstGeom prst="rect">
            <a:avLst/>
          </a:prstGeom>
          <a:noFill/>
          <a:ln w="9525">
            <a:noFill/>
          </a:ln>
        </p:spPr>
        <p:txBody>
          <a:bodyPr>
            <a:spAutoFit/>
          </a:bodyPr>
          <a:lstStyle/>
          <a:p>
            <a:pPr>
              <a:lnSpc>
                <a:spcPct val="150000"/>
              </a:lnSpc>
              <a:spcBef>
                <a:spcPct val="50000"/>
              </a:spcBef>
            </a:pPr>
            <a:r>
              <a:rPr lang="zh-CN" altLang="en-US" sz="2200" b="1">
                <a:latin typeface="楷体" panose="02010609060101010101" pitchFamily="49" charset="-122"/>
                <a:ea typeface="楷体" panose="02010609060101010101" pitchFamily="49" charset="-122"/>
              </a:rPr>
              <a:t>　 父亲</a:t>
            </a:r>
            <a:r>
              <a:rPr lang="zh-CN" altLang="en-US" sz="2200" b="1">
                <a:solidFill>
                  <a:srgbClr val="FF6600"/>
                </a:solidFill>
                <a:latin typeface="楷体" panose="02010609060101010101" pitchFamily="49" charset="-122"/>
                <a:ea typeface="楷体" panose="02010609060101010101" pitchFamily="49" charset="-122"/>
              </a:rPr>
              <a:t>瞅了瞅</a:t>
            </a:r>
            <a:r>
              <a:rPr lang="zh-CN" altLang="en-US" sz="2200" b="1">
                <a:latin typeface="楷体" panose="02010609060101010101" pitchFamily="49" charset="-122"/>
                <a:ea typeface="楷体" panose="02010609060101010101" pitchFamily="49" charset="-122"/>
              </a:rPr>
              <a:t>我们，没对我们说一句话。他脸上的表情非常安定，非常沉着。</a:t>
            </a:r>
            <a:endParaRPr lang="zh-CN" altLang="en-US" sz="2200" b="1">
              <a:latin typeface="楷体" panose="02010609060101010101" pitchFamily="49" charset="-122"/>
              <a:ea typeface="楷体" panose="02010609060101010101" pitchFamily="49" charset="-122"/>
            </a:endParaRPr>
          </a:p>
        </p:txBody>
      </p:sp>
      <p:grpSp>
        <p:nvGrpSpPr>
          <p:cNvPr id="2" name="组合 16"/>
          <p:cNvGrpSpPr/>
          <p:nvPr/>
        </p:nvGrpSpPr>
        <p:grpSpPr>
          <a:xfrm>
            <a:off x="1031555" y="1519410"/>
            <a:ext cx="7198046" cy="561340"/>
            <a:chOff x="3226927" y="924375"/>
            <a:chExt cx="7018527" cy="381651"/>
          </a:xfrm>
        </p:grpSpPr>
        <p:pic>
          <p:nvPicPr>
            <p:cNvPr id="36873" name="Picture 16" descr="C:\Users\Administrator\Desktop\对话框.png"/>
            <p:cNvPicPr>
              <a:picLocks noChangeAspect="1"/>
            </p:cNvPicPr>
            <p:nvPr/>
          </p:nvPicPr>
          <p:blipFill>
            <a:blip r:embed="rId1"/>
            <a:stretch>
              <a:fillRect/>
            </a:stretch>
          </p:blipFill>
          <p:spPr>
            <a:xfrm>
              <a:off x="3226927" y="924375"/>
              <a:ext cx="6613414" cy="381651"/>
            </a:xfrm>
            <a:prstGeom prst="rect">
              <a:avLst/>
            </a:prstGeom>
            <a:noFill/>
            <a:ln w="9525">
              <a:noFill/>
            </a:ln>
          </p:spPr>
        </p:pic>
        <p:sp>
          <p:nvSpPr>
            <p:cNvPr id="36874" name="矩形 12"/>
            <p:cNvSpPr/>
            <p:nvPr/>
          </p:nvSpPr>
          <p:spPr>
            <a:xfrm>
              <a:off x="3352368" y="966577"/>
              <a:ext cx="6893086" cy="272032"/>
            </a:xfrm>
            <a:prstGeom prst="rect">
              <a:avLst/>
            </a:prstGeom>
            <a:noFill/>
            <a:ln w="9525">
              <a:noFill/>
            </a:ln>
          </p:spPr>
          <p:txBody>
            <a:bodyPr wrap="square">
              <a:spAutoFit/>
            </a:bodyPr>
            <a:lstStyle/>
            <a:p>
              <a:r>
                <a:rPr lang="zh-CN" altLang="en-US" sz="2000" b="1">
                  <a:latin typeface="黑体" panose="02010609060101010101" pitchFamily="49" charset="-122"/>
                  <a:ea typeface="黑体" panose="02010609060101010101" pitchFamily="49" charset="-122"/>
                </a:rPr>
                <a:t>面对严刑拷打和家人的哭喊，父亲为何会有这样的反应?</a:t>
              </a:r>
              <a:endParaRPr lang="zh-CN" altLang="en-US" sz="2000" b="1">
                <a:latin typeface="黑体" panose="02010609060101010101" pitchFamily="49" charset="-122"/>
                <a:ea typeface="黑体" panose="02010609060101010101" pitchFamily="49" charset="-122"/>
              </a:endParaRPr>
            </a:p>
          </p:txBody>
        </p:sp>
      </p:grpSp>
      <p:sp>
        <p:nvSpPr>
          <p:cNvPr id="18" name="矩形 17"/>
          <p:cNvSpPr/>
          <p:nvPr/>
        </p:nvSpPr>
        <p:spPr>
          <a:xfrm>
            <a:off x="344384" y="2068690"/>
            <a:ext cx="8716303" cy="2895793"/>
          </a:xfrm>
          <a:prstGeom prst="rect">
            <a:avLst/>
          </a:prstGeom>
        </p:spPr>
        <p:txBody>
          <a:bodyPr wrap="square">
            <a:spAutoFit/>
          </a:bodyPr>
          <a:lstStyle/>
          <a:p>
            <a:pPr marL="0" marR="0" lvl="0" indent="0" algn="l" defTabSz="457200" rtl="0" eaLnBrk="1" fontAlgn="base" latinLnBrk="0" hangingPunct="1">
              <a:lnSpc>
                <a:spcPct val="120000"/>
              </a:lnSpc>
              <a:spcBef>
                <a:spcPct val="0"/>
              </a:spcBef>
              <a:spcAft>
                <a:spcPct val="0"/>
              </a:spcAft>
              <a:buClrTx/>
              <a:buSzTx/>
              <a:buFontTx/>
              <a:buNone/>
              <a:defRPr/>
            </a:pPr>
            <a:r>
              <a:rPr kumimoji="0" lang="zh-CN" altLang="en-US" sz="2200" b="1" i="0" u="none" strike="noStrike" kern="1200" cap="none" spc="0" normalizeH="0" baseline="0" noProof="0">
                <a:ln>
                  <a:noFill/>
                </a:ln>
                <a:solidFill>
                  <a:srgbClr val="C00000"/>
                </a:solidFill>
                <a:effectLst/>
                <a:uLnTx/>
                <a:uFillTx/>
                <a:latin typeface="+mn-ea"/>
                <a:ea typeface="+mn-ea"/>
                <a:cs typeface="+mn-cs"/>
              </a:rPr>
              <a:t>     </a:t>
            </a:r>
            <a:r>
              <a:rPr kumimoji="0" lang="zh-CN" altLang="en-US" sz="2200" b="1" i="0" baseline="0" noProof="0">
                <a:ln>
                  <a:noFill/>
                </a:ln>
                <a:solidFill>
                  <a:srgbClr val="C00000"/>
                </a:solidFill>
                <a:effectLst/>
                <a:uLnTx/>
                <a:uFillTx/>
                <a:latin typeface="+中文正文" charset="0"/>
                <a:ea typeface="+mn-ea"/>
                <a:cs typeface="+mn-cs"/>
              </a:rPr>
              <a:t>面对亲人的哭喊，父亲只是“瞅了瞅”，没有说一句话。“ 他脸上的 表情非常安定，非常沉着”， 这是因为“他的心被一种伟大的力量占据着”，这就是他对于革命事业的信心。正因为父亲对革命事业充满必胜的信心，所以他在极端危险和困难的情况下能够坦然自若；不但在敌人的严刑拷打下毫不动摇，而且也不因亲人的喊声、哭声而忧伤。 相反，他用“安定” “ 沉着” 来感染亲人，使她们化悲痛为力量。</a:t>
            </a:r>
            <a:endParaRPr kumimoji="0" lang="zh-CN" altLang="en-US" sz="2200" b="1" i="0" baseline="0" noProof="0">
              <a:ln>
                <a:noFill/>
              </a:ln>
              <a:solidFill>
                <a:srgbClr val="C00000"/>
              </a:solidFill>
              <a:effectLst/>
              <a:uLnTx/>
              <a:uFillTx/>
              <a:latin typeface="+中文正文" charset="0"/>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578803" y="814070"/>
            <a:ext cx="8137525" cy="2030095"/>
          </a:xfrm>
          <a:prstGeom prst="rect">
            <a:avLst/>
          </a:prstGeom>
          <a:noFill/>
          <a:ln w="9525">
            <a:noFill/>
          </a:ln>
        </p:spPr>
        <p:txBody>
          <a:bodyPr>
            <a:spAutoFit/>
          </a:bodyPr>
          <a:lstStyle/>
          <a:p>
            <a:pPr>
              <a:lnSpc>
                <a:spcPct val="150000"/>
              </a:lnSpc>
              <a:spcBef>
                <a:spcPct val="50000"/>
              </a:spcBef>
            </a:pPr>
            <a:r>
              <a:rPr lang="zh-CN" altLang="en-US" sz="28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“她是你最大的孩子吗？”法官指着我问父亲。</a:t>
            </a:r>
            <a:endParaRPr lang="zh-CN" altLang="en-US" sz="2400" b="1">
              <a:latin typeface="楷体" panose="02010609060101010101" pitchFamily="49" charset="-122"/>
              <a:ea typeface="楷体" panose="02010609060101010101" pitchFamily="49" charset="-122"/>
            </a:endParaRPr>
          </a:p>
          <a:p>
            <a:pPr>
              <a:lnSpc>
                <a:spcPct val="150000"/>
              </a:lnSpc>
              <a:spcBef>
                <a:spcPct val="50000"/>
              </a:spcBef>
            </a:pPr>
            <a:r>
              <a:rPr lang="zh-CN" altLang="en-US" sz="2400" b="1">
                <a:latin typeface="楷体" panose="02010609060101010101" pitchFamily="49" charset="-122"/>
                <a:ea typeface="楷体" panose="02010609060101010101" pitchFamily="49" charset="-122"/>
              </a:rPr>
              <a:t>　“是的，我是最大的。”我怕父亲说出哥哥来，就这样抢着说了。</a:t>
            </a:r>
            <a:endParaRPr lang="zh-CN" altLang="en-US" sz="2400" b="1">
              <a:latin typeface="楷体" panose="02010609060101010101" pitchFamily="49" charset="-122"/>
              <a:ea typeface="楷体" panose="02010609060101010101" pitchFamily="49" charset="-122"/>
            </a:endParaRPr>
          </a:p>
        </p:txBody>
      </p:sp>
      <p:grpSp>
        <p:nvGrpSpPr>
          <p:cNvPr id="2" name="组合 20"/>
          <p:cNvGrpSpPr/>
          <p:nvPr/>
        </p:nvGrpSpPr>
        <p:grpSpPr>
          <a:xfrm>
            <a:off x="2133228" y="2743205"/>
            <a:ext cx="6048871" cy="1881981"/>
            <a:chOff x="1269880" y="3602441"/>
            <a:chExt cx="3730331" cy="1419659"/>
          </a:xfrm>
        </p:grpSpPr>
        <p:sp>
          <p:nvSpPr>
            <p:cNvPr id="9" name="线形标注 2 8"/>
            <p:cNvSpPr/>
            <p:nvPr/>
          </p:nvSpPr>
          <p:spPr>
            <a:xfrm flipH="1" flipV="1">
              <a:off x="1269880" y="3602441"/>
              <a:ext cx="3730331" cy="979534"/>
            </a:xfrm>
            <a:prstGeom prst="borderCallout2">
              <a:avLst>
                <a:gd name="adj1" fmla="val 48023"/>
                <a:gd name="adj2" fmla="val 99623"/>
                <a:gd name="adj3" fmla="val 70163"/>
                <a:gd name="adj4" fmla="val 109033"/>
                <a:gd name="adj5" fmla="val 135566"/>
                <a:gd name="adj6" fmla="val 85809"/>
              </a:avLst>
            </a:prstGeom>
            <a:solidFill>
              <a:schemeClr val="bg1"/>
            </a:solidFill>
            <a:ln w="28575">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marL="0" lvl="0" indent="0" algn="l" defTabSz="4572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eaLnBrk="1" hangingPunct="1"/>
              <a:r>
                <a:rPr lang="zh-CN" altLang="en-US" b="1">
                  <a:solidFill>
                    <a:srgbClr val="FF6600"/>
                  </a:solidFill>
                  <a:latin typeface="+mj-ea"/>
                  <a:ea typeface="+mj-ea"/>
                </a:rPr>
                <a:t> </a:t>
              </a:r>
              <a:endParaRPr lang="zh-CN" altLang="en-US" b="1">
                <a:solidFill>
                  <a:srgbClr val="FF6600"/>
                </a:solidFill>
                <a:latin typeface="+mj-ea"/>
                <a:ea typeface="+mj-ea"/>
              </a:endParaRPr>
            </a:p>
          </p:txBody>
        </p:sp>
        <p:sp>
          <p:nvSpPr>
            <p:cNvPr id="37898" name="矩形 15"/>
            <p:cNvSpPr/>
            <p:nvPr/>
          </p:nvSpPr>
          <p:spPr>
            <a:xfrm>
              <a:off x="1269880" y="3667139"/>
              <a:ext cx="3730331" cy="1354961"/>
            </a:xfrm>
            <a:prstGeom prst="rect">
              <a:avLst/>
            </a:prstGeom>
            <a:noFill/>
            <a:ln w="9525">
              <a:noFill/>
            </a:ln>
          </p:spPr>
          <p:txBody>
            <a:bodyPr>
              <a:spAutoFit/>
            </a:bodyPr>
            <a:lstStyle/>
            <a:p>
              <a:r>
                <a:rPr lang="en-US" altLang="zh-CN" sz="2400" b="1">
                  <a:solidFill>
                    <a:srgbClr val="FF6600"/>
                  </a:solidFill>
                  <a:latin typeface="+mj-ea"/>
                  <a:ea typeface="+mj-ea"/>
                </a:rPr>
                <a:t>    </a:t>
              </a:r>
              <a:r>
                <a:rPr lang="zh-CN" altLang="en-US" sz="2400" b="1">
                  <a:solidFill>
                    <a:srgbClr val="FF6600"/>
                  </a:solidFill>
                  <a:latin typeface="+mj-ea"/>
                  <a:ea typeface="+mj-ea"/>
                </a:rPr>
                <a:t>对“ 我” 的语言描写表明“ 我” 在父亲的影响下，由之前的害怕、恐惧转变为机智、勇敢地与敌人斗争。</a:t>
              </a:r>
              <a:endParaRPr lang="zh-CN" altLang="en-US" sz="2400" b="1">
                <a:solidFill>
                  <a:srgbClr val="FF6600"/>
                </a:solidFill>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615950" y="568128"/>
            <a:ext cx="7912100" cy="1536511"/>
          </a:xfrm>
          <a:prstGeom prst="rect">
            <a:avLst/>
          </a:prstGeom>
          <a:noFill/>
          <a:ln w="9525">
            <a:noFill/>
          </a:ln>
        </p:spPr>
        <p:txBody>
          <a:bodyPr>
            <a:spAutoFit/>
          </a:bodyPr>
          <a:lstStyle/>
          <a:p>
            <a:pPr>
              <a:lnSpc>
                <a:spcPct val="150000"/>
              </a:lnSpc>
              <a:spcBef>
                <a:spcPct val="50000"/>
              </a:spcBef>
            </a:pPr>
            <a:r>
              <a:rPr lang="zh-CN" altLang="en-US" sz="2200" b="1">
                <a:latin typeface="楷体" panose="02010609060101010101" pitchFamily="49" charset="-122"/>
                <a:ea typeface="楷体" panose="02010609060101010101" pitchFamily="49" charset="-122"/>
              </a:rPr>
              <a:t>　 父亲立刻就会意了，接着说：“她是我最大的孩子。我的妻子是个乡下人。我的孩子年纪都还小，她们什么也不懂。一切都跟她们没有关系。”</a:t>
            </a:r>
            <a:endParaRPr lang="zh-CN" altLang="en-US" sz="2200" b="1">
              <a:latin typeface="楷体" panose="02010609060101010101" pitchFamily="49" charset="-122"/>
              <a:ea typeface="楷体" panose="02010609060101010101" pitchFamily="49" charset="-122"/>
            </a:endParaRPr>
          </a:p>
        </p:txBody>
      </p:sp>
      <p:grpSp>
        <p:nvGrpSpPr>
          <p:cNvPr id="2" name="组合 16"/>
          <p:cNvGrpSpPr/>
          <p:nvPr/>
        </p:nvGrpSpPr>
        <p:grpSpPr>
          <a:xfrm>
            <a:off x="3492024" y="1712075"/>
            <a:ext cx="3795078" cy="561340"/>
            <a:chOff x="3226927" y="924375"/>
            <a:chExt cx="7018527" cy="381651"/>
          </a:xfrm>
        </p:grpSpPr>
        <p:pic>
          <p:nvPicPr>
            <p:cNvPr id="36873" name="Picture 16" descr="C:\Users\Administrator\Desktop\对话框.png"/>
            <p:cNvPicPr>
              <a:picLocks noChangeAspect="1"/>
            </p:cNvPicPr>
            <p:nvPr/>
          </p:nvPicPr>
          <p:blipFill>
            <a:blip r:embed="rId1" cstate="email"/>
            <a:stretch>
              <a:fillRect/>
            </a:stretch>
          </p:blipFill>
          <p:spPr>
            <a:xfrm>
              <a:off x="3226927" y="924375"/>
              <a:ext cx="6613414" cy="381651"/>
            </a:xfrm>
            <a:prstGeom prst="rect">
              <a:avLst/>
            </a:prstGeom>
            <a:noFill/>
            <a:ln w="9525">
              <a:noFill/>
            </a:ln>
          </p:spPr>
        </p:pic>
        <p:sp>
          <p:nvSpPr>
            <p:cNvPr id="36874" name="矩形 12"/>
            <p:cNvSpPr/>
            <p:nvPr/>
          </p:nvSpPr>
          <p:spPr>
            <a:xfrm>
              <a:off x="3352369" y="966577"/>
              <a:ext cx="6893085" cy="292957"/>
            </a:xfrm>
            <a:prstGeom prst="rect">
              <a:avLst/>
            </a:prstGeom>
            <a:noFill/>
            <a:ln w="9525">
              <a:noFill/>
            </a:ln>
          </p:spPr>
          <p:txBody>
            <a:bodyPr wrap="square">
              <a:spAutoFit/>
            </a:bodyPr>
            <a:lstStyle/>
            <a:p>
              <a:r>
                <a:rPr lang="zh-CN" altLang="en-US" sz="2200" b="1">
                  <a:latin typeface="黑体" panose="02010609060101010101" pitchFamily="49" charset="-122"/>
                  <a:ea typeface="黑体" panose="02010609060101010101" pitchFamily="49" charset="-122"/>
                </a:rPr>
                <a:t>应该怎样理解父亲的话？</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872490" y="2592495"/>
            <a:ext cx="5322827" cy="1682577"/>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baseline="0" noProof="0">
                <a:ln>
                  <a:noFill/>
                </a:ln>
                <a:solidFill>
                  <a:srgbClr val="C00000"/>
                </a:solidFill>
                <a:effectLst/>
                <a:uLnTx/>
                <a:uFillTx/>
                <a:latin typeface="+中文正文" charset="0"/>
                <a:ea typeface="+mn-ea"/>
                <a:cs typeface="+mn-cs"/>
              </a:rPr>
              <a:t>    </a:t>
            </a:r>
            <a:r>
              <a:rPr kumimoji="0" lang="zh-CN" altLang="en-US" sz="2400" b="1" i="0" baseline="0" noProof="0">
                <a:ln>
                  <a:noFill/>
                </a:ln>
                <a:solidFill>
                  <a:srgbClr val="C00000"/>
                </a:solidFill>
                <a:effectLst/>
                <a:uLnTx/>
                <a:uFillTx/>
                <a:latin typeface="+中文正文" charset="0"/>
                <a:ea typeface="+mn-ea"/>
                <a:cs typeface="+mn-cs"/>
              </a:rPr>
              <a:t>父亲的话既是对“ 我” 的赞许，也是对家人的关爱。 他希望“我们”能勇敢地活下去。</a:t>
            </a:r>
            <a:endParaRPr kumimoji="0" lang="zh-CN" altLang="en-US" sz="2400" b="1" i="0" baseline="0" noProof="0">
              <a:ln>
                <a:noFill/>
              </a:ln>
              <a:solidFill>
                <a:srgbClr val="C00000"/>
              </a:solidFill>
              <a:effectLst/>
              <a:uLnTx/>
              <a:uFillTx/>
              <a:latin typeface="+中文正文" charset="0"/>
              <a:ea typeface="+mn-ea"/>
              <a:cs typeface="+mn-cs"/>
            </a:endParaRPr>
          </a:p>
        </p:txBody>
      </p:sp>
      <p:pic>
        <p:nvPicPr>
          <p:cNvPr id="9" name="Picture 1" descr="C:\Users\Administrator\AppData\Roaming\Tencent\Users\541737432\QQ\WinTemp\RichOle\ZO91Y_Z[%Z]{}EUS{(3TI81.png"/>
          <p:cNvPicPr>
            <a:picLocks noChangeAspect="1" noChangeArrowheads="1"/>
          </p:cNvPicPr>
          <p:nvPr/>
        </p:nvPicPr>
        <p:blipFill>
          <a:blip r:embed="rId2" cstate="email"/>
          <a:stretch>
            <a:fillRect/>
          </a:stretch>
        </p:blipFill>
        <p:spPr bwMode="auto">
          <a:xfrm>
            <a:off x="6195317" y="2646363"/>
            <a:ext cx="2693095" cy="2105025"/>
          </a:xfrm>
          <a:prstGeom prst="ellipse">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70"/>
          <p:cNvSpPr>
            <a:spLocks noChangeAspect="1" noTextEdit="1"/>
          </p:cNvSpPr>
          <p:nvPr/>
        </p:nvSpPr>
        <p:spPr>
          <a:xfrm>
            <a:off x="-3943350" y="534988"/>
            <a:ext cx="1895475" cy="1358900"/>
          </a:xfrm>
          <a:prstGeom prst="rect">
            <a:avLst/>
          </a:prstGeom>
          <a:noFill/>
          <a:ln w="9525">
            <a:noFill/>
          </a:ln>
        </p:spPr>
        <p:txBody>
          <a:bodyPr/>
          <a:lstStyle/>
          <a:p>
            <a:endParaRPr lang="zh-CN" altLang="en-US"/>
          </a:p>
        </p:txBody>
      </p:sp>
      <p:sp>
        <p:nvSpPr>
          <p:cNvPr id="8" name="矩形 7"/>
          <p:cNvSpPr/>
          <p:nvPr/>
        </p:nvSpPr>
        <p:spPr>
          <a:xfrm>
            <a:off x="742950" y="1492250"/>
            <a:ext cx="7939088" cy="2308324"/>
          </a:xfrm>
          <a:prstGeom prst="rect">
            <a:avLst/>
          </a:prstGeom>
          <a:noFill/>
          <a:ln w="9525">
            <a:noFill/>
          </a:ln>
        </p:spPr>
        <p:txBody>
          <a:bodyPr>
            <a:spAutoFit/>
          </a:bodyPr>
          <a:lstStyle/>
          <a:p>
            <a:pPr marL="355600" indent="-355600">
              <a:lnSpc>
                <a:spcPct val="150000"/>
              </a:lnSpc>
            </a:pPr>
            <a:r>
              <a:rPr lang="en-US" altLang="zh-CN" sz="2400" b="1" dirty="0">
                <a:latin typeface="Times New Roman" panose="02020603050405020304" pitchFamily="18" charset="0"/>
                <a:ea typeface="+mj-ea"/>
                <a:cs typeface="Times New Roman" panose="02020603050405020304" pitchFamily="18" charset="0"/>
              </a:rPr>
              <a:t>1.</a:t>
            </a:r>
            <a:r>
              <a:rPr lang="zh-CN" altLang="en-US" sz="2400" b="1" dirty="0">
                <a:latin typeface="+mj-ea"/>
                <a:ea typeface="+mj-ea"/>
              </a:rPr>
              <a:t>抓住描写李大钊语言、动作和外貌的语句，体会人物的高贵品质。</a:t>
            </a:r>
            <a:r>
              <a:rPr lang="zh-CN" altLang="en-US" sz="2400" b="1" dirty="0">
                <a:solidFill>
                  <a:srgbClr val="FF0000"/>
                </a:solidFill>
                <a:latin typeface="+mj-ea"/>
                <a:ea typeface="+mj-ea"/>
              </a:rPr>
              <a:t>（重难点）</a:t>
            </a:r>
            <a:endParaRPr lang="zh-CN" altLang="en-US" sz="2400" b="1" dirty="0">
              <a:solidFill>
                <a:srgbClr val="FF0000"/>
              </a:solidFill>
              <a:latin typeface="+mj-ea"/>
              <a:ea typeface="+mj-ea"/>
            </a:endParaRPr>
          </a:p>
          <a:p>
            <a:pPr marL="355600" indent="-355600">
              <a:lnSpc>
                <a:spcPct val="150000"/>
              </a:lnSpc>
            </a:pPr>
            <a:r>
              <a:rPr lang="en-US" altLang="zh-CN" sz="2400" b="1" dirty="0">
                <a:latin typeface="Times New Roman" panose="02020603050405020304" pitchFamily="18" charset="0"/>
                <a:ea typeface="+mj-ea"/>
                <a:cs typeface="Times New Roman" panose="02020603050405020304" pitchFamily="18" charset="0"/>
              </a:rPr>
              <a:t>2.</a:t>
            </a:r>
            <a:r>
              <a:rPr lang="zh-CN" altLang="en-US" sz="2400" b="1" dirty="0">
                <a:latin typeface="+mj-ea"/>
                <a:ea typeface="+mj-ea"/>
              </a:rPr>
              <a:t>领悟课文前后照应、首尾连贯的表达方法。</a:t>
            </a:r>
            <a:r>
              <a:rPr lang="zh-CN" altLang="en-US" sz="2400" b="1" dirty="0">
                <a:solidFill>
                  <a:srgbClr val="FF0000"/>
                </a:solidFill>
                <a:latin typeface="+mj-ea"/>
                <a:ea typeface="+mj-ea"/>
              </a:rPr>
              <a:t>（重点）</a:t>
            </a:r>
            <a:endParaRPr lang="zh-CN" altLang="en-US" sz="2400" b="1" dirty="0">
              <a:solidFill>
                <a:srgbClr val="FF0000"/>
              </a:solidFill>
              <a:latin typeface="+mj-ea"/>
              <a:ea typeface="+mj-ea"/>
            </a:endParaRPr>
          </a:p>
          <a:p>
            <a:pPr marL="355600" indent="-355600">
              <a:lnSpc>
                <a:spcPct val="150000"/>
              </a:lnSpc>
            </a:pPr>
            <a:r>
              <a:rPr lang="en-US" altLang="zh-CN" sz="2400" b="1" dirty="0">
                <a:latin typeface="Times New Roman" panose="02020603050405020304" pitchFamily="18" charset="0"/>
                <a:ea typeface="+mj-ea"/>
                <a:cs typeface="Times New Roman" panose="02020603050405020304" pitchFamily="18" charset="0"/>
              </a:rPr>
              <a:t>3.</a:t>
            </a:r>
            <a:r>
              <a:rPr lang="zh-CN" altLang="en-US" sz="2400" b="1" dirty="0">
                <a:latin typeface="+mj-ea"/>
                <a:ea typeface="+mj-ea"/>
              </a:rPr>
              <a:t>查阅关于革命先烈的事迹，加深对课文的理解。 </a:t>
            </a:r>
            <a:r>
              <a:rPr lang="zh-CN" altLang="en-US" sz="2400" b="1" dirty="0">
                <a:solidFill>
                  <a:srgbClr val="FF0000"/>
                </a:solidFill>
                <a:latin typeface="+mj-ea"/>
                <a:ea typeface="+mj-ea"/>
              </a:rPr>
              <a:t>（难点）</a:t>
            </a:r>
            <a:endParaRPr lang="zh-CN" altLang="en-US" sz="2400" b="1" dirty="0">
              <a:solidFill>
                <a:srgbClr val="FF0000"/>
              </a:solidFill>
              <a:latin typeface="+mj-ea"/>
              <a:ea typeface="+mj-ea"/>
            </a:endParaRPr>
          </a:p>
        </p:txBody>
      </p:sp>
      <p:sp>
        <p:nvSpPr>
          <p:cNvPr id="27653" name="任意多边形 18"/>
          <p:cNvSpPr/>
          <p:nvPr/>
        </p:nvSpPr>
        <p:spPr>
          <a:xfrm>
            <a:off x="1495425" y="927100"/>
            <a:ext cx="1620838" cy="523875"/>
          </a:xfrm>
          <a:custGeom>
            <a:avLst/>
            <a:gdLst>
              <a:gd name="txL" fmla="*/ 0 w 258980"/>
              <a:gd name="txT" fmla="*/ 0 h 54733"/>
              <a:gd name="txR" fmla="*/ 258980 w 258980"/>
              <a:gd name="txB" fmla="*/ 54733 h 54733"/>
            </a:gdLst>
            <a:ahLst/>
            <a:cxnLst>
              <a:cxn ang="0">
                <a:pos x="0" y="0"/>
              </a:cxn>
              <a:cxn ang="0">
                <a:pos x="2147483647" y="0"/>
              </a:cxn>
              <a:cxn ang="0">
                <a:pos x="2147483647" y="2147483647"/>
              </a:cxn>
              <a:cxn ang="0">
                <a:pos x="0" y="2147483647"/>
              </a:cxn>
              <a:cxn ang="0">
                <a:pos x="0" y="0"/>
              </a:cxn>
            </a:cxnLst>
            <a:rect l="txL" t="txT" r="txR" b="txB"/>
            <a:pathLst>
              <a:path w="258980" h="54733">
                <a:moveTo>
                  <a:pt x="0" y="0"/>
                </a:moveTo>
                <a:lnTo>
                  <a:pt x="258980" y="0"/>
                </a:lnTo>
                <a:lnTo>
                  <a:pt x="258980" y="54733"/>
                </a:lnTo>
                <a:lnTo>
                  <a:pt x="0" y="54733"/>
                </a:lnTo>
                <a:lnTo>
                  <a:pt x="0" y="0"/>
                </a:lnTo>
                <a:close/>
              </a:path>
            </a:pathLst>
          </a:custGeom>
          <a:noFill/>
          <a:ln w="9525">
            <a:noFill/>
          </a:ln>
        </p:spPr>
        <p:txBody>
          <a:bodyPr wrap="none">
            <a:spAutoFit/>
          </a:bodyPr>
          <a:lstStyle/>
          <a:p>
            <a:r>
              <a:rPr lang="zh-CN" altLang="zh-CN" sz="2800" b="1" dirty="0">
                <a:latin typeface="微软雅黑" panose="020B0503020204020204" pitchFamily="34" charset="-122"/>
                <a:ea typeface="微软雅黑" panose="020B0503020204020204" pitchFamily="34" charset="-122"/>
              </a:rPr>
              <a:t>学习目标</a:t>
            </a:r>
            <a:endParaRPr lang="zh-CN" altLang="zh-CN" sz="2800" b="1" dirty="0">
              <a:latin typeface="微软雅黑" panose="020B0503020204020204" pitchFamily="34" charset="-122"/>
              <a:ea typeface="微软雅黑" panose="020B0503020204020204" pitchFamily="34" charset="-122"/>
            </a:endParaRPr>
          </a:p>
        </p:txBody>
      </p:sp>
      <p:sp>
        <p:nvSpPr>
          <p:cNvPr id="9" name="圆角矩形 8"/>
          <p:cNvSpPr/>
          <p:nvPr/>
        </p:nvSpPr>
        <p:spPr>
          <a:xfrm>
            <a:off x="890588" y="1005764"/>
            <a:ext cx="443625" cy="371387"/>
          </a:xfrm>
          <a:prstGeom prst="roundRect">
            <a:avLst>
              <a:gd name="adj" fmla="val 10000"/>
            </a:avLst>
          </a:prstGeom>
          <a:blipFill>
            <a:blip r:embed="rId1" cstate="email"/>
            <a:stretch>
              <a:fillRect/>
            </a:stretch>
          </a:blipFill>
        </p:spPr>
        <p:style>
          <a:lnRef idx="2">
            <a:schemeClr val="lt1">
              <a:hueOff val="0"/>
              <a:satOff val="0"/>
              <a:lumOff val="0"/>
              <a:alphaOff val="0"/>
            </a:schemeClr>
          </a:lnRef>
          <a:fillRef idx="1">
            <a:scrgbClr r="0" g="0" b="0"/>
          </a:fillRef>
          <a:effectRef idx="0">
            <a:schemeClr val="accent1">
              <a:tint val="50000"/>
              <a:alpha val="90000"/>
              <a:hueOff val="0"/>
              <a:satOff val="0"/>
              <a:lumOff val="0"/>
              <a:alphaOff val="0"/>
            </a:schemeClr>
          </a:effectRef>
          <a:fontRef idx="minor">
            <a:schemeClr val="lt1">
              <a:hueOff val="0"/>
              <a:satOff val="0"/>
              <a:lumOff val="0"/>
              <a:alphaOff val="0"/>
            </a:schemeClr>
          </a:fontRef>
        </p:style>
        <p:txBody>
          <a:bodyPr/>
          <a:lstStyle/>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538863" y="1219705"/>
            <a:ext cx="8137525" cy="1291590"/>
          </a:xfrm>
          <a:prstGeom prst="rect">
            <a:avLst/>
          </a:prstGeom>
          <a:noFill/>
          <a:ln w="9525">
            <a:noFill/>
          </a:ln>
        </p:spPr>
        <p:txBody>
          <a:bodyPr>
            <a:spAutoFit/>
          </a:bodyPr>
          <a:lstStyle/>
          <a:p>
            <a:pPr>
              <a:lnSpc>
                <a:spcPct val="150000"/>
              </a:lnSpc>
              <a:spcBef>
                <a:spcPct val="50000"/>
              </a:spcBef>
            </a:pPr>
            <a:r>
              <a:rPr lang="zh-CN" altLang="en-US" sz="28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过了好半天，母亲醒过来了，她低声问我：“昨天是几号？记住，昨天是你爹被害的日子。”</a:t>
            </a:r>
            <a:endParaRPr lang="zh-CN" altLang="en-US" sz="2400" b="1">
              <a:latin typeface="楷体" panose="02010609060101010101" pitchFamily="49" charset="-122"/>
              <a:ea typeface="楷体" panose="02010609060101010101" pitchFamily="49" charset="-122"/>
            </a:endParaRPr>
          </a:p>
        </p:txBody>
      </p:sp>
      <p:grpSp>
        <p:nvGrpSpPr>
          <p:cNvPr id="4" name="组合 10"/>
          <p:cNvGrpSpPr/>
          <p:nvPr/>
        </p:nvGrpSpPr>
        <p:grpSpPr>
          <a:xfrm>
            <a:off x="649115" y="784988"/>
            <a:ext cx="1439863" cy="528637"/>
            <a:chOff x="2608652" y="-592137"/>
            <a:chExt cx="3586163" cy="592137"/>
          </a:xfrm>
        </p:grpSpPr>
        <p:pic>
          <p:nvPicPr>
            <p:cNvPr id="31756" name="Picture 2" descr="C:\Users\Administrator\Desktop\资源 3@3x.png"/>
            <p:cNvPicPr>
              <a:picLocks noChangeAspect="1"/>
            </p:cNvPicPr>
            <p:nvPr/>
          </p:nvPicPr>
          <p:blipFill>
            <a:blip r:embed="rId1" cstate="email"/>
            <a:stretch>
              <a:fillRect/>
            </a:stretch>
          </p:blipFill>
          <p:spPr>
            <a:xfrm>
              <a:off x="2608652" y="-592137"/>
              <a:ext cx="3586163" cy="592137"/>
            </a:xfrm>
            <a:prstGeom prst="rect">
              <a:avLst/>
            </a:prstGeom>
            <a:noFill/>
            <a:ln w="9525">
              <a:noFill/>
            </a:ln>
          </p:spPr>
        </p:pic>
        <p:sp>
          <p:nvSpPr>
            <p:cNvPr id="31757" name="矩形 8"/>
            <p:cNvSpPr/>
            <p:nvPr/>
          </p:nvSpPr>
          <p:spPr>
            <a:xfrm>
              <a:off x="2995445" y="-527693"/>
              <a:ext cx="2732916" cy="515675"/>
            </a:xfrm>
            <a:prstGeom prst="rect">
              <a:avLst/>
            </a:prstGeom>
            <a:noFill/>
            <a:ln w="9525">
              <a:noFill/>
            </a:ln>
          </p:spPr>
          <p:txBody>
            <a:bodyPr wrap="none">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被害后</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grpSp>
        <p:nvGrpSpPr>
          <p:cNvPr id="3" name="组合 16"/>
          <p:cNvGrpSpPr/>
          <p:nvPr/>
        </p:nvGrpSpPr>
        <p:grpSpPr>
          <a:xfrm>
            <a:off x="1901694" y="2550231"/>
            <a:ext cx="4467356" cy="561340"/>
            <a:chOff x="3226927" y="924375"/>
            <a:chExt cx="6723617" cy="381651"/>
          </a:xfrm>
        </p:grpSpPr>
        <p:pic>
          <p:nvPicPr>
            <p:cNvPr id="36873" name="Picture 16" descr="C:\Users\Administrator\Desktop\对话框.png"/>
            <p:cNvPicPr>
              <a:picLocks noChangeAspect="1"/>
            </p:cNvPicPr>
            <p:nvPr/>
          </p:nvPicPr>
          <p:blipFill>
            <a:blip r:embed="rId2" cstate="email"/>
            <a:stretch>
              <a:fillRect/>
            </a:stretch>
          </p:blipFill>
          <p:spPr>
            <a:xfrm>
              <a:off x="3226927" y="924375"/>
              <a:ext cx="6613414" cy="381651"/>
            </a:xfrm>
            <a:prstGeom prst="rect">
              <a:avLst/>
            </a:prstGeom>
            <a:noFill/>
            <a:ln w="9525">
              <a:noFill/>
            </a:ln>
          </p:spPr>
        </p:pic>
        <p:sp>
          <p:nvSpPr>
            <p:cNvPr id="36874" name="矩形 12"/>
            <p:cNvSpPr/>
            <p:nvPr/>
          </p:nvSpPr>
          <p:spPr>
            <a:xfrm>
              <a:off x="3463747" y="983091"/>
              <a:ext cx="6486797" cy="292957"/>
            </a:xfrm>
            <a:prstGeom prst="rect">
              <a:avLst/>
            </a:prstGeom>
            <a:noFill/>
            <a:ln w="9525">
              <a:noFill/>
            </a:ln>
          </p:spPr>
          <p:txBody>
            <a:bodyPr wrap="square">
              <a:spAutoFit/>
            </a:bodyPr>
            <a:lstStyle/>
            <a:p>
              <a:r>
                <a:rPr lang="zh-CN" altLang="en-US" sz="2200" b="1">
                  <a:latin typeface="黑体" panose="02010609060101010101" pitchFamily="49" charset="-122"/>
                  <a:ea typeface="黑体" panose="02010609060101010101" pitchFamily="49" charset="-122"/>
                </a:rPr>
                <a:t>你从母亲的话中体会到了什么？</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712400" y="3149790"/>
            <a:ext cx="7992218" cy="1754326"/>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00000"/>
                </a:solidFill>
                <a:effectLst/>
                <a:uLnTx/>
                <a:uFillTx/>
                <a:latin typeface="+mn-ea"/>
                <a:ea typeface="+mn-ea"/>
                <a:cs typeface="+mn-cs"/>
              </a:rPr>
              <a:t>     </a:t>
            </a:r>
            <a:r>
              <a:rPr kumimoji="0" lang="zh-CN" altLang="en-US" sz="2400" b="1" i="0" baseline="0" noProof="0">
                <a:ln>
                  <a:noFill/>
                </a:ln>
                <a:solidFill>
                  <a:srgbClr val="C00000"/>
                </a:solidFill>
                <a:effectLst/>
                <a:uLnTx/>
                <a:uFillTx/>
                <a:latin typeface="+中文正文" charset="0"/>
                <a:ea typeface="+mn-ea"/>
                <a:cs typeface="+mn-cs"/>
              </a:rPr>
              <a:t>体会到母亲没有在悲痛中倒下，她要“ 我” 记住敌人欠下的血债。表现出母亲对亲人的怀念以及对敌人的无比痛恨。</a:t>
            </a:r>
            <a:endParaRPr kumimoji="0" lang="zh-CN" altLang="en-US" sz="2400" b="1" i="0" baseline="0" noProof="0">
              <a:ln>
                <a:noFill/>
              </a:ln>
              <a:solidFill>
                <a:srgbClr val="C00000"/>
              </a:solidFill>
              <a:effectLst/>
              <a:uLnTx/>
              <a:uFillTx/>
              <a:latin typeface="+中文正文" charset="0"/>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heckerboard(across)">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3"/>
          <p:cNvSpPr txBox="1"/>
          <p:nvPr/>
        </p:nvSpPr>
        <p:spPr>
          <a:xfrm>
            <a:off x="464820" y="660458"/>
            <a:ext cx="7912100" cy="1200329"/>
          </a:xfrm>
          <a:prstGeom prst="rect">
            <a:avLst/>
          </a:prstGeom>
          <a:noFill/>
          <a:ln w="9525">
            <a:noFill/>
          </a:ln>
        </p:spPr>
        <p:txBody>
          <a:bodyPr>
            <a:spAutoFit/>
          </a:bodyPr>
          <a:lstStyle/>
          <a:p>
            <a:pPr>
              <a:lnSpc>
                <a:spcPct val="150000"/>
              </a:lnSpc>
              <a:spcBef>
                <a:spcPct val="50000"/>
              </a:spcBef>
            </a:pPr>
            <a:r>
              <a:rPr lang="zh-CN" altLang="en-US" sz="2400" b="1">
                <a:latin typeface="楷体" panose="02010609060101010101" pitchFamily="49" charset="-122"/>
                <a:ea typeface="楷体" panose="02010609060101010101" pitchFamily="49" charset="-122"/>
              </a:rPr>
              <a:t>　  我又哭了，从地上捡起那张报纸，咬紧牙，又勉强看了一遍。我低声对母亲说：“妈，昨天是</a:t>
            </a:r>
            <a:r>
              <a:rPr lang="zh-CN" altLang="en-US" sz="2400" b="1">
                <a:latin typeface="Times New Roman" panose="02020603050405020304" pitchFamily="18" charset="0"/>
                <a:ea typeface="楷体" panose="02010609060101010101" pitchFamily="49" charset="-122"/>
                <a:cs typeface="Times New Roman" panose="02020603050405020304" pitchFamily="18" charset="0"/>
              </a:rPr>
              <a:t>4</a:t>
            </a:r>
            <a:r>
              <a:rPr lang="zh-CN" altLang="en-US" sz="2400" b="1">
                <a:latin typeface="楷体" panose="02010609060101010101" pitchFamily="49" charset="-122"/>
                <a:ea typeface="楷体" panose="02010609060101010101" pitchFamily="49" charset="-122"/>
              </a:rPr>
              <a:t>月</a:t>
            </a:r>
            <a:r>
              <a:rPr lang="zh-CN" altLang="en-US" sz="2400" b="1">
                <a:latin typeface="Times New Roman" panose="02020603050405020304" pitchFamily="18" charset="0"/>
                <a:ea typeface="楷体" panose="02010609060101010101" pitchFamily="49" charset="-122"/>
                <a:cs typeface="Times New Roman" panose="02020603050405020304" pitchFamily="18" charset="0"/>
              </a:rPr>
              <a:t>28</a:t>
            </a:r>
            <a:r>
              <a:rPr lang="zh-CN" altLang="en-US" sz="2400" b="1">
                <a:latin typeface="楷体" panose="02010609060101010101" pitchFamily="49" charset="-122"/>
                <a:ea typeface="楷体" panose="02010609060101010101" pitchFamily="49" charset="-122"/>
              </a:rPr>
              <a:t>日。”</a:t>
            </a:r>
            <a:endParaRPr lang="zh-CN" altLang="en-US" sz="2400" b="1">
              <a:latin typeface="楷体" panose="02010609060101010101" pitchFamily="49" charset="-122"/>
              <a:ea typeface="楷体" panose="02010609060101010101" pitchFamily="49" charset="-122"/>
            </a:endParaRPr>
          </a:p>
        </p:txBody>
      </p:sp>
      <p:grpSp>
        <p:nvGrpSpPr>
          <p:cNvPr id="2" name="组合 16"/>
          <p:cNvGrpSpPr/>
          <p:nvPr/>
        </p:nvGrpSpPr>
        <p:grpSpPr>
          <a:xfrm>
            <a:off x="1515974" y="1862436"/>
            <a:ext cx="3744793" cy="443501"/>
            <a:chOff x="3226927" y="924375"/>
            <a:chExt cx="7108695" cy="387982"/>
          </a:xfrm>
        </p:grpSpPr>
        <p:pic>
          <p:nvPicPr>
            <p:cNvPr id="36873" name="Picture 16" descr="C:\Users\Administrator\Desktop\对话框.png"/>
            <p:cNvPicPr>
              <a:picLocks noChangeAspect="1"/>
            </p:cNvPicPr>
            <p:nvPr/>
          </p:nvPicPr>
          <p:blipFill>
            <a:blip r:embed="rId1" cstate="email"/>
            <a:stretch>
              <a:fillRect/>
            </a:stretch>
          </p:blipFill>
          <p:spPr>
            <a:xfrm>
              <a:off x="3226927" y="924375"/>
              <a:ext cx="6613414" cy="381651"/>
            </a:xfrm>
            <a:prstGeom prst="rect">
              <a:avLst/>
            </a:prstGeom>
            <a:noFill/>
            <a:ln w="9525">
              <a:noFill/>
            </a:ln>
          </p:spPr>
        </p:pic>
        <p:sp>
          <p:nvSpPr>
            <p:cNvPr id="36874" name="矩形 12"/>
            <p:cNvSpPr/>
            <p:nvPr/>
          </p:nvSpPr>
          <p:spPr>
            <a:xfrm>
              <a:off x="3442536" y="935411"/>
              <a:ext cx="6893086" cy="376946"/>
            </a:xfrm>
            <a:prstGeom prst="rect">
              <a:avLst/>
            </a:prstGeom>
            <a:noFill/>
            <a:ln w="9525">
              <a:noFill/>
            </a:ln>
          </p:spPr>
          <p:txBody>
            <a:bodyPr wrap="square">
              <a:spAutoFit/>
            </a:bodyPr>
            <a:lstStyle/>
            <a:p>
              <a:r>
                <a:rPr lang="zh-CN" altLang="en-US" sz="2200" b="1">
                  <a:latin typeface="黑体" panose="02010609060101010101" pitchFamily="49" charset="-122"/>
                  <a:ea typeface="黑体" panose="02010609060101010101" pitchFamily="49" charset="-122"/>
                </a:rPr>
                <a:t>这样的结尾有什么好处？</a:t>
              </a:r>
              <a:endParaRPr lang="zh-CN" altLang="en-US" sz="2200" b="1">
                <a:latin typeface="黑体" panose="02010609060101010101" pitchFamily="49" charset="-122"/>
                <a:ea typeface="黑体" panose="02010609060101010101" pitchFamily="49" charset="-122"/>
              </a:endParaRPr>
            </a:p>
          </p:txBody>
        </p:sp>
      </p:grpSp>
      <p:sp>
        <p:nvSpPr>
          <p:cNvPr id="18" name="矩形 17"/>
          <p:cNvSpPr/>
          <p:nvPr/>
        </p:nvSpPr>
        <p:spPr>
          <a:xfrm>
            <a:off x="763401" y="2485300"/>
            <a:ext cx="5821666" cy="2308324"/>
          </a:xfrm>
          <a:prstGeom prst="rect">
            <a:avLst/>
          </a:prstGeom>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00000"/>
                </a:solidFill>
                <a:effectLst/>
                <a:uLnTx/>
                <a:uFillTx/>
                <a:latin typeface="+mn-ea"/>
                <a:ea typeface="+mn-ea"/>
                <a:cs typeface="+mn-cs"/>
              </a:rPr>
              <a:t>    首尾呼应，突出这一天是父亲的被难日，让“我”印象深刻，终生难忘。表达出了“ 我” 的悲痛，以及对父亲沉痛的哀悼和深深的思念之情。</a:t>
            </a:r>
            <a:endParaRPr kumimoji="0" lang="zh-CN" altLang="en-US" sz="2400" b="1" i="0" u="none" strike="noStrike" kern="1200" cap="none" spc="0" normalizeH="0" baseline="0" noProof="0">
              <a:ln>
                <a:noFill/>
              </a:ln>
              <a:solidFill>
                <a:srgbClr val="C00000"/>
              </a:solidFill>
              <a:effectLst/>
              <a:uLnTx/>
              <a:uFillTx/>
              <a:latin typeface="+mn-ea"/>
              <a:ea typeface="+mn-ea"/>
              <a:cs typeface="+mn-cs"/>
            </a:endParaRPr>
          </a:p>
        </p:txBody>
      </p:sp>
      <p:pic>
        <p:nvPicPr>
          <p:cNvPr id="8" name="Picture 1" descr="C:\Users\Administrator.USER-20190307YE\AppData\Roaming\Tencent\Users\541737432\QQ\WinTemp\RichOle\L@R(HO3Y4XTT3DKS3C3CT}G.png"/>
          <p:cNvPicPr>
            <a:picLocks noChangeAspect="1" noChangeArrowheads="1"/>
          </p:cNvPicPr>
          <p:nvPr/>
        </p:nvPicPr>
        <p:blipFill>
          <a:blip r:embed="rId2" cstate="email"/>
          <a:stretch>
            <a:fillRect/>
          </a:stretch>
        </p:blipFill>
        <p:spPr bwMode="auto">
          <a:xfrm>
            <a:off x="6924075" y="1969314"/>
            <a:ext cx="1853537" cy="299306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650875" y="1128958"/>
            <a:ext cx="8059738" cy="1200329"/>
          </a:xfrm>
          <a:prstGeom prst="rect">
            <a:avLst/>
          </a:prstGeom>
          <a:noFill/>
          <a:ln w="9525">
            <a:noFill/>
            <a:miter lim="800000"/>
          </a:ln>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○课文最后两个自然段与开头有什么关系？想想这样写有</a:t>
            </a: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  何好处。</a:t>
            </a: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p:txBody>
      </p:sp>
      <p:sp>
        <p:nvSpPr>
          <p:cNvPr id="8" name="Text Box 5"/>
          <p:cNvSpPr txBox="1"/>
          <p:nvPr/>
        </p:nvSpPr>
        <p:spPr>
          <a:xfrm>
            <a:off x="803115" y="2384274"/>
            <a:ext cx="7897224" cy="1799019"/>
          </a:xfrm>
          <a:prstGeom prst="rect">
            <a:avLst/>
          </a:prstGeom>
          <a:noFill/>
          <a:ln w="9525">
            <a:noFill/>
          </a:ln>
        </p:spPr>
        <p:txBody>
          <a:bodyPr wrap="square">
            <a:spAutoFit/>
          </a:bodyPr>
          <a:lstStyle/>
          <a:p>
            <a:pPr>
              <a:lnSpc>
                <a:spcPct val="150000"/>
              </a:lnSpc>
            </a:pPr>
            <a:r>
              <a:rPr lang="zh-CN" altLang="en-US" sz="2600" b="1">
                <a:solidFill>
                  <a:srgbClr val="C00000"/>
                </a:solidFill>
                <a:latin typeface="+mj-ea"/>
                <a:ea typeface="+mj-ea"/>
              </a:rPr>
              <a:t>    课文的开头和最后两个自然段是前后照应的关系。这样写首尾连贯，使整篇文章显得非常紧凑，同时突出了作者一直把父亲的被害牢记在心的思想感情。</a:t>
            </a:r>
            <a:endParaRPr lang="zh-CN" altLang="en-US" sz="2600" b="1">
              <a:solidFill>
                <a:srgbClr val="C00000"/>
              </a:solidFill>
              <a:latin typeface="+mj-ea"/>
              <a:ea typeface="+mj-ea"/>
            </a:endParaRPr>
          </a:p>
        </p:txBody>
      </p:sp>
      <p:grpSp>
        <p:nvGrpSpPr>
          <p:cNvPr id="3" name="组合 4"/>
          <p:cNvGrpSpPr/>
          <p:nvPr/>
        </p:nvGrpSpPr>
        <p:grpSpPr>
          <a:xfrm>
            <a:off x="7225413" y="604450"/>
            <a:ext cx="1921510" cy="644525"/>
            <a:chOff x="6664335" y="735569"/>
            <a:chExt cx="2126187" cy="643411"/>
          </a:xfrm>
        </p:grpSpPr>
        <p:pic>
          <p:nvPicPr>
            <p:cNvPr id="28678" name="Picture 12" descr="C:\Users\Administrator\Desktop\81c83b3069976615a5dcb33b58b7eb2a.png"/>
            <p:cNvPicPr>
              <a:picLocks noChangeAspect="1"/>
            </p:cNvPicPr>
            <p:nvPr/>
          </p:nvPicPr>
          <p:blipFill>
            <a:blip r:embed="rId1" cstate="email"/>
            <a:stretch>
              <a:fillRect/>
            </a:stretch>
          </p:blipFill>
          <p:spPr>
            <a:xfrm>
              <a:off x="6685397" y="735569"/>
              <a:ext cx="2095639" cy="643411"/>
            </a:xfrm>
            <a:prstGeom prst="rect">
              <a:avLst/>
            </a:prstGeom>
            <a:noFill/>
            <a:ln w="9525">
              <a:noFill/>
            </a:ln>
          </p:spPr>
        </p:pic>
        <p:sp>
          <p:nvSpPr>
            <p:cNvPr id="28679" name="矩形 7"/>
            <p:cNvSpPr/>
            <p:nvPr/>
          </p:nvSpPr>
          <p:spPr>
            <a:xfrm>
              <a:off x="6664335" y="882133"/>
              <a:ext cx="2126187" cy="336602"/>
            </a:xfrm>
            <a:prstGeom prst="rect">
              <a:avLst/>
            </a:prstGeom>
            <a:noFill/>
            <a:ln w="9525">
              <a:noFill/>
            </a:ln>
          </p:spPr>
          <p:txBody>
            <a:bodyPr wrap="none">
              <a:spAutoFit/>
            </a:bodyPr>
            <a:lstStyle/>
            <a:p>
              <a:r>
                <a:rPr lang="zh-CN" altLang="en-US" sz="1600" b="1">
                  <a:solidFill>
                    <a:srgbClr val="000000"/>
                  </a:solidFill>
                  <a:latin typeface="仿宋" panose="02010609060101010101" charset="-122"/>
                  <a:ea typeface="仿宋" panose="02010609060101010101" charset="-122"/>
                </a:rPr>
                <a:t>这是课后第</a:t>
              </a:r>
              <a:r>
                <a:rPr lang="en-US" altLang="zh-CN" sz="1600" b="1">
                  <a:solidFill>
                    <a:srgbClr val="000000"/>
                  </a:solidFill>
                  <a:latin typeface="仿宋" panose="02010609060101010101" charset="-122"/>
                  <a:ea typeface="仿宋" panose="02010609060101010101" charset="-122"/>
                </a:rPr>
                <a:t>4</a:t>
              </a:r>
              <a:r>
                <a:rPr lang="zh-CN" altLang="en-US" sz="1600" b="1">
                  <a:solidFill>
                    <a:srgbClr val="000000"/>
                  </a:solidFill>
                  <a:latin typeface="仿宋" panose="02010609060101010101" charset="-122"/>
                  <a:ea typeface="仿宋" panose="02010609060101010101" charset="-122"/>
                </a:rPr>
                <a:t>题哦！</a:t>
              </a:r>
              <a:endParaRPr lang="zh-CN" altLang="en-US" sz="1600" b="1">
                <a:solidFill>
                  <a:srgbClr val="000000"/>
                </a:solidFill>
                <a:latin typeface="仿宋" panose="02010609060101010101" charset="-122"/>
                <a:ea typeface="仿宋"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矩形 1"/>
          <p:cNvSpPr/>
          <p:nvPr/>
        </p:nvSpPr>
        <p:spPr>
          <a:xfrm>
            <a:off x="814705" y="1143175"/>
            <a:ext cx="7719060" cy="1303177"/>
          </a:xfrm>
          <a:prstGeom prst="rect">
            <a:avLst/>
          </a:prstGeom>
          <a:noFill/>
          <a:ln w="9525">
            <a:noFill/>
          </a:ln>
        </p:spPr>
        <p:txBody>
          <a:bodyPr wrap="square">
            <a:spAutoFit/>
          </a:bodyPr>
          <a:lstStyle/>
          <a:p>
            <a:pPr>
              <a:lnSpc>
                <a:spcPct val="150000"/>
              </a:lnSpc>
            </a:pPr>
            <a:r>
              <a:rPr lang="en-US" altLang="zh-CN" sz="2800" b="1">
                <a:latin typeface="黑体" panose="02010609060101010101" pitchFamily="49" charset="-122"/>
                <a:ea typeface="黑体" panose="02010609060101010101" pitchFamily="49" charset="-122"/>
              </a:rPr>
              <a:t>    </a:t>
            </a:r>
            <a:r>
              <a:rPr lang="zh-CN" altLang="en-US" sz="2800" b="1">
                <a:latin typeface="黑体" panose="02010609060101010101" pitchFamily="49" charset="-122"/>
                <a:ea typeface="黑体" panose="02010609060101010101" pitchFamily="49" charset="-122"/>
              </a:rPr>
              <a:t>从这些描写中可以体现出李大钊什么样的精神品质</a:t>
            </a:r>
            <a:r>
              <a:rPr lang="zh-CN" altLang="en-US" sz="28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b="1">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表格 5"/>
          <p:cNvGraphicFramePr>
            <a:graphicFrameLocks noGrp="1"/>
          </p:cNvGraphicFramePr>
          <p:nvPr/>
        </p:nvGraphicFramePr>
        <p:xfrm>
          <a:off x="1025908" y="2679435"/>
          <a:ext cx="7718551" cy="1280160"/>
        </p:xfrm>
        <a:graphic>
          <a:graphicData uri="http://schemas.openxmlformats.org/drawingml/2006/table">
            <a:tbl>
              <a:tblPr/>
              <a:tblGrid>
                <a:gridCol w="7718551"/>
              </a:tblGrid>
              <a:tr h="300990">
                <a:tc>
                  <a:txBody>
                    <a:bodyPr/>
                    <a:lstStyle/>
                    <a:p>
                      <a:pPr indent="457200" algn="l">
                        <a:lnSpc>
                          <a:spcPct val="150000"/>
                        </a:lnSpc>
                        <a:spcAft>
                          <a:spcPct val="0"/>
                        </a:spcAft>
                      </a:pPr>
                      <a:r>
                        <a:rPr lang="zh-CN" sz="2800" b="1">
                          <a:solidFill>
                            <a:srgbClr val="C00000"/>
                          </a:solidFill>
                          <a:latin typeface="+mj-ea"/>
                          <a:ea typeface="+mj-ea"/>
                          <a:cs typeface="宋体" panose="02010600030101010101" pitchFamily="2" charset="-122"/>
                        </a:rPr>
                        <a:t>体现了李大钊忠于革命事业的伟大精神和面对敌人坚贞不屈的高贵品质。</a:t>
                      </a:r>
                      <a:endParaRPr lang="zh-CN" sz="2800" b="1">
                        <a:solidFill>
                          <a:srgbClr val="C00000"/>
                        </a:solidFill>
                        <a:latin typeface="+mj-ea"/>
                        <a:ea typeface="+mj-ea"/>
                        <a:cs typeface="宋体" panose="02010600030101010101" pitchFamily="2" charset="-122"/>
                      </a:endParaRPr>
                    </a:p>
                  </a:txBody>
                  <a:tcPr marL="114300" marR="114300" marT="0" marB="0">
                    <a:lnL>
                      <a:noFill/>
                    </a:lnL>
                    <a:lnR>
                      <a:noFill/>
                    </a:lnR>
                    <a:lnT>
                      <a:noFill/>
                    </a:lnT>
                    <a:lnB>
                      <a:noFill/>
                    </a:lnB>
                  </a:tcPr>
                </a:tc>
              </a:tr>
            </a:tbl>
          </a:graphicData>
        </a:graphic>
      </p:graphicFrame>
      <p:sp>
        <p:nvSpPr>
          <p:cNvPr id="8" name="矩形 2"/>
          <p:cNvSpPr>
            <a:spLocks noChangeArrowheads="1"/>
          </p:cNvSpPr>
          <p:nvPr/>
        </p:nvSpPr>
        <p:spPr bwMode="auto">
          <a:xfrm>
            <a:off x="816323" y="669600"/>
            <a:ext cx="1980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36A436"/>
                </a:solidFill>
                <a:latin typeface="微软雅黑" panose="020B0503020204020204" pitchFamily="34" charset="-122"/>
                <a:ea typeface="微软雅黑" panose="020B0503020204020204" pitchFamily="34" charset="-122"/>
              </a:rPr>
              <a:t>讨论交流：</a:t>
            </a:r>
            <a:endParaRPr lang="zh-CN" altLang="en-US" sz="2800" b="1">
              <a:solidFill>
                <a:srgbClr val="36A436"/>
              </a:solidFill>
              <a:latin typeface="微软雅黑" panose="020B0503020204020204" pitchFamily="34" charset="-122"/>
              <a:ea typeface="微软雅黑" panose="020B0503020204020204" pitchFamily="34" charset="-122"/>
            </a:endParaRPr>
          </a:p>
        </p:txBody>
      </p:sp>
      <p:pic>
        <p:nvPicPr>
          <p:cNvPr id="9" name="图片 24" descr="花盆.png"/>
          <p:cNvPicPr>
            <a:picLocks noChangeAspect="1" noChangeArrowheads="1"/>
          </p:cNvPicPr>
          <p:nvPr/>
        </p:nvPicPr>
        <p:blipFill>
          <a:blip r:embed="rId1" cstate="email"/>
          <a:stretch>
            <a:fillRect/>
          </a:stretch>
        </p:blipFill>
        <p:spPr bwMode="auto">
          <a:xfrm>
            <a:off x="488497" y="690085"/>
            <a:ext cx="389931" cy="4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612075" y="990083"/>
            <a:ext cx="8059738" cy="1028680"/>
          </a:xfrm>
          <a:prstGeom prst="rect">
            <a:avLst/>
          </a:prstGeom>
          <a:noFill/>
          <a:ln w="9525">
            <a:noFill/>
            <a:miter lim="800000"/>
          </a:ln>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mn-ea"/>
                <a:ea typeface="+mn-ea"/>
                <a:cs typeface="+mn-cs"/>
              </a:rPr>
              <a:t>○默读课文。说说课文按照时间顺序写了哪些事情，给你印象最深的  是哪件事。</a:t>
            </a:r>
            <a:endParaRPr kumimoji="0" lang="zh-CN" altLang="en-US" sz="2200" b="1" i="0" u="none" strike="noStrike" kern="1200" cap="none" spc="0" normalizeH="0" baseline="0" noProof="0">
              <a:ln>
                <a:noFill/>
              </a:ln>
              <a:solidFill>
                <a:schemeClr val="tx1"/>
              </a:solidFill>
              <a:effectLst/>
              <a:uLnTx/>
              <a:uFillTx/>
              <a:latin typeface="+mn-ea"/>
              <a:ea typeface="+mn-ea"/>
              <a:cs typeface="+mn-cs"/>
            </a:endParaRPr>
          </a:p>
        </p:txBody>
      </p:sp>
      <p:sp>
        <p:nvSpPr>
          <p:cNvPr id="8" name="Text Box 5"/>
          <p:cNvSpPr txBox="1"/>
          <p:nvPr/>
        </p:nvSpPr>
        <p:spPr>
          <a:xfrm>
            <a:off x="427510" y="2031425"/>
            <a:ext cx="8597735" cy="2631490"/>
          </a:xfrm>
          <a:prstGeom prst="rect">
            <a:avLst/>
          </a:prstGeom>
          <a:noFill/>
          <a:ln w="9525">
            <a:noFill/>
          </a:ln>
        </p:spPr>
        <p:txBody>
          <a:bodyPr wrap="square">
            <a:spAutoFit/>
          </a:bodyPr>
          <a:lstStyle/>
          <a:p>
            <a:pPr>
              <a:lnSpc>
                <a:spcPct val="150000"/>
              </a:lnSpc>
            </a:pPr>
            <a:r>
              <a:rPr lang="zh-CN" altLang="en-US" sz="2200" b="1">
                <a:solidFill>
                  <a:srgbClr val="C00000"/>
                </a:solidFill>
                <a:latin typeface="+mj-ea"/>
                <a:ea typeface="+mj-ea"/>
              </a:rPr>
              <a:t>    课文按照李大钊被捕前、被捕时、被审时和遇害后的顺序，写了四件事。给我印象最深的是第一件事，李大钊在局势十分危急的时刻，仍然坚持在北京进行革命工作。因为随着局势的发展，李大钊早出晚归，抓紧时间整理书籍和文件，他本来有充足的时间转移到安全的地方。可是李大钊为了革命工作坚决不肯离开北京。</a:t>
            </a:r>
            <a:endParaRPr lang="zh-CN" altLang="en-US" sz="2200" b="1">
              <a:solidFill>
                <a:srgbClr val="C00000"/>
              </a:solidFill>
              <a:latin typeface="+mj-ea"/>
              <a:ea typeface="+mj-ea"/>
            </a:endParaRPr>
          </a:p>
        </p:txBody>
      </p:sp>
      <p:grpSp>
        <p:nvGrpSpPr>
          <p:cNvPr id="3" name="组合 4"/>
          <p:cNvGrpSpPr/>
          <p:nvPr/>
        </p:nvGrpSpPr>
        <p:grpSpPr>
          <a:xfrm>
            <a:off x="7189788" y="628200"/>
            <a:ext cx="1921510" cy="484003"/>
            <a:chOff x="6664335" y="735569"/>
            <a:chExt cx="2126187" cy="643411"/>
          </a:xfrm>
        </p:grpSpPr>
        <p:pic>
          <p:nvPicPr>
            <p:cNvPr id="28678" name="Picture 12" descr="C:\Users\Administrator\Desktop\81c83b3069976615a5dcb33b58b7eb2a.png"/>
            <p:cNvPicPr>
              <a:picLocks noChangeAspect="1"/>
            </p:cNvPicPr>
            <p:nvPr/>
          </p:nvPicPr>
          <p:blipFill>
            <a:blip r:embed="rId1" cstate="email"/>
            <a:stretch>
              <a:fillRect/>
            </a:stretch>
          </p:blipFill>
          <p:spPr>
            <a:xfrm>
              <a:off x="6685397" y="735569"/>
              <a:ext cx="2095639" cy="643411"/>
            </a:xfrm>
            <a:prstGeom prst="rect">
              <a:avLst/>
            </a:prstGeom>
            <a:noFill/>
            <a:ln w="9525">
              <a:noFill/>
            </a:ln>
          </p:spPr>
        </p:pic>
        <p:sp>
          <p:nvSpPr>
            <p:cNvPr id="28679" name="矩形 7"/>
            <p:cNvSpPr/>
            <p:nvPr/>
          </p:nvSpPr>
          <p:spPr>
            <a:xfrm>
              <a:off x="6664335" y="882133"/>
              <a:ext cx="2126187" cy="336602"/>
            </a:xfrm>
            <a:prstGeom prst="rect">
              <a:avLst/>
            </a:prstGeom>
            <a:noFill/>
            <a:ln w="9525">
              <a:noFill/>
            </a:ln>
          </p:spPr>
          <p:txBody>
            <a:bodyPr wrap="none">
              <a:spAutoFit/>
            </a:bodyPr>
            <a:lstStyle/>
            <a:p>
              <a:r>
                <a:rPr lang="zh-CN" altLang="en-US" sz="1600" b="1">
                  <a:solidFill>
                    <a:srgbClr val="000000"/>
                  </a:solidFill>
                  <a:latin typeface="仿宋" panose="02010609060101010101" charset="-122"/>
                  <a:ea typeface="仿宋" panose="02010609060101010101" charset="-122"/>
                </a:rPr>
                <a:t>这是课后第</a:t>
              </a:r>
              <a:r>
                <a:rPr lang="en-US" altLang="zh-CN" sz="1600" b="1">
                  <a:solidFill>
                    <a:srgbClr val="000000"/>
                  </a:solidFill>
                  <a:latin typeface="仿宋" panose="02010609060101010101" charset="-122"/>
                  <a:ea typeface="仿宋" panose="02010609060101010101" charset="-122"/>
                </a:rPr>
                <a:t>2</a:t>
              </a:r>
              <a:r>
                <a:rPr lang="zh-CN" altLang="en-US" sz="1600" b="1">
                  <a:solidFill>
                    <a:srgbClr val="000000"/>
                  </a:solidFill>
                  <a:latin typeface="仿宋" panose="02010609060101010101" charset="-122"/>
                  <a:ea typeface="仿宋" panose="02010609060101010101" charset="-122"/>
                </a:rPr>
                <a:t>题哦！</a:t>
              </a:r>
              <a:endParaRPr lang="zh-CN" altLang="en-US" sz="1600" b="1">
                <a:solidFill>
                  <a:srgbClr val="000000"/>
                </a:solidFill>
                <a:latin typeface="仿宋" panose="02010609060101010101" charset="-122"/>
                <a:ea typeface="仿宋"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
          <p:cNvSpPr>
            <a:spLocks noChangeArrowheads="1"/>
          </p:cNvSpPr>
          <p:nvPr/>
        </p:nvSpPr>
        <p:spPr bwMode="auto">
          <a:xfrm>
            <a:off x="592450" y="997708"/>
            <a:ext cx="8059738" cy="2221762"/>
          </a:xfrm>
          <a:prstGeom prst="rect">
            <a:avLst/>
          </a:prstGeom>
          <a:noFill/>
          <a:ln w="9525">
            <a:noFill/>
            <a:miter lim="800000"/>
          </a:ln>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无数革命先烈为了民族解放和人民幸福，浴血奋战，前仆后继。李大钊、叶挺、刘胡兰、董存瑞、飞夺泸定桥的红四团……他们在革命事业的道路上，谱写了壮烈的篇章。查找资料，了解先烈的革命事迹，和同学交流。</a:t>
            </a: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p:txBody>
      </p:sp>
      <p:grpSp>
        <p:nvGrpSpPr>
          <p:cNvPr id="3" name="组合 4"/>
          <p:cNvGrpSpPr/>
          <p:nvPr/>
        </p:nvGrpSpPr>
        <p:grpSpPr>
          <a:xfrm>
            <a:off x="7190105" y="628200"/>
            <a:ext cx="1921510" cy="435545"/>
            <a:chOff x="6664335" y="735569"/>
            <a:chExt cx="2126187" cy="648992"/>
          </a:xfrm>
        </p:grpSpPr>
        <p:pic>
          <p:nvPicPr>
            <p:cNvPr id="28678" name="Picture 12" descr="C:\Users\Administrator\Desktop\81c83b3069976615a5dcb33b58b7eb2a.png"/>
            <p:cNvPicPr>
              <a:picLocks noChangeAspect="1"/>
            </p:cNvPicPr>
            <p:nvPr/>
          </p:nvPicPr>
          <p:blipFill>
            <a:blip r:embed="rId1" cstate="email"/>
            <a:stretch>
              <a:fillRect/>
            </a:stretch>
          </p:blipFill>
          <p:spPr>
            <a:xfrm>
              <a:off x="6685397" y="735569"/>
              <a:ext cx="2095639" cy="643411"/>
            </a:xfrm>
            <a:prstGeom prst="rect">
              <a:avLst/>
            </a:prstGeom>
            <a:noFill/>
            <a:ln w="9525">
              <a:noFill/>
            </a:ln>
          </p:spPr>
        </p:pic>
        <p:sp>
          <p:nvSpPr>
            <p:cNvPr id="28679" name="矩形 7"/>
            <p:cNvSpPr/>
            <p:nvPr/>
          </p:nvSpPr>
          <p:spPr>
            <a:xfrm>
              <a:off x="6664335" y="882133"/>
              <a:ext cx="2126187" cy="502428"/>
            </a:xfrm>
            <a:prstGeom prst="rect">
              <a:avLst/>
            </a:prstGeom>
            <a:noFill/>
            <a:ln w="9525">
              <a:noFill/>
            </a:ln>
          </p:spPr>
          <p:txBody>
            <a:bodyPr wrap="square">
              <a:spAutoFit/>
            </a:bodyPr>
            <a:lstStyle/>
            <a:p>
              <a:r>
                <a:rPr lang="zh-CN" altLang="en-US" sz="1600" b="1">
                  <a:solidFill>
                    <a:srgbClr val="000000"/>
                  </a:solidFill>
                  <a:latin typeface="仿宋" panose="02010609060101010101" charset="-122"/>
                  <a:ea typeface="仿宋" panose="02010609060101010101" charset="-122"/>
                </a:rPr>
                <a:t>这是课后第</a:t>
              </a:r>
              <a:r>
                <a:rPr lang="en-US" altLang="zh-CN" sz="1600" b="1">
                  <a:solidFill>
                    <a:srgbClr val="000000"/>
                  </a:solidFill>
                  <a:latin typeface="仿宋" panose="02010609060101010101" charset="-122"/>
                  <a:ea typeface="仿宋" panose="02010609060101010101" charset="-122"/>
                </a:rPr>
                <a:t>5</a:t>
              </a:r>
              <a:r>
                <a:rPr lang="zh-CN" altLang="en-US" sz="1600" b="1">
                  <a:solidFill>
                    <a:srgbClr val="000000"/>
                  </a:solidFill>
                  <a:latin typeface="仿宋" panose="02010609060101010101" charset="-122"/>
                  <a:ea typeface="仿宋" panose="02010609060101010101" charset="-122"/>
                </a:rPr>
                <a:t>题哦！</a:t>
              </a:r>
              <a:endParaRPr lang="zh-CN" altLang="en-US" sz="1600" b="1">
                <a:solidFill>
                  <a:srgbClr val="000000"/>
                </a:solidFill>
                <a:latin typeface="仿宋" panose="02010609060101010101" charset="-122"/>
                <a:ea typeface="仿宋" panose="02010609060101010101"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p:nvPr/>
        </p:nvSpPr>
        <p:spPr>
          <a:xfrm>
            <a:off x="285007" y="705514"/>
            <a:ext cx="8609611" cy="4154984"/>
          </a:xfrm>
          <a:prstGeom prst="rect">
            <a:avLst/>
          </a:prstGeom>
          <a:noFill/>
          <a:ln w="9525">
            <a:noFill/>
          </a:ln>
        </p:spPr>
        <p:txBody>
          <a:bodyPr wrap="square">
            <a:spAutoFit/>
          </a:bodyPr>
          <a:lstStyle/>
          <a:p>
            <a:pPr>
              <a:lnSpc>
                <a:spcPct val="120000"/>
              </a:lnSpc>
            </a:pPr>
            <a:r>
              <a:rPr lang="zh-CN" altLang="en-US" sz="2200" b="1">
                <a:solidFill>
                  <a:srgbClr val="C00000"/>
                </a:solidFill>
                <a:uFillTx/>
                <a:latin typeface="黑体" panose="02010609060101010101" pitchFamily="49" charset="-122"/>
                <a:ea typeface="黑体" panose="02010609060101010101" pitchFamily="49" charset="-122"/>
              </a:rPr>
              <a:t>    李大钊：</a:t>
            </a:r>
            <a:r>
              <a:rPr lang="zh-CN" altLang="en-US" sz="2200" b="1">
                <a:solidFill>
                  <a:srgbClr val="C00000"/>
                </a:solidFill>
                <a:uFillTx/>
                <a:latin typeface="+mj-ea"/>
                <a:ea typeface="+mj-ea"/>
              </a:rPr>
              <a:t>河北乐亭人。中国共产党的创始人之一。新文化运动和“五四”爱国运动的直接组织者和领导者。对中国早期马克思主义的传播起过重要作用。1922年在中国共产党的第二次全国代表大会上被选为中央委员。曾任中共北方区委书记，领导了北方的工人运动和革命斗争。1927年4月6日，奉系军阀张作霖在帝国主义的指使下，逮捕了李大钊同志。在敌人的监狱里，大钊同志始终坚贞不屈，表现了共产主义战士的英雄气概。反动军阀竟不顾社会舆论 和人 民义忿，悍然下令于4月28日用绞刑杀害了李大钊同志。当时，在绞架面前，大钊同志作了最后一次演讲，宣传了共产主义必然胜利的真理，然后从容就义。遗著有《李大钊选集》等。</a:t>
            </a:r>
            <a:endParaRPr lang="zh-CN" altLang="en-US" sz="2200" b="1">
              <a:solidFill>
                <a:srgbClr val="C00000"/>
              </a:solidFill>
              <a:uFillTx/>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
          <p:cNvSpPr txBox="1"/>
          <p:nvPr/>
        </p:nvSpPr>
        <p:spPr>
          <a:xfrm>
            <a:off x="368137" y="648505"/>
            <a:ext cx="8514607" cy="3970318"/>
          </a:xfrm>
          <a:prstGeom prst="rect">
            <a:avLst/>
          </a:prstGeom>
          <a:noFill/>
          <a:ln w="9525">
            <a:noFill/>
          </a:ln>
        </p:spPr>
        <p:txBody>
          <a:bodyPr wrap="square">
            <a:spAutoFit/>
          </a:bodyPr>
          <a:lstStyle/>
          <a:p>
            <a:pPr>
              <a:lnSpc>
                <a:spcPct val="150000"/>
              </a:lnSpc>
            </a:pPr>
            <a:r>
              <a:rPr lang="zh-CN" altLang="en-US" sz="2400" b="1" dirty="0">
                <a:solidFill>
                  <a:srgbClr val="C00000"/>
                </a:solidFill>
                <a:latin typeface="黑体" panose="02010609060101010101" pitchFamily="49" charset="-122"/>
                <a:ea typeface="黑体" panose="02010609060101010101" pitchFamily="49" charset="-122"/>
              </a:rPr>
              <a:t>    叶挺：</a:t>
            </a:r>
            <a:r>
              <a:rPr lang="zh-CN" altLang="en-US" sz="2400" b="1" dirty="0">
                <a:solidFill>
                  <a:srgbClr val="C00000"/>
                </a:solidFill>
                <a:latin typeface="+mj-ea"/>
                <a:ea typeface="+mj-ea"/>
              </a:rPr>
              <a:t>北伐名将，八一南昌起义总指挥，中国人民解放军创始人之一，新四军军长。1919年初投身孙中山领导的民主革命，同年加入中国国民党，1924年12月加入中国共产党，1928年广州起义失败后流亡欧洲。抗日战争爆发后，叶挺于1938年1月出任国民革命军新编第四军军长，被授予国民革命军中将军衔。1946年3月4日重新加入中国共产党，1946年4月8日，他乘飞机由重庆回延安，飞机在山西兴县黑茶山失事，遇难身亡。</a:t>
            </a:r>
            <a:endParaRPr lang="zh-CN" altLang="en-US" sz="2400" b="1" dirty="0">
              <a:solidFill>
                <a:srgbClr val="C00000"/>
              </a:solidFill>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9645" y="1667510"/>
            <a:ext cx="4664075" cy="2861310"/>
          </a:xfrm>
          <a:prstGeom prst="rect">
            <a:avLst/>
          </a:prstGeom>
          <a:noFill/>
          <a:ln w="9525">
            <a:noFill/>
          </a:ln>
        </p:spPr>
        <p:txBody>
          <a:bodyPr wrap="square">
            <a:spAutoFit/>
          </a:bodyPr>
          <a:lstStyle/>
          <a:p>
            <a:pPr>
              <a:lnSpc>
                <a:spcPct val="150000"/>
              </a:lnSpc>
              <a:buFont typeface="Arial" panose="020B0604020202020204" pitchFamily="34" charset="0"/>
              <a:buNone/>
            </a:pPr>
            <a:r>
              <a:rPr lang="zh-CN" altLang="en-US" sz="2400" b="1">
                <a:solidFill>
                  <a:srgbClr val="0000FF"/>
                </a:solidFill>
                <a:latin typeface="楷体" panose="02010609060101010101" pitchFamily="49" charset="-122"/>
                <a:ea typeface="楷体" panose="02010609060101010101" pitchFamily="49" charset="-122"/>
              </a:rPr>
              <a:t>被捕前：烧文件和书籍  </a:t>
            </a:r>
            <a:endParaRPr lang="zh-CN" altLang="en-US" sz="24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a:solidFill>
                  <a:srgbClr val="0000FF"/>
                </a:solidFill>
                <a:latin typeface="楷体" panose="02010609060101010101" pitchFamily="49" charset="-122"/>
                <a:ea typeface="楷体" panose="02010609060101010101" pitchFamily="49" charset="-122"/>
              </a:rPr>
              <a:t>被捕时—— 父亲：处变不惊                  </a:t>
            </a:r>
            <a:endParaRPr lang="zh-CN" altLang="en-US" sz="24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a:solidFill>
                  <a:srgbClr val="0000FF"/>
                </a:solidFill>
                <a:latin typeface="楷体" panose="02010609060101010101" pitchFamily="49" charset="-122"/>
                <a:ea typeface="楷体" panose="02010609060101010101" pitchFamily="49" charset="-122"/>
              </a:rPr>
              <a:t>           敌人：心虚、粗暴      </a:t>
            </a:r>
            <a:endParaRPr lang="zh-CN" altLang="en-US" sz="24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a:solidFill>
                  <a:srgbClr val="0000FF"/>
                </a:solidFill>
                <a:latin typeface="楷体" panose="02010609060101010101" pitchFamily="49" charset="-122"/>
                <a:ea typeface="楷体" panose="02010609060101010101" pitchFamily="49" charset="-122"/>
              </a:rPr>
              <a:t>法庭上：安定、沉着                           </a:t>
            </a:r>
            <a:endParaRPr lang="zh-CN" altLang="en-US" sz="2400" b="1">
              <a:solidFill>
                <a:srgbClr val="0000FF"/>
              </a:solidFill>
              <a:latin typeface="楷体" panose="02010609060101010101" pitchFamily="49" charset="-122"/>
              <a:ea typeface="楷体" panose="02010609060101010101" pitchFamily="49" charset="-122"/>
            </a:endParaRPr>
          </a:p>
          <a:p>
            <a:pPr>
              <a:lnSpc>
                <a:spcPct val="150000"/>
              </a:lnSpc>
              <a:buFont typeface="Arial" panose="020B0604020202020204" pitchFamily="34" charset="0"/>
              <a:buNone/>
            </a:pPr>
            <a:r>
              <a:rPr lang="zh-CN" altLang="en-US" sz="2400" b="1">
                <a:solidFill>
                  <a:srgbClr val="0000FF"/>
                </a:solidFill>
                <a:latin typeface="楷体" panose="02010609060101010101" pitchFamily="49" charset="-122"/>
                <a:ea typeface="楷体" panose="02010609060101010101" pitchFamily="49" charset="-122"/>
              </a:rPr>
              <a:t>被害后：全家沉痛   </a:t>
            </a:r>
            <a:endParaRPr lang="zh-CN" altLang="en-US" sz="2400" b="1">
              <a:solidFill>
                <a:srgbClr val="0000FF"/>
              </a:solidFill>
              <a:latin typeface="楷体" panose="02010609060101010101" pitchFamily="49" charset="-122"/>
              <a:ea typeface="楷体" panose="02010609060101010101" pitchFamily="49" charset="-122"/>
            </a:endParaRPr>
          </a:p>
        </p:txBody>
      </p:sp>
      <p:pic>
        <p:nvPicPr>
          <p:cNvPr id="13" name="Picture 6" descr="C:\Users\Administrator\Desktop\可改图标 - 副本\结构主旨22.png"/>
          <p:cNvPicPr>
            <a:picLocks noChangeAspect="1" noChangeArrowheads="1"/>
          </p:cNvPicPr>
          <p:nvPr/>
        </p:nvPicPr>
        <p:blipFill>
          <a:blip r:embed="rId1" cstate="email"/>
          <a:stretch>
            <a:fillRect/>
          </a:stretch>
        </p:blipFill>
        <p:spPr bwMode="auto">
          <a:xfrm>
            <a:off x="3478213" y="57150"/>
            <a:ext cx="2187575" cy="581025"/>
          </a:xfrm>
          <a:prstGeom prst="rect">
            <a:avLst/>
          </a:prstGeom>
          <a:noFill/>
          <a:effectLst>
            <a:outerShdw blurRad="63500" sx="102000" sy="102000" algn="ctr" rotWithShape="0">
              <a:prstClr val="black">
                <a:alpha val="40000"/>
              </a:prstClr>
            </a:outerShdw>
          </a:effectLst>
        </p:spPr>
      </p:pic>
      <p:grpSp>
        <p:nvGrpSpPr>
          <p:cNvPr id="3" name="组合 13"/>
          <p:cNvGrpSpPr/>
          <p:nvPr/>
        </p:nvGrpSpPr>
        <p:grpSpPr>
          <a:xfrm>
            <a:off x="392671" y="849980"/>
            <a:ext cx="1772205" cy="531209"/>
            <a:chOff x="854820" y="1213040"/>
            <a:chExt cx="1772205" cy="531209"/>
          </a:xfrm>
          <a:effectLst>
            <a:outerShdw blurRad="50800" dist="38100" dir="10800000" algn="r" rotWithShape="0">
              <a:prstClr val="black">
                <a:alpha val="40000"/>
              </a:prstClr>
            </a:outerShdw>
          </a:effectLst>
        </p:grpSpPr>
        <p:sp>
          <p:nvSpPr>
            <p:cNvPr id="16" name="圆角矩形 15"/>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课文结构</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8"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48140" name="矩形 1"/>
          <p:cNvSpPr/>
          <p:nvPr/>
        </p:nvSpPr>
        <p:spPr>
          <a:xfrm>
            <a:off x="1231265" y="1544320"/>
            <a:ext cx="540385" cy="3107690"/>
          </a:xfrm>
          <a:prstGeom prst="rect">
            <a:avLst/>
          </a:prstGeom>
          <a:noFill/>
          <a:ln w="9525">
            <a:noFill/>
          </a:ln>
        </p:spPr>
        <p:txBody>
          <a:bodyPr wrap="none">
            <a:spAutoFit/>
          </a:bodyPr>
          <a:lstStyle/>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十</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六</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年</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前</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的</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回</a:t>
            </a:r>
            <a:endParaRPr sz="2800" b="1">
              <a:solidFill>
                <a:srgbClr val="FF0000"/>
              </a:solidFill>
              <a:latin typeface="黑体" panose="02010609060101010101" pitchFamily="49" charset="-122"/>
              <a:ea typeface="黑体" panose="02010609060101010101" pitchFamily="49" charset="-122"/>
            </a:endParaRPr>
          </a:p>
          <a:p>
            <a:pPr algn="l">
              <a:buFont typeface="Arial" panose="020B0604020202020204" pitchFamily="34" charset="0"/>
              <a:buNone/>
            </a:pPr>
            <a:r>
              <a:rPr sz="2800" b="1">
                <a:solidFill>
                  <a:srgbClr val="FF0000"/>
                </a:solidFill>
                <a:latin typeface="黑体" panose="02010609060101010101" pitchFamily="49" charset="-122"/>
                <a:ea typeface="黑体" panose="02010609060101010101" pitchFamily="49" charset="-122"/>
              </a:rPr>
              <a:t>忆</a:t>
            </a:r>
            <a:endParaRPr sz="2800" b="1">
              <a:solidFill>
                <a:srgbClr val="FF0000"/>
              </a:solidFill>
              <a:latin typeface="黑体" panose="02010609060101010101" pitchFamily="49" charset="-122"/>
              <a:ea typeface="黑体" panose="02010609060101010101" pitchFamily="49" charset="-122"/>
            </a:endParaRPr>
          </a:p>
        </p:txBody>
      </p:sp>
      <p:sp>
        <p:nvSpPr>
          <p:cNvPr id="48138" name="Rectangle 1"/>
          <p:cNvSpPr/>
          <p:nvPr/>
        </p:nvSpPr>
        <p:spPr>
          <a:xfrm>
            <a:off x="6670040" y="2236788"/>
            <a:ext cx="2233930" cy="1568450"/>
          </a:xfrm>
          <a:prstGeom prst="rect">
            <a:avLst/>
          </a:prstGeom>
          <a:noFill/>
          <a:ln w="9525">
            <a:noFill/>
          </a:ln>
        </p:spPr>
        <p:txBody>
          <a:bodyPr wrap="square" anchor="ctr">
            <a:spAutoFit/>
          </a:bodyPr>
          <a:lstStyle/>
          <a:p>
            <a:pPr indent="266700" eaLnBrk="0" hangingPunct="0">
              <a:lnSpc>
                <a:spcPct val="150000"/>
              </a:lnSpc>
            </a:pPr>
            <a:r>
              <a:rPr lang="zh-CN" sz="3200" b="1">
                <a:solidFill>
                  <a:srgbClr val="FF0000"/>
                </a:solidFill>
                <a:latin typeface="楷体" panose="02010609060101010101" pitchFamily="49" charset="-122"/>
                <a:ea typeface="楷体" panose="02010609060101010101" pitchFamily="49" charset="-122"/>
              </a:rPr>
              <a:t>精神伟大  </a:t>
            </a:r>
            <a:endParaRPr lang="zh-CN" sz="3200" b="1">
              <a:solidFill>
                <a:srgbClr val="FF0000"/>
              </a:solidFill>
              <a:latin typeface="楷体" panose="02010609060101010101" pitchFamily="49" charset="-122"/>
              <a:ea typeface="楷体" panose="02010609060101010101" pitchFamily="49" charset="-122"/>
            </a:endParaRPr>
          </a:p>
          <a:p>
            <a:pPr indent="266700" eaLnBrk="0" hangingPunct="0">
              <a:lnSpc>
                <a:spcPct val="150000"/>
              </a:lnSpc>
            </a:pPr>
            <a:r>
              <a:rPr lang="zh-CN" sz="3200" b="1">
                <a:solidFill>
                  <a:srgbClr val="FF0000"/>
                </a:solidFill>
                <a:latin typeface="楷体" panose="02010609060101010101" pitchFamily="49" charset="-122"/>
                <a:ea typeface="楷体" panose="02010609060101010101" pitchFamily="49" charset="-122"/>
              </a:rPr>
              <a:t>品质崇高 </a:t>
            </a:r>
            <a:endParaRPr lang="zh-CN" sz="3200" b="1">
              <a:solidFill>
                <a:srgbClr val="FF0000"/>
              </a:solidFill>
              <a:latin typeface="楷体" panose="02010609060101010101" pitchFamily="49" charset="-122"/>
              <a:ea typeface="楷体" panose="02010609060101010101" pitchFamily="49" charset="-122"/>
            </a:endParaRPr>
          </a:p>
        </p:txBody>
      </p:sp>
      <p:sp>
        <p:nvSpPr>
          <p:cNvPr id="4" name="AutoShape 10"/>
          <p:cNvSpPr/>
          <p:nvPr/>
        </p:nvSpPr>
        <p:spPr>
          <a:xfrm flipH="1">
            <a:off x="6670040" y="1491615"/>
            <a:ext cx="233680" cy="3059430"/>
          </a:xfrm>
          <a:prstGeom prst="leftBrace">
            <a:avLst>
              <a:gd name="adj1" fmla="val 131026"/>
              <a:gd name="adj2" fmla="val 50000"/>
            </a:avLst>
          </a:prstGeom>
          <a:noFill/>
          <a:ln w="9525" cap="flat" cmpd="sng">
            <a:solidFill>
              <a:schemeClr val="tx1"/>
            </a:solidFill>
            <a:prstDash val="solid"/>
            <a:headEnd type="none" w="med" len="med"/>
            <a:tailEnd type="none" w="med" len="med"/>
          </a:ln>
        </p:spPr>
        <p:txBody>
          <a:bodyPr/>
          <a:lstStyle/>
          <a:p>
            <a:endParaRPr lang="zh-CN" altLang="en-US">
              <a:latin typeface="Calibri" panose="020F0502020204030204" pitchFamily="34" charset="0"/>
            </a:endParaRPr>
          </a:p>
        </p:txBody>
      </p:sp>
      <p:sp>
        <p:nvSpPr>
          <p:cNvPr id="6" name="AutoShape 10"/>
          <p:cNvSpPr/>
          <p:nvPr/>
        </p:nvSpPr>
        <p:spPr>
          <a:xfrm>
            <a:off x="1781810" y="1568450"/>
            <a:ext cx="330835" cy="3059430"/>
          </a:xfrm>
          <a:prstGeom prst="leftBrace">
            <a:avLst>
              <a:gd name="adj1" fmla="val 131026"/>
              <a:gd name="adj2" fmla="val 50000"/>
            </a:avLst>
          </a:prstGeom>
          <a:noFill/>
          <a:ln w="9525" cap="flat" cmpd="sng">
            <a:solidFill>
              <a:schemeClr val="tx1"/>
            </a:solidFill>
            <a:prstDash val="solid"/>
            <a:headEnd type="none" w="med" len="med"/>
            <a:tailEnd type="none" w="med" len="med"/>
          </a:ln>
        </p:spPr>
        <p:txBody>
          <a:bodyPr/>
          <a:lstStyle/>
          <a:p>
            <a:endParaRPr lang="zh-CN" altLang="en-US">
              <a:latin typeface="Calibri" panose="020F0502020204030204" pitchFamily="34" charset="0"/>
            </a:endParaRPr>
          </a:p>
        </p:txBody>
      </p:sp>
      <p:sp>
        <p:nvSpPr>
          <p:cNvPr id="14" name="AutoShape 10"/>
          <p:cNvSpPr/>
          <p:nvPr/>
        </p:nvSpPr>
        <p:spPr>
          <a:xfrm>
            <a:off x="3893638" y="2415989"/>
            <a:ext cx="165417" cy="802225"/>
          </a:xfrm>
          <a:prstGeom prst="leftBrace">
            <a:avLst>
              <a:gd name="adj1" fmla="val 131026"/>
              <a:gd name="adj2" fmla="val 50000"/>
            </a:avLst>
          </a:prstGeom>
          <a:noFill/>
          <a:ln w="9525" cap="flat" cmpd="sng">
            <a:solidFill>
              <a:schemeClr val="tx1"/>
            </a:solidFill>
            <a:prstDash val="solid"/>
            <a:headEnd type="none" w="med" len="med"/>
            <a:tailEnd type="none" w="med" len="med"/>
          </a:ln>
        </p:spPr>
        <p:txBody>
          <a:bodyPr/>
          <a:lstStyle/>
          <a:p>
            <a:endParaRPr lang="zh-CN" altLang="en-US">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8140"/>
                                        </p:tgtEl>
                                        <p:attrNameLst>
                                          <p:attrName>style.visibility</p:attrName>
                                        </p:attrNameLst>
                                      </p:cBhvr>
                                      <p:to>
                                        <p:strVal val="visible"/>
                                      </p:to>
                                    </p:set>
                                    <p:animEffect transition="in" filter="checkerboard(across)">
                                      <p:cBhvr>
                                        <p:cTn id="7" dur="500"/>
                                        <p:tgtEl>
                                          <p:spTgt spid="4814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48138"/>
                                        </p:tgtEl>
                                        <p:attrNameLst>
                                          <p:attrName>style.visibility</p:attrName>
                                        </p:attrNameLst>
                                      </p:cBhvr>
                                      <p:to>
                                        <p:strVal val="visible"/>
                                      </p:to>
                                    </p:set>
                                    <p:anim calcmode="lin" valueType="num">
                                      <p:cBhvr>
                                        <p:cTn id="24" dur="500" fill="hold"/>
                                        <p:tgtEl>
                                          <p:spTgt spid="48138"/>
                                        </p:tgtEl>
                                        <p:attrNameLst>
                                          <p:attrName>ppt_w</p:attrName>
                                        </p:attrNameLst>
                                      </p:cBhvr>
                                      <p:tavLst>
                                        <p:tav tm="0">
                                          <p:val>
                                            <p:fltVal val="0"/>
                                          </p:val>
                                        </p:tav>
                                        <p:tav tm="100000">
                                          <p:val>
                                            <p:strVal val="#ppt_w"/>
                                          </p:val>
                                        </p:tav>
                                      </p:tavLst>
                                    </p:anim>
                                    <p:anim calcmode="lin" valueType="num">
                                      <p:cBhvr>
                                        <p:cTn id="25" dur="500" fill="hold"/>
                                        <p:tgtEl>
                                          <p:spTgt spid="48138"/>
                                        </p:tgtEl>
                                        <p:attrNameLst>
                                          <p:attrName>ppt_h</p:attrName>
                                        </p:attrNameLst>
                                      </p:cBhvr>
                                      <p:tavLst>
                                        <p:tav tm="0">
                                          <p:val>
                                            <p:fltVal val="0"/>
                                          </p:val>
                                        </p:tav>
                                        <p:tav tm="100000">
                                          <p:val>
                                            <p:strVal val="#ppt_h"/>
                                          </p:val>
                                        </p:tav>
                                      </p:tavLst>
                                    </p:anim>
                                  </p:childTnLst>
                                </p:cTn>
                              </p:par>
                              <p:par>
                                <p:cTn id="26" presetID="5"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heckerboard(across)">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140" grpId="0"/>
      <p:bldP spid="48138" grpId="0"/>
      <p:bldP spid="4" grpId="0" animBg="1"/>
      <p:bldP spid="6" grpId="0" animBg="1"/>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2"/>
          <p:cNvSpPr txBox="1">
            <a:spLocks noChangeArrowheads="1"/>
          </p:cNvSpPr>
          <p:nvPr/>
        </p:nvSpPr>
        <p:spPr bwMode="auto">
          <a:xfrm>
            <a:off x="707200" y="1671700"/>
            <a:ext cx="7924800" cy="1831975"/>
          </a:xfrm>
          <a:prstGeom prst="rect">
            <a:avLst/>
          </a:prstGeom>
          <a:noFill/>
          <a:ln>
            <a:noFill/>
          </a:ln>
        </p:spPr>
        <p:txBody>
          <a:bodyPr/>
          <a:lstStyle>
            <a:lvl1pPr indent="622300">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lvl="0">
              <a:lnSpc>
                <a:spcPct val="150000"/>
              </a:lnSpc>
              <a:spcBef>
                <a:spcPct val="20000"/>
              </a:spcBef>
              <a:defRPr/>
            </a:pPr>
            <a:r>
              <a:rPr lang="zh-CN" altLang="en-US" sz="2800" b="1" dirty="0">
                <a:solidFill>
                  <a:srgbClr val="000000"/>
                </a:solidFill>
                <a:latin typeface="+mj-ea"/>
                <a:ea typeface="+mj-ea"/>
                <a:sym typeface="Calibri" panose="020F0502020204030204" pitchFamily="34" charset="0"/>
              </a:rPr>
              <a:t>本文通过对李大钊被捕前到被害后的情形的回忆，展现了革命先烈忠于革命事业的伟大精神和面对敌人时坚贞不屈的高贵品质，表达了作者对父亲的敬仰与深切的怀念。</a:t>
            </a:r>
            <a:endParaRPr lang="zh-CN" altLang="en-US" sz="2800" b="1" dirty="0">
              <a:solidFill>
                <a:srgbClr val="FF0000"/>
              </a:solidFill>
              <a:latin typeface="+mj-ea"/>
              <a:ea typeface="+mj-ea"/>
              <a:sym typeface="Calibri" panose="020F0502020204030204" pitchFamily="34" charset="0"/>
            </a:endParaRPr>
          </a:p>
        </p:txBody>
      </p:sp>
      <p:grpSp>
        <p:nvGrpSpPr>
          <p:cNvPr id="2" name="组合 8"/>
          <p:cNvGrpSpPr/>
          <p:nvPr/>
        </p:nvGrpSpPr>
        <p:grpSpPr>
          <a:xfrm>
            <a:off x="445247" y="969320"/>
            <a:ext cx="1772205" cy="531209"/>
            <a:chOff x="854820" y="1213040"/>
            <a:chExt cx="1772205" cy="531209"/>
          </a:xfrm>
          <a:effectLst>
            <a:outerShdw blurRad="50800" dist="38100" dir="10800000" algn="r" rotWithShape="0">
              <a:prstClr val="black">
                <a:alpha val="40000"/>
              </a:prstClr>
            </a:outerShdw>
          </a:effectLst>
        </p:grpSpPr>
        <p:sp>
          <p:nvSpPr>
            <p:cNvPr id="10" name="圆角矩形 9"/>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课文主旨</a:t>
              </a:r>
              <a:endParaRPr kumimoji="0" lang="zh-CN" altLang="en-US" sz="2800" b="1" i="0" u="none" strike="noStrike" kern="1200" cap="none" spc="0" normalizeH="0" baseline="0" noProof="0" dirty="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1"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left)">
                                      <p:cBhvr>
                                        <p:cTn id="7" dur="500"/>
                                        <p:tgtEl>
                                          <p:spTgt spid="50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Users\Administrator.USER-20190307YE\AppData\Roaming\Tencent\Users\541737432\QQ\WinTemp\RichOle\96F%~GBBAB3DNF[R50L}~FU.png"/>
          <p:cNvPicPr>
            <a:picLocks noChangeAspect="1" noChangeArrowheads="1"/>
          </p:cNvPicPr>
          <p:nvPr/>
        </p:nvPicPr>
        <p:blipFill>
          <a:blip r:embed="rId1" cstate="email"/>
          <a:stretch>
            <a:fillRect/>
          </a:stretch>
        </p:blipFill>
        <p:spPr bwMode="auto">
          <a:xfrm>
            <a:off x="3333749" y="687388"/>
            <a:ext cx="2367727" cy="3324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2" descr="C:\Users\Administrator\Desktop\可改图标 - 副本\品读释疑.png"/>
          <p:cNvPicPr>
            <a:picLocks noChangeAspect="1" noChangeArrowheads="1"/>
          </p:cNvPicPr>
          <p:nvPr/>
        </p:nvPicPr>
        <p:blipFill>
          <a:blip r:embed="rId2" cstate="email"/>
          <a:stretch>
            <a:fillRect/>
          </a:stretch>
        </p:blipFill>
        <p:spPr bwMode="auto">
          <a:xfrm>
            <a:off x="3333750" y="62225"/>
            <a:ext cx="2571750" cy="506413"/>
          </a:xfrm>
          <a:prstGeom prst="rect">
            <a:avLst/>
          </a:prstGeom>
          <a:noFill/>
          <a:effectLst>
            <a:outerShdw blurRad="63500" sx="102000" sy="102000" algn="ctr" rotWithShape="0">
              <a:prstClr val="black">
                <a:alpha val="40000"/>
              </a:prstClr>
            </a:outerShdw>
          </a:effectLst>
        </p:spPr>
      </p:pic>
      <p:sp>
        <p:nvSpPr>
          <p:cNvPr id="28675" name="Rectangle 1"/>
          <p:cNvSpPr/>
          <p:nvPr/>
        </p:nvSpPr>
        <p:spPr>
          <a:xfrm>
            <a:off x="1573213" y="4122054"/>
            <a:ext cx="6300127" cy="646331"/>
          </a:xfrm>
          <a:prstGeom prst="rect">
            <a:avLst/>
          </a:prstGeom>
          <a:noFill/>
          <a:ln w="9525">
            <a:noFill/>
          </a:ln>
        </p:spPr>
        <p:txBody>
          <a:bodyPr wrap="square" anchor="ctr">
            <a:spAutoFit/>
          </a:bodyPr>
          <a:lstStyle/>
          <a:p>
            <a:pPr eaLnBrk="0" hangingPunct="0">
              <a:lnSpc>
                <a:spcPct val="150000"/>
              </a:lnSpc>
            </a:pPr>
            <a:r>
              <a:rPr lang="zh-CN" altLang="en-US" sz="2400" b="1">
                <a:latin typeface="微软雅黑" panose="020B0503020204020204" pitchFamily="34" charset="-122"/>
                <a:ea typeface="微软雅黑" panose="020B0503020204020204" pitchFamily="34" charset="-122"/>
              </a:rPr>
              <a:t>李大钊的忠诚和坚贞分别体现在哪些方面？</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left)">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2"/>
          <p:cNvPicPr>
            <a:picLocks noChangeAspect="1"/>
          </p:cNvPicPr>
          <p:nvPr/>
        </p:nvPicPr>
        <p:blipFill>
          <a:blip r:embed="rId1" cstate="email"/>
          <a:stretch>
            <a:fillRect/>
          </a:stretch>
        </p:blipFill>
        <p:spPr>
          <a:xfrm>
            <a:off x="503238" y="638175"/>
            <a:ext cx="8181975" cy="3984625"/>
          </a:xfrm>
          <a:prstGeom prst="rect">
            <a:avLst/>
          </a:prstGeom>
          <a:noFill/>
          <a:ln w="9525">
            <a:noFill/>
          </a:ln>
        </p:spPr>
      </p:pic>
      <p:sp>
        <p:nvSpPr>
          <p:cNvPr id="9" name="矩形 11"/>
          <p:cNvSpPr/>
          <p:nvPr/>
        </p:nvSpPr>
        <p:spPr>
          <a:xfrm>
            <a:off x="1320800" y="1109153"/>
            <a:ext cx="6964363" cy="645160"/>
          </a:xfrm>
          <a:prstGeom prst="rect">
            <a:avLst/>
          </a:prstGeom>
          <a:noFill/>
          <a:ln w="9525">
            <a:noFill/>
          </a:ln>
        </p:spPr>
        <p:txBody>
          <a:bodyPr>
            <a:spAutoFit/>
          </a:bodyPr>
          <a:lstStyle/>
          <a:p>
            <a:pPr algn="ctr">
              <a:lnSpc>
                <a:spcPct val="150000"/>
              </a:lnSpc>
            </a:pPr>
            <a:r>
              <a:rPr lang="zh-CN" altLang="en-US" sz="2400" b="1" dirty="0">
                <a:solidFill>
                  <a:srgbClr val="0066FF"/>
                </a:solidFill>
                <a:latin typeface="黑体" panose="02010609060101010101" pitchFamily="49" charset="-122"/>
                <a:ea typeface="黑体" panose="02010609060101010101" pitchFamily="49" charset="-122"/>
              </a:rPr>
              <a:t>通过神态、语言描写表现人物品质</a:t>
            </a:r>
            <a:endParaRPr lang="zh-CN" altLang="en-US" sz="2400" b="1" dirty="0">
              <a:solidFill>
                <a:srgbClr val="0066FF"/>
              </a:solidFill>
              <a:latin typeface="黑体" panose="02010609060101010101" pitchFamily="49" charset="-122"/>
              <a:ea typeface="黑体" panose="02010609060101010101" pitchFamily="49" charset="-122"/>
            </a:endParaRPr>
          </a:p>
        </p:txBody>
      </p:sp>
      <p:sp>
        <p:nvSpPr>
          <p:cNvPr id="10" name="矩形 9"/>
          <p:cNvSpPr/>
          <p:nvPr/>
        </p:nvSpPr>
        <p:spPr>
          <a:xfrm>
            <a:off x="794450" y="1664398"/>
            <a:ext cx="7905750" cy="2939459"/>
          </a:xfrm>
          <a:prstGeom prst="rect">
            <a:avLst/>
          </a:prstGeom>
          <a:noFill/>
          <a:ln w="9525">
            <a:noFill/>
          </a:ln>
        </p:spPr>
        <p:txBody>
          <a:bodyPr>
            <a:spAutoFit/>
          </a:bodyPr>
          <a:lstStyle/>
          <a:p>
            <a:pPr indent="536575">
              <a:lnSpc>
                <a:spcPct val="150000"/>
              </a:lnSpc>
            </a:pPr>
            <a:r>
              <a:rPr lang="zh-CN" altLang="en-US" sz="2100" b="1" dirty="0">
                <a:latin typeface="Times New Roman" panose="02020603050405020304" pitchFamily="18" charset="0"/>
                <a:cs typeface="Times New Roman" panose="02020603050405020304" pitchFamily="18" charset="0"/>
              </a:rPr>
              <a:t>写作时，人物的品质可以通过描写人物的神态和语言来体现。如，本文写父亲在法庭上“脸上的表情非常安定，非常沉着”，表现了李大钊同志的英勇、无畏；写父亲对母亲说的话“不是常对你说吗？我是不能轻易离开北京的。你要知道现在是什么时候，这里的工作多么重要。我哪能离开呢？”，表现了李大钊同志对党的忠诚。</a:t>
            </a:r>
            <a:endParaRPr lang="zh-CN" altLang="en-US" sz="2100" b="1"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4613" y="621975"/>
            <a:ext cx="1577676" cy="461665"/>
          </a:xfrm>
          <a:prstGeom prst="rect">
            <a:avLst/>
          </a:prstGeom>
          <a:noFill/>
          <a:ln w="9525">
            <a:noFill/>
          </a:ln>
        </p:spPr>
        <p:txBody>
          <a:bodyPr wrap="none">
            <a:spAutoFit/>
          </a:bodyPr>
          <a:lstStyle/>
          <a:p>
            <a:r>
              <a:rPr lang="zh-CN" altLang="zh-CN" sz="2400" b="1">
                <a:solidFill>
                  <a:srgbClr val="0066FF"/>
                </a:solidFill>
                <a:latin typeface="黑体" panose="02010609060101010101" pitchFamily="49" charset="-122"/>
                <a:ea typeface="黑体" panose="02010609060101010101" pitchFamily="49" charset="-122"/>
              </a:rPr>
              <a:t>举</a:t>
            </a:r>
            <a:r>
              <a:rPr lang="zh-CN" altLang="en-US" sz="2400" b="1">
                <a:solidFill>
                  <a:srgbClr val="0066FF"/>
                </a:solidFill>
                <a:latin typeface="黑体" panose="02010609060101010101" pitchFamily="49" charset="-122"/>
                <a:ea typeface="黑体" panose="02010609060101010101" pitchFamily="49" charset="-122"/>
              </a:rPr>
              <a:t>一</a:t>
            </a:r>
            <a:r>
              <a:rPr lang="zh-CN" altLang="zh-CN" sz="2400" b="1">
                <a:solidFill>
                  <a:srgbClr val="0066FF"/>
                </a:solidFill>
                <a:latin typeface="黑体" panose="02010609060101010101" pitchFamily="49" charset="-122"/>
                <a:ea typeface="黑体" panose="02010609060101010101" pitchFamily="49" charset="-122"/>
              </a:rPr>
              <a:t>例：</a:t>
            </a:r>
            <a:r>
              <a:rPr lang="en-US" altLang="zh-CN" sz="2400" b="1">
                <a:solidFill>
                  <a:srgbClr val="0066FF"/>
                </a:solidFill>
                <a:latin typeface="黑体" panose="02010609060101010101" pitchFamily="49" charset="-122"/>
                <a:ea typeface="黑体" panose="02010609060101010101" pitchFamily="49" charset="-122"/>
              </a:rPr>
              <a:t> </a:t>
            </a:r>
            <a:endParaRPr lang="en-US" altLang="zh-CN" sz="2400" b="1">
              <a:solidFill>
                <a:srgbClr val="0066FF"/>
              </a:solidFill>
              <a:latin typeface="黑体" panose="02010609060101010101" pitchFamily="49" charset="-122"/>
              <a:ea typeface="黑体" panose="02010609060101010101" pitchFamily="49" charset="-122"/>
            </a:endParaRPr>
          </a:p>
        </p:txBody>
      </p:sp>
      <p:sp>
        <p:nvSpPr>
          <p:cNvPr id="6" name="矩形 5"/>
          <p:cNvSpPr/>
          <p:nvPr/>
        </p:nvSpPr>
        <p:spPr>
          <a:xfrm>
            <a:off x="427506" y="934650"/>
            <a:ext cx="8623919" cy="3293209"/>
          </a:xfrm>
          <a:prstGeom prst="rect">
            <a:avLst/>
          </a:prstGeom>
          <a:noFill/>
          <a:ln w="9525">
            <a:noFill/>
          </a:ln>
        </p:spPr>
        <p:txBody>
          <a:bodyPr wrap="square">
            <a:spAutoFit/>
          </a:bodyPr>
          <a:lstStyle/>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马教授望着自己的学生们，喉结动了动，他很想再次宣布“同学们，下课了”，但嘴巴张了张，竟未能说出。整个教室一片安静。</a:t>
            </a:r>
            <a:endParaRPr lang="zh-CN" altLang="en-US" sz="2000" b="1">
              <a:solidFill>
                <a:srgbClr val="000000"/>
              </a:solidFill>
              <a:latin typeface="楷体" panose="02010609060101010101" pitchFamily="49" charset="-122"/>
              <a:ea typeface="楷体" panose="02010609060101010101" pitchFamily="49" charset="-122"/>
            </a:endParaRPr>
          </a:p>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a:t>
            </a:r>
            <a:endParaRPr lang="zh-CN" altLang="en-US" sz="2000" b="1">
              <a:solidFill>
                <a:srgbClr val="000000"/>
              </a:solidFill>
              <a:latin typeface="楷体" panose="02010609060101010101" pitchFamily="49" charset="-122"/>
              <a:ea typeface="楷体" panose="02010609060101010101" pitchFamily="49" charset="-122"/>
            </a:endParaRPr>
          </a:p>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“现在开始点名！”马教授清了清嗓子，泪水在眼眶里打转。 “肖石、张天利、温颖……”他大声呼点着。四十五位同学相续站起又端正坐下。 </a:t>
            </a:r>
            <a:endParaRPr lang="zh-CN" altLang="en-US" sz="2000" b="1">
              <a:solidFill>
                <a:srgbClr val="000000"/>
              </a:solidFill>
              <a:latin typeface="楷体" panose="02010609060101010101" pitchFamily="49" charset="-122"/>
              <a:ea typeface="楷体" panose="02010609060101010101" pitchFamily="49" charset="-122"/>
            </a:endParaRPr>
          </a:p>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“马国政！”</a:t>
            </a:r>
            <a:endParaRPr lang="zh-CN" altLang="en-US" sz="2000" b="1">
              <a:solidFill>
                <a:srgbClr val="000000"/>
              </a:solidFill>
              <a:latin typeface="楷体" panose="02010609060101010101" pitchFamily="49" charset="-122"/>
              <a:ea typeface="楷体" panose="02010609060101010101" pitchFamily="49" charset="-122"/>
            </a:endParaRPr>
          </a:p>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“？”同学们蒙了。</a:t>
            </a:r>
            <a:endParaRPr lang="zh-CN" altLang="en-US" sz="2000" b="1">
              <a:solidFill>
                <a:srgbClr val="000000"/>
              </a:solidFill>
              <a:latin typeface="楷体" panose="02010609060101010101" pitchFamily="49" charset="-122"/>
              <a:ea typeface="楷体" panose="02010609060101010101" pitchFamily="49" charset="-122"/>
            </a:endParaRPr>
          </a:p>
          <a:p>
            <a:pPr indent="444500">
              <a:lnSpc>
                <a:spcPct val="130000"/>
              </a:lnSpc>
            </a:pPr>
            <a:r>
              <a:rPr lang="zh-CN" altLang="en-US" sz="2000" b="1">
                <a:solidFill>
                  <a:srgbClr val="000000"/>
                </a:solidFill>
                <a:latin typeface="楷体" panose="02010609060101010101" pitchFamily="49" charset="-122"/>
                <a:ea typeface="楷体" panose="02010609060101010101" pitchFamily="49" charset="-122"/>
              </a:rPr>
              <a:t>“到！”未等同学们反应过来，马教授已响亮地回答了自己。</a:t>
            </a:r>
            <a:endParaRPr lang="zh-CN" altLang="en-US" sz="2000" b="1">
              <a:solidFill>
                <a:srgbClr val="000000"/>
              </a:solidFill>
              <a:latin typeface="楷体" panose="02010609060101010101" pitchFamily="49" charset="-122"/>
              <a:ea typeface="楷体" panose="02010609060101010101" pitchFamily="49" charset="-122"/>
            </a:endParaRPr>
          </a:p>
        </p:txBody>
      </p:sp>
      <p:sp>
        <p:nvSpPr>
          <p:cNvPr id="7" name="矩形 6"/>
          <p:cNvSpPr/>
          <p:nvPr/>
        </p:nvSpPr>
        <p:spPr>
          <a:xfrm>
            <a:off x="601785" y="4138928"/>
            <a:ext cx="8224838" cy="738664"/>
          </a:xfrm>
          <a:prstGeom prst="rect">
            <a:avLst/>
          </a:prstGeom>
          <a:noFill/>
          <a:ln w="9525">
            <a:noFill/>
          </a:ln>
        </p:spPr>
        <p:txBody>
          <a:bodyPr>
            <a:spAutoFit/>
          </a:bodyPr>
          <a:lstStyle/>
          <a:p>
            <a:pPr indent="444500"/>
            <a:r>
              <a:rPr lang="zh-CN" altLang="en-US" sz="2100" b="1">
                <a:solidFill>
                  <a:srgbClr val="FF6600"/>
                </a:solidFill>
                <a:latin typeface="+mj-ea"/>
                <a:ea typeface="+mj-ea"/>
              </a:rPr>
              <a:t>通过对马教授的神态和语言描写表现了马教授热爱教育事业、爱学生的品质。</a:t>
            </a:r>
            <a:endParaRPr lang="zh-CN" altLang="en-US" sz="2100" b="1">
              <a:solidFill>
                <a:srgbClr val="FF6600"/>
              </a:solidFill>
              <a:latin typeface="+mj-ea"/>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3588" y="1330325"/>
            <a:ext cx="1627187" cy="522288"/>
          </a:xfrm>
          <a:prstGeom prst="rect">
            <a:avLst/>
          </a:prstGeom>
          <a:noFill/>
          <a:ln w="9525">
            <a:noFill/>
          </a:ln>
        </p:spPr>
        <p:txBody>
          <a:bodyPr wrap="none">
            <a:spAutoFit/>
          </a:bodyPr>
          <a:lstStyle/>
          <a:p>
            <a:r>
              <a:rPr lang="zh-CN" altLang="en-US" sz="2800" b="1">
                <a:solidFill>
                  <a:srgbClr val="0066FF"/>
                </a:solidFill>
                <a:latin typeface="黑体" panose="02010609060101010101" pitchFamily="49" charset="-122"/>
                <a:ea typeface="黑体" panose="02010609060101010101" pitchFamily="49" charset="-122"/>
              </a:rPr>
              <a:t>练一练：</a:t>
            </a:r>
            <a:endParaRPr lang="zh-CN" altLang="en-US" sz="2800" b="1">
              <a:solidFill>
                <a:srgbClr val="0066FF"/>
              </a:solidFill>
              <a:latin typeface="黑体" panose="02010609060101010101" pitchFamily="49" charset="-122"/>
              <a:ea typeface="黑体" panose="02010609060101010101" pitchFamily="49" charset="-122"/>
            </a:endParaRPr>
          </a:p>
        </p:txBody>
      </p:sp>
      <p:sp>
        <p:nvSpPr>
          <p:cNvPr id="5" name="矩形 4"/>
          <p:cNvSpPr/>
          <p:nvPr/>
        </p:nvSpPr>
        <p:spPr>
          <a:xfrm>
            <a:off x="860425" y="2009775"/>
            <a:ext cx="7615238" cy="1383665"/>
          </a:xfrm>
          <a:prstGeom prst="rect">
            <a:avLst/>
          </a:prstGeom>
        </p:spPr>
        <p:txBody>
          <a:bodyPr>
            <a:spAutoFit/>
          </a:bodyPr>
          <a:lstStyle/>
          <a:p>
            <a:pPr marL="0" marR="0" lvl="0" indent="624205" algn="l" defTabSz="4572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a:ln>
                  <a:noFill/>
                </a:ln>
                <a:solidFill>
                  <a:prstClr val="black"/>
                </a:solidFill>
                <a:effectLst/>
                <a:uLnTx/>
                <a:uFillTx/>
                <a:latin typeface="+mj-ea"/>
                <a:ea typeface="+mj-ea"/>
                <a:cs typeface="Times New Roman" panose="02020603050405020304" pitchFamily="18" charset="0"/>
              </a:rPr>
              <a:t>试着通过神态或语言描写来表现某一人物的诚实品质。</a:t>
            </a:r>
            <a:endParaRPr kumimoji="0" lang="zh-CN" altLang="en-US" sz="2800" b="1" i="0" u="none" strike="noStrike" kern="1200" cap="none" spc="0" normalizeH="0" baseline="0" noProof="0">
              <a:ln>
                <a:noFill/>
              </a:ln>
              <a:solidFill>
                <a:prstClr val="black"/>
              </a:solidFill>
              <a:effectLst/>
              <a:uLnTx/>
              <a:uFillTx/>
              <a:latin typeface="+mj-ea"/>
              <a:ea typeface="+mj-ea"/>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1"/>
          <p:cNvSpPr/>
          <p:nvPr/>
        </p:nvSpPr>
        <p:spPr>
          <a:xfrm>
            <a:off x="850900" y="1616075"/>
            <a:ext cx="7805738" cy="2308324"/>
          </a:xfrm>
          <a:prstGeom prst="rect">
            <a:avLst/>
          </a:prstGeom>
          <a:noFill/>
          <a:ln w="9525">
            <a:noFill/>
          </a:ln>
        </p:spPr>
        <p:txBody>
          <a:bodyPr>
            <a:spAutoFit/>
          </a:bodyPr>
          <a:lstStyle/>
          <a:p>
            <a:pPr>
              <a:lnSpc>
                <a:spcPct val="150000"/>
              </a:lnSpc>
            </a:pPr>
            <a:r>
              <a:rPr lang="zh-CN" altLang="en-US" sz="2400" b="1" dirty="0">
                <a:latin typeface="+mj-ea"/>
                <a:ea typeface="+mj-ea"/>
              </a:rPr>
              <a:t>    这篇课文主要讲的是作者回忆父亲李大钊同志被捕前，被捕，被审，被害的经过，从而表达了李大钊忠于革命事业的精神和在敌人面前坚贞不屈，不惜献身的崇高品质，也使我们认识到当时反动军阀残暴的本质。</a:t>
            </a:r>
            <a:endParaRPr lang="zh-CN" altLang="en-US" sz="2400" b="1" dirty="0">
              <a:latin typeface="+mj-ea"/>
              <a:ea typeface="+mj-ea"/>
            </a:endParaRPr>
          </a:p>
        </p:txBody>
      </p:sp>
      <p:grpSp>
        <p:nvGrpSpPr>
          <p:cNvPr id="53251" name="组合 3"/>
          <p:cNvGrpSpPr/>
          <p:nvPr/>
        </p:nvGrpSpPr>
        <p:grpSpPr>
          <a:xfrm>
            <a:off x="704850" y="930275"/>
            <a:ext cx="2125663" cy="522288"/>
            <a:chOff x="638175" y="996434"/>
            <a:chExt cx="2125697" cy="523220"/>
          </a:xfrm>
        </p:grpSpPr>
        <p:sp>
          <p:nvSpPr>
            <p:cNvPr id="53253" name="矩形 2"/>
            <p:cNvSpPr/>
            <p:nvPr/>
          </p:nvSpPr>
          <p:spPr>
            <a:xfrm>
              <a:off x="1142915" y="996434"/>
              <a:ext cx="1620957" cy="523220"/>
            </a:xfrm>
            <a:prstGeom prst="rect">
              <a:avLst/>
            </a:prstGeom>
            <a:solidFill>
              <a:srgbClr val="FFFFFF"/>
            </a:solidFill>
            <a:ln w="9525">
              <a:noFill/>
            </a:ln>
          </p:spPr>
          <p:txBody>
            <a:bodyPr wrap="none">
              <a:spAutoFit/>
            </a:bodyPr>
            <a:lstStyle/>
            <a:p>
              <a:r>
                <a:rPr lang="zh-CN" altLang="en-US" sz="2800" b="1" dirty="0">
                  <a:latin typeface="微软雅黑" panose="020B0503020204020204" pitchFamily="34" charset="-122"/>
                  <a:ea typeface="微软雅黑" panose="020B0503020204020204" pitchFamily="34" charset="-122"/>
                </a:rPr>
                <a:t>课堂小结</a:t>
              </a:r>
              <a:endParaRPr lang="zh-CN" altLang="en-US" sz="2800" b="1" dirty="0">
                <a:latin typeface="微软雅黑" panose="020B0503020204020204" pitchFamily="34" charset="-122"/>
                <a:ea typeface="微软雅黑" panose="020B0503020204020204" pitchFamily="34" charset="-122"/>
              </a:endParaRPr>
            </a:p>
          </p:txBody>
        </p:sp>
        <p:sp>
          <p:nvSpPr>
            <p:cNvPr id="5" name="圆角矩形 4"/>
            <p:cNvSpPr/>
            <p:nvPr/>
          </p:nvSpPr>
          <p:spPr>
            <a:xfrm>
              <a:off x="638175" y="1022866"/>
              <a:ext cx="590465" cy="449818"/>
            </a:xfrm>
            <a:prstGeom prst="roundRect">
              <a:avLst>
                <a:gd name="adj" fmla="val 10000"/>
              </a:avLst>
            </a:prstGeom>
            <a:blipFill>
              <a:blip r:embed="rId1" cstate="email"/>
              <a:stretch>
                <a:fillRect/>
              </a:stretch>
            </a:blipFill>
          </p:spPr>
          <p:style>
            <a:lnRef idx="2">
              <a:schemeClr val="lt1">
                <a:hueOff val="0"/>
                <a:satOff val="0"/>
                <a:lumOff val="0"/>
                <a:alphaOff val="0"/>
              </a:schemeClr>
            </a:lnRef>
            <a:fillRef idx="1">
              <a:scrgbClr r="0" g="0" b="0"/>
            </a:fillRef>
            <a:effectRef idx="0">
              <a:schemeClr val="accent2">
                <a:tint val="50000"/>
                <a:hueOff val="0"/>
                <a:satOff val="0"/>
                <a:lumOff val="0"/>
                <a:alphaOff val="0"/>
              </a:schemeClr>
            </a:effectRef>
            <a:fontRef idx="minor">
              <a:schemeClr val="lt1">
                <a:hueOff val="0"/>
                <a:satOff val="0"/>
                <a:lumOff val="0"/>
                <a:alphaOff val="0"/>
              </a:schemeClr>
            </a:fontRef>
          </p:style>
          <p:txBody>
            <a:bodyPr/>
            <a:lstStyle/>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wipe(left)">
                                      <p:cBhvr>
                                        <p:cTn id="7" dur="5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1"/>
          <p:cNvSpPr/>
          <p:nvPr/>
        </p:nvSpPr>
        <p:spPr>
          <a:xfrm>
            <a:off x="356260" y="1399725"/>
            <a:ext cx="8740054" cy="3513269"/>
          </a:xfrm>
          <a:prstGeom prst="rect">
            <a:avLst/>
          </a:prstGeom>
          <a:noFill/>
          <a:ln w="9525">
            <a:noFill/>
          </a:ln>
        </p:spPr>
        <p:txBody>
          <a:bodyPr wrap="square">
            <a:spAutoFit/>
          </a:bodyPr>
          <a:lstStyle/>
          <a:p>
            <a:pPr indent="536575" latinLnBrk="1">
              <a:lnSpc>
                <a:spcPct val="130000"/>
              </a:lnSpc>
            </a:pPr>
            <a:r>
              <a:rPr lang="zh-CN" altLang="en-US" sz="1900" b="1">
                <a:latin typeface="楷体" panose="02010609060101010101" pitchFamily="49" charset="-122"/>
                <a:ea typeface="楷体" panose="02010609060101010101" pitchFamily="49" charset="-122"/>
              </a:rPr>
              <a:t>期待的日子一转眼就来了。</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元旦那天早上，天还未亮，女室一带头，每一间牢房同时响应，像一阵闪电，爆发了洪亮的歌声。人们纵情高歌，唱完一支又一支。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新年大联欢开始了。</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唱歌是第一个节目。第二个节目是交换礼品。每间牢房，每个人都准备了礼物，送给认识的或者不认识的战友，作为联欢的纪念品。最多的礼物是“贺年片”，那是用小块的草纸做的，上面用红药水画上鲜红的五角星或者镰刀锤子，写上几句互相鼓励的话。楼七室经过昼夜赶工，用牙刷柄刻出了一百多颗红的、黄的、晶亮的五角星，分送给各个牢房的同志。女室送给各室的是一幅</a:t>
            </a:r>
            <a:endParaRPr lang="en-US" altLang="zh-CN" sz="1900" b="1">
              <a:latin typeface="楷体" panose="02010609060101010101" pitchFamily="49" charset="-122"/>
              <a:ea typeface="楷体" panose="02010609060101010101" pitchFamily="49" charset="-122"/>
            </a:endParaRPr>
          </a:p>
        </p:txBody>
      </p:sp>
      <p:pic>
        <p:nvPicPr>
          <p:cNvPr id="11" name="图片 16"/>
          <p:cNvPicPr>
            <a:picLocks noChangeAspect="1" noChangeArrowheads="1"/>
          </p:cNvPicPr>
          <p:nvPr/>
        </p:nvPicPr>
        <p:blipFill>
          <a:blip r:embed="rId1" cstate="email"/>
          <a:stretch>
            <a:fillRect/>
          </a:stretch>
        </p:blipFill>
        <p:spPr bwMode="auto">
          <a:xfrm>
            <a:off x="3435350" y="74800"/>
            <a:ext cx="2273300" cy="450850"/>
          </a:xfrm>
          <a:prstGeom prst="rect">
            <a:avLst/>
          </a:prstGeom>
          <a:noFill/>
          <a:ln>
            <a:noFill/>
          </a:ln>
          <a:effectLst>
            <a:outerShdw blurRad="63500" sx="102000" sy="102000" algn="ctr" rotWithShape="0">
              <a:prstClr val="black">
                <a:alpha val="40000"/>
              </a:prstClr>
            </a:outerShdw>
          </a:effectLst>
        </p:spPr>
      </p:pic>
      <p:grpSp>
        <p:nvGrpSpPr>
          <p:cNvPr id="2" name="组合 11"/>
          <p:cNvGrpSpPr/>
          <p:nvPr/>
        </p:nvGrpSpPr>
        <p:grpSpPr>
          <a:xfrm>
            <a:off x="480405" y="750041"/>
            <a:ext cx="1772205" cy="531209"/>
            <a:chOff x="854820" y="1213040"/>
            <a:chExt cx="1772205" cy="531209"/>
          </a:xfrm>
          <a:effectLst>
            <a:outerShdw blurRad="50800" dist="38100" dir="10800000" algn="r" rotWithShape="0">
              <a:prstClr val="black">
                <a:alpha val="40000"/>
              </a:prstClr>
            </a:outerShdw>
          </a:effectLst>
        </p:grpSpPr>
        <p:sp>
          <p:nvSpPr>
            <p:cNvPr id="13" name="圆角矩形 12"/>
            <p:cNvSpPr/>
            <p:nvPr/>
          </p:nvSpPr>
          <p:spPr>
            <a:xfrm>
              <a:off x="906463" y="1213040"/>
              <a:ext cx="1667986" cy="531209"/>
            </a:xfrm>
            <a:prstGeom prst="round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5400000" scaled="1"/>
            </a:gradFill>
            <a:ln>
              <a:solidFill>
                <a:schemeClr val="accent3">
                  <a:lumMod val="75000"/>
                </a:schemeClr>
              </a:solidFill>
            </a:ln>
            <a:effectLst>
              <a:softEdge rad="31750"/>
            </a:effectLst>
          </p:spPr>
          <p:txBody>
            <a:bodyPr wrap="none">
              <a:spAutoFit/>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rPr>
                <a:t>推荐阅读</a:t>
              </a:r>
              <a:endParaRPr kumimoji="0" lang="zh-CN" altLang="en-US" sz="2800" b="1" i="0" u="none" strike="noStrike" kern="1200" cap="none" spc="0" normalizeH="0" baseline="0" noProof="0">
                <a:ln>
                  <a:noFill/>
                </a:ln>
                <a:solidFill>
                  <a:prstClr val="black">
                    <a:hueOff val="0"/>
                    <a:satOff val="0"/>
                    <a:lumOff val="0"/>
                    <a:alphaOff val="0"/>
                  </a:prstClr>
                </a:solidFill>
                <a:effectLst>
                  <a:glow rad="101600">
                    <a:schemeClr val="bg1">
                      <a:alpha val="60000"/>
                    </a:schemeClr>
                  </a:glow>
                </a:effectLst>
                <a:uLnTx/>
                <a:uFillTx/>
                <a:latin typeface="微软雅黑" panose="020B0503020204020204" pitchFamily="34" charset="-122"/>
                <a:ea typeface="微软雅黑" panose="020B0503020204020204" pitchFamily="34" charset="-122"/>
                <a:cs typeface="+mn-cs"/>
              </a:endParaRPr>
            </a:p>
          </p:txBody>
        </p:sp>
        <p:sp>
          <p:nvSpPr>
            <p:cNvPr id="14" name="直线连接符 21"/>
            <p:cNvSpPr>
              <a:spLocks noChangeShapeType="1"/>
            </p:cNvSpPr>
            <p:nvPr/>
          </p:nvSpPr>
          <p:spPr bwMode="auto">
            <a:xfrm flipV="1">
              <a:off x="854820" y="1717378"/>
              <a:ext cx="1772205" cy="0"/>
            </a:xfrm>
            <a:prstGeom prst="line">
              <a:avLst/>
            </a:prstGeom>
            <a:noFill/>
            <a:ln w="38100">
              <a:solidFill>
                <a:schemeClr val="accent1">
                  <a:lumMod val="60000"/>
                  <a:lumOff val="40000"/>
                </a:schemeClr>
              </a:solidFill>
              <a:prstDash val="sysDash"/>
              <a:round/>
            </a:ln>
          </p:spPr>
          <p:txBody>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sp>
        <p:nvSpPr>
          <p:cNvPr id="56325" name="矩形 1"/>
          <p:cNvSpPr/>
          <p:nvPr/>
        </p:nvSpPr>
        <p:spPr>
          <a:xfrm>
            <a:off x="3832264" y="774050"/>
            <a:ext cx="1319592" cy="430887"/>
          </a:xfrm>
          <a:prstGeom prst="rect">
            <a:avLst/>
          </a:prstGeom>
          <a:noFill/>
          <a:ln w="9525">
            <a:noFill/>
          </a:ln>
        </p:spPr>
        <p:txBody>
          <a:bodyPr wrap="none">
            <a:spAutoFit/>
          </a:bodyPr>
          <a:lstStyle/>
          <a:p>
            <a:pPr algn="ctr"/>
            <a:r>
              <a:rPr lang="zh-CN" altLang="en-US" sz="2200" b="1">
                <a:solidFill>
                  <a:srgbClr val="000000"/>
                </a:solidFill>
                <a:latin typeface="黑体" panose="02010609060101010101" pitchFamily="49" charset="-122"/>
                <a:ea typeface="黑体" panose="02010609060101010101" pitchFamily="49" charset="-122"/>
              </a:rPr>
              <a:t>狱中联欢</a:t>
            </a:r>
            <a:endParaRPr lang="zh-CN" altLang="en-US" sz="2200" b="1">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291462" y="649475"/>
            <a:ext cx="8721907" cy="4219553"/>
          </a:xfrm>
          <a:prstGeom prst="rect">
            <a:avLst/>
          </a:prstGeom>
          <a:noFill/>
          <a:ln w="9525">
            <a:noFill/>
            <a:miter lim="800000"/>
          </a:ln>
        </p:spPr>
        <p:txBody>
          <a:bodyPr wrap="square">
            <a:spAutoFit/>
          </a:bodyPr>
          <a:lstStyle/>
          <a:p>
            <a:pPr latinLnBrk="1">
              <a:lnSpc>
                <a:spcPct val="130000"/>
              </a:lnSpc>
            </a:pPr>
            <a:r>
              <a:rPr lang="zh-CN" altLang="en-US" sz="1900" b="1">
                <a:latin typeface="楷体" panose="02010609060101010101" pitchFamily="49" charset="-122"/>
                <a:ea typeface="楷体" panose="02010609060101010101" pitchFamily="49" charset="-122"/>
              </a:rPr>
              <a:t>幅绣了字的锦旗，那些彩色的线，是从她们的袜子上拆下来的</a:t>
            </a:r>
            <a:r>
              <a:rPr lang="en-US" altLang="zh-CN" sz="1900" b="1">
                <a:latin typeface="楷体" panose="02010609060101010101" pitchFamily="49" charset="-122"/>
                <a:ea typeface="楷体" panose="02010609060101010101" pitchFamily="49" charset="-122"/>
              </a:rPr>
              <a:t>……</a:t>
            </a:r>
            <a:endParaRPr lang="en-US" altLang="zh-CN"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接着第三个节目开始了。每间牢房的人都在门口贴对联。所有的对联都是用草纸接连起来做成的。所有的对联都不是一个人写成的，同一副对联中，有老年人苍劲的笔法，也有“孩儿体”的弯弯曲曲的笔迹。女室里，江姐捏着“监狱之花”的小手，也写了几笔。所有的对联都洋溢着革命的乐观精神。</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女牢的对联写的是：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洞中才数月</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世上已千年</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大家心里明白：几千年的封建王朝正在崩溃，人民当家作主的时代就要到来，“世上已千年”还形容不了翻天覆地的革命形势的迅速发展咧！</a:t>
            </a:r>
            <a:endParaRPr lang="en-US" altLang="zh-CN"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她们还在牢门上贴了一张横额：</a:t>
            </a:r>
            <a:endParaRPr lang="zh-CN" altLang="en-US" sz="1900" b="1">
              <a:latin typeface="楷体" panose="02010609060101010101" pitchFamily="49" charset="-122"/>
              <a:ea typeface="楷体" panose="02010609060101010101" pitchFamily="49" charset="-122"/>
            </a:endParaRPr>
          </a:p>
        </p:txBody>
      </p:sp>
      <p:pic>
        <p:nvPicPr>
          <p:cNvPr id="55300" name="New picture"/>
          <p:cNvPicPr/>
          <p:nvPr/>
        </p:nvPicPr>
        <p:blipFill>
          <a:blip r:embed="rId1"/>
          <a:stretch>
            <a:fillRect/>
          </a:stretch>
        </p:blipFill>
        <p:spPr>
          <a:xfrm>
            <a:off x="11544300" y="11214100"/>
            <a:ext cx="368300" cy="266700"/>
          </a:xfrm>
          <a:prstGeom prst="cube">
            <a:avLst/>
          </a:prstGeom>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327087" y="637600"/>
            <a:ext cx="8674407" cy="4273478"/>
          </a:xfrm>
          <a:prstGeom prst="rect">
            <a:avLst/>
          </a:prstGeom>
          <a:noFill/>
          <a:ln w="9525">
            <a:noFill/>
            <a:miter lim="800000"/>
          </a:ln>
        </p:spPr>
        <p:txBody>
          <a:bodyPr wrap="square">
            <a:spAutoFit/>
          </a:bodyPr>
          <a:lstStyle/>
          <a:p>
            <a:pPr indent="536575" latinLnBrk="1">
              <a:lnSpc>
                <a:spcPct val="130000"/>
              </a:lnSpc>
            </a:pPr>
            <a:r>
              <a:rPr lang="zh-CN" altLang="en-US" sz="1900" b="1">
                <a:latin typeface="楷体" panose="02010609060101010101" pitchFamily="49" charset="-122"/>
                <a:ea typeface="楷体" panose="02010609060101010101" pitchFamily="49" charset="-122"/>
              </a:rPr>
              <a:t>扭转乾坤</a:t>
            </a:r>
            <a:endParaRPr lang="en-US" altLang="zh-CN"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猩猩也许看不懂，也许看懂了又不敢承认，居然妄加评论道：“这对联倒有些修仙炼道的味了。”</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楼一室的对联写得更妙：</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歌乐山下悟道</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渣滓洞中参禅</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横额是：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极乐世界</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大家心里明白：这里悟的是革命之道，参的是马克思列宁主义之禅。“极乐世界”，正是写的人们掌握了革命真理的心境。</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猩猩挑起了眉梢，玩味了一会儿，只好说：“真有点仙风道骨！”</a:t>
            </a:r>
            <a:endParaRPr lang="zh-CN" altLang="en-US" sz="1900" b="1">
              <a:latin typeface="楷体" panose="02010609060101010101" pitchFamily="49" charset="-122"/>
              <a:ea typeface="楷体" panose="0201060906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362713" y="613850"/>
            <a:ext cx="8453438" cy="4219553"/>
          </a:xfrm>
          <a:prstGeom prst="rect">
            <a:avLst/>
          </a:prstGeom>
          <a:noFill/>
          <a:ln w="9525">
            <a:noFill/>
            <a:miter lim="800000"/>
          </a:ln>
        </p:spPr>
        <p:txBody>
          <a:bodyPr>
            <a:spAutoFit/>
          </a:bodyPr>
          <a:lstStyle/>
          <a:p>
            <a:pPr indent="536575" latinLnBrk="1">
              <a:lnSpc>
                <a:spcPct val="130000"/>
              </a:lnSpc>
            </a:pPr>
            <a:r>
              <a:rPr lang="zh-CN" altLang="en-US" sz="1900" b="1">
                <a:latin typeface="楷体" panose="02010609060101010101" pitchFamily="49" charset="-122"/>
                <a:ea typeface="楷体" panose="02010609060101010101" pitchFamily="49" charset="-122"/>
              </a:rPr>
              <a:t>楼二室的对联写得十分优美：</a:t>
            </a:r>
            <a:endParaRPr lang="en-US" altLang="zh-CN"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看洞中依然旧景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望窗外已是新春</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横额是：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苦尽甜来</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楼三室的对联借用了古人的诗句：</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满园春色关不住</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一枝红杏出墙来</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横额是：</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大地春回</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一副副对联，全洋溢着这样乐观、诙谐的情趣。</a:t>
            </a:r>
            <a:endParaRPr lang="zh-CN" altLang="en-US" sz="1900" b="1">
              <a:latin typeface="楷体" panose="02010609060101010101" pitchFamily="49" charset="-122"/>
              <a:ea typeface="楷体" panose="02010609060101010101"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196463" y="625725"/>
            <a:ext cx="8876100" cy="4273478"/>
          </a:xfrm>
          <a:prstGeom prst="rect">
            <a:avLst/>
          </a:prstGeom>
          <a:noFill/>
          <a:ln w="9525">
            <a:noFill/>
            <a:miter lim="800000"/>
          </a:ln>
        </p:spPr>
        <p:txBody>
          <a:bodyPr wrap="square">
            <a:spAutoFit/>
          </a:bodyPr>
          <a:lstStyle/>
          <a:p>
            <a:pPr indent="536575" latinLnBrk="1">
              <a:lnSpc>
                <a:spcPct val="130000"/>
              </a:lnSpc>
            </a:pPr>
            <a:r>
              <a:rPr lang="zh-CN" altLang="en-US" sz="1900" b="1">
                <a:latin typeface="楷体" panose="02010609060101010101" pitchFamily="49" charset="-122"/>
                <a:ea typeface="楷体" panose="02010609060101010101" pitchFamily="49" charset="-122"/>
              </a:rPr>
              <a:t>猩猩来到楼七室门前站定，慢吞吞地读着：“两个天窗</a:t>
            </a:r>
            <a:r>
              <a:rPr lang="en-US" altLang="zh-CN" sz="1900" b="1">
                <a:latin typeface="楷体" panose="02010609060101010101" pitchFamily="49" charset="-122"/>
                <a:ea typeface="楷体" panose="02010609060101010101" pitchFamily="49" charset="-122"/>
              </a:rPr>
              <a:t>——</a:t>
            </a:r>
            <a:r>
              <a:rPr lang="zh-CN" altLang="en-US" sz="1900" b="1">
                <a:latin typeface="楷体" panose="02010609060101010101" pitchFamily="49" charset="-122"/>
                <a:ea typeface="楷体" panose="02010609060101010101" pitchFamily="49" charset="-122"/>
              </a:rPr>
              <a:t>出气；一扇风门</a:t>
            </a:r>
            <a:r>
              <a:rPr lang="en-US" altLang="zh-CN" sz="1900" b="1">
                <a:latin typeface="楷体" panose="02010609060101010101" pitchFamily="49" charset="-122"/>
                <a:ea typeface="楷体" panose="02010609060101010101" pitchFamily="49" charset="-122"/>
              </a:rPr>
              <a:t>——</a:t>
            </a:r>
            <a:r>
              <a:rPr lang="zh-CN" altLang="en-US" sz="1900" b="1">
                <a:latin typeface="楷体" panose="02010609060101010101" pitchFamily="49" charset="-122"/>
                <a:ea typeface="楷体" panose="02010609060101010101" pitchFamily="49" charset="-122"/>
              </a:rPr>
              <a:t>伸头。”挑剔的眼光在横额“乐在其中”四个大字上凝固起来。不待他说话，余新江便问道： </a:t>
            </a:r>
            <a:endParaRPr lang="en-US" altLang="zh-CN"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“喂，这像不像渣滓洞的生活？”</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“生活？生活当然</a:t>
            </a:r>
            <a:r>
              <a:rPr lang="en-US" altLang="zh-CN" sz="1900" b="1">
                <a:latin typeface="楷体" panose="02010609060101010101" pitchFamily="49" charset="-122"/>
                <a:ea typeface="楷体" panose="02010609060101010101" pitchFamily="49" charset="-122"/>
              </a:rPr>
              <a:t>……”</a:t>
            </a:r>
            <a:r>
              <a:rPr lang="zh-CN" altLang="en-US" sz="1900" b="1">
                <a:latin typeface="楷体" panose="02010609060101010101" pitchFamily="49" charset="-122"/>
                <a:ea typeface="楷体" panose="02010609060101010101" pitchFamily="49" charset="-122"/>
              </a:rPr>
              <a:t>猩猩犹豫着，“不过，‘乐在其中’，那个‘乐’字总有点刺眼。”</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“嘿，改成‘苦’字，‘苦在其中’，你看要得不？”丁长发笑着追问。</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猩猩装作没有听见，溜走了。</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表演节目的时间快到了，大家一拥而出，享受这自由而愉快的时刻。这个时刻，正是党的胜利，人民解放军的节节前进，给他们赢来的。</a:t>
            </a:r>
            <a:endParaRPr lang="zh-CN" altLang="en-US" sz="1900" b="1">
              <a:latin typeface="楷体" panose="02010609060101010101" pitchFamily="49" charset="-122"/>
              <a:ea typeface="楷体" panose="02010609060101010101" pitchFamily="49" charset="-122"/>
            </a:endParaRPr>
          </a:p>
          <a:p>
            <a:pPr indent="536575" latinLnBrk="1">
              <a:lnSpc>
                <a:spcPct val="130000"/>
              </a:lnSpc>
            </a:pPr>
            <a:r>
              <a:rPr lang="zh-CN" altLang="en-US" sz="1900" b="1">
                <a:latin typeface="楷体" panose="02010609060101010101" pitchFamily="49" charset="-122"/>
                <a:ea typeface="楷体" panose="02010609060101010101" pitchFamily="49" charset="-122"/>
              </a:rPr>
              <a:t>几个戴着脚镣的同志，在往常放风的地坝中间扭起秧歌。沉重的铁镣，撞击</a:t>
            </a:r>
            <a:endParaRPr lang="zh-CN" altLang="en-US" sz="1900" b="1">
              <a:latin typeface="楷体" panose="02010609060101010101" pitchFamily="49" charset="-122"/>
              <a:ea typeface="楷体" panose="0201060906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350838" y="587163"/>
            <a:ext cx="8453438" cy="4413516"/>
          </a:xfrm>
          <a:prstGeom prst="rect">
            <a:avLst/>
          </a:prstGeom>
          <a:noFill/>
          <a:ln w="9525">
            <a:noFill/>
            <a:miter lim="800000"/>
          </a:ln>
        </p:spPr>
        <p:txBody>
          <a:bodyPr>
            <a:spAutoFit/>
          </a:bodyPr>
          <a:lstStyle/>
          <a:p>
            <a:pPr latinLnBrk="1">
              <a:lnSpc>
                <a:spcPct val="130000"/>
              </a:lnSpc>
            </a:pPr>
            <a:r>
              <a:rPr lang="zh-CN" altLang="en-US" b="1">
                <a:latin typeface="楷体" panose="02010609060101010101" pitchFamily="49" charset="-122"/>
                <a:ea typeface="楷体" panose="02010609060101010101" pitchFamily="49" charset="-122"/>
              </a:rPr>
              <a:t>得丁当作响，成了节奏强烈的伴奏。欢乐的歌舞里，充满了对黑暗势力的轻蔑。看啊，还有什么节目比得上这种顽强而鲜明的高歌曼舞！</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狂热的掌声送走了一间牢房的节目，又迎来另一间牢房的表演。人潮卷来卷去，地坝变成了绝妙的露天舞台。</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楼下四室的“报幕员”宣布：“我们的节目是歌舞表演。表演开始！”只见铁门哗啦一开，一连串的人影，打着空心筋斗，翻了出来，博得同志们齐声喝彩。接着，几个人聚集拢来，站成一个圆圈，又有几个人爬上去站在他们肩上，又有人再爬上去</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一层、二层、三层</a:t>
            </a:r>
            <a:r>
              <a:rPr lang="en-US" altLang="zh-CN" b="1">
                <a:latin typeface="楷体" panose="02010609060101010101" pitchFamily="49" charset="-122"/>
                <a:ea typeface="楷体" panose="02010609060101010101" pitchFamily="49" charset="-122"/>
              </a:rPr>
              <a:t>……</a:t>
            </a:r>
            <a:r>
              <a:rPr lang="zh-CN" altLang="en-US" b="1">
                <a:latin typeface="楷体" panose="02010609060101010101" pitchFamily="49" charset="-122"/>
                <a:ea typeface="楷体" panose="02010609060101010101" pitchFamily="49" charset="-122"/>
              </a:rPr>
              <a:t>他们在叠罗汉。最上边站着一个人，满脸兴奋的微笑，站得比集中营的高墙、电网更高，手里拿着一面红纸做的鲜艳的红旗，遥望着远处的云山。歌声在周围渐渐升起：</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一杆红旗</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哗啦啦地飘，</a:t>
            </a:r>
            <a:endParaRPr lang="zh-CN" altLang="en-US" b="1">
              <a:latin typeface="楷体" panose="02010609060101010101" pitchFamily="49" charset="-122"/>
              <a:ea typeface="楷体" panose="020106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p:cNvSpPr/>
          <p:nvPr/>
        </p:nvSpPr>
        <p:spPr>
          <a:xfrm>
            <a:off x="1386276" y="1560697"/>
            <a:ext cx="7361237" cy="637675"/>
          </a:xfrm>
          <a:prstGeom prst="rect">
            <a:avLst/>
          </a:prstGeom>
          <a:noFill/>
          <a:ln w="9525">
            <a:noFill/>
          </a:ln>
        </p:spPr>
        <p:txBody>
          <a:bodyPr>
            <a:spAutoFit/>
          </a:bodyPr>
          <a:lstStyle/>
          <a:p>
            <a:pPr>
              <a:lnSpc>
                <a:spcPct val="150000"/>
              </a:lnSpc>
            </a:pPr>
            <a:r>
              <a:rPr lang="zh-CN" altLang="en-US" sz="2800" b="1" dirty="0">
                <a:latin typeface="黑体" panose="02010609060101010101" pitchFamily="49" charset="-122"/>
                <a:ea typeface="黑体" panose="02010609060101010101" pitchFamily="49" charset="-122"/>
              </a:rPr>
              <a:t>文章写了对谁的回忆？回忆了哪些内容？</a:t>
            </a:r>
            <a:endParaRPr lang="zh-CN" altLang="en-US" sz="2800" b="1" dirty="0">
              <a:latin typeface="黑体" panose="02010609060101010101" pitchFamily="49" charset="-122"/>
              <a:ea typeface="黑体" panose="02010609060101010101" pitchFamily="49" charset="-122"/>
            </a:endParaRPr>
          </a:p>
        </p:txBody>
      </p:sp>
      <p:sp>
        <p:nvSpPr>
          <p:cNvPr id="29703" name="矩形 33"/>
          <p:cNvSpPr/>
          <p:nvPr/>
        </p:nvSpPr>
        <p:spPr>
          <a:xfrm>
            <a:off x="633550" y="2347913"/>
            <a:ext cx="8208963" cy="1284006"/>
          </a:xfrm>
          <a:prstGeom prst="rect">
            <a:avLst/>
          </a:prstGeom>
          <a:noFill/>
          <a:ln w="9525">
            <a:noFill/>
          </a:ln>
        </p:spPr>
        <p:txBody>
          <a:bodyPr>
            <a:spAutoFit/>
          </a:bodyPr>
          <a:lstStyle/>
          <a:p>
            <a:pPr>
              <a:lnSpc>
                <a:spcPct val="150000"/>
              </a:lnSpc>
            </a:pPr>
            <a:r>
              <a:rPr lang="zh-CN" altLang="en-US" sz="2800" b="1" dirty="0">
                <a:solidFill>
                  <a:srgbClr val="C00000"/>
                </a:solidFill>
                <a:latin typeface="+mj-ea"/>
                <a:ea typeface="+mj-ea"/>
              </a:rPr>
              <a:t>    文章写了对李大钊的回忆，写了李大钊被捕前到遇害后的情形</a:t>
            </a:r>
            <a:r>
              <a:rPr lang="zh-CN" altLang="en-US" sz="2800" dirty="0">
                <a:solidFill>
                  <a:srgbClr val="C00000"/>
                </a:solidFill>
                <a:latin typeface="+mj-ea"/>
                <a:ea typeface="+mj-ea"/>
              </a:rPr>
              <a:t>。</a:t>
            </a:r>
            <a:endParaRPr lang="zh-CN" altLang="en-US" sz="2800" dirty="0">
              <a:solidFill>
                <a:srgbClr val="C00000"/>
              </a:solidFill>
              <a:latin typeface="+mj-ea"/>
              <a:ea typeface="+mj-ea"/>
            </a:endParaRPr>
          </a:p>
        </p:txBody>
      </p:sp>
      <p:sp>
        <p:nvSpPr>
          <p:cNvPr id="6" name="矩形 2"/>
          <p:cNvSpPr>
            <a:spLocks noChangeArrowheads="1"/>
          </p:cNvSpPr>
          <p:nvPr/>
        </p:nvSpPr>
        <p:spPr bwMode="auto">
          <a:xfrm>
            <a:off x="816323" y="883350"/>
            <a:ext cx="1980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dirty="0">
                <a:solidFill>
                  <a:srgbClr val="36A436"/>
                </a:solidFill>
                <a:latin typeface="微软雅黑" panose="020B0503020204020204" pitchFamily="34" charset="-122"/>
                <a:ea typeface="微软雅黑" panose="020B0503020204020204" pitchFamily="34" charset="-122"/>
              </a:rPr>
              <a:t>讨论交流：</a:t>
            </a:r>
            <a:endParaRPr lang="zh-CN" altLang="en-US" sz="2800" b="1" dirty="0">
              <a:solidFill>
                <a:srgbClr val="36A436"/>
              </a:solidFill>
              <a:latin typeface="微软雅黑" panose="020B0503020204020204" pitchFamily="34" charset="-122"/>
              <a:ea typeface="微软雅黑" panose="020B0503020204020204" pitchFamily="34" charset="-122"/>
            </a:endParaRPr>
          </a:p>
        </p:txBody>
      </p:sp>
      <p:pic>
        <p:nvPicPr>
          <p:cNvPr id="7" name="图片 24" descr="花盆.png"/>
          <p:cNvPicPr>
            <a:picLocks noChangeAspect="1" noChangeArrowheads="1"/>
          </p:cNvPicPr>
          <p:nvPr/>
        </p:nvPicPr>
        <p:blipFill>
          <a:blip r:embed="rId1" cstate="email"/>
          <a:stretch>
            <a:fillRect/>
          </a:stretch>
        </p:blipFill>
        <p:spPr bwMode="auto">
          <a:xfrm>
            <a:off x="488497" y="927585"/>
            <a:ext cx="389931" cy="4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wipe(left)">
                                      <p:cBhvr>
                                        <p:cTn id="7" dur="500"/>
                                        <p:tgtEl>
                                          <p:spTgt spid="29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392611" y="587163"/>
            <a:ext cx="8453438" cy="4773614"/>
          </a:xfrm>
          <a:prstGeom prst="rect">
            <a:avLst/>
          </a:prstGeom>
          <a:noFill/>
          <a:ln w="9525">
            <a:noFill/>
            <a:miter lim="800000"/>
          </a:ln>
        </p:spPr>
        <p:txBody>
          <a:bodyPr>
            <a:spAutoFit/>
          </a:bodyPr>
          <a:lstStyle/>
          <a:p>
            <a:pPr indent="457200" latinLnBrk="1">
              <a:lnSpc>
                <a:spcPct val="130000"/>
              </a:lnSpc>
            </a:pPr>
            <a:r>
              <a:rPr lang="zh-CN" altLang="en-US" b="1">
                <a:latin typeface="楷体" panose="02010609060101010101" pitchFamily="49" charset="-122"/>
                <a:ea typeface="楷体" panose="02010609060101010101" pitchFamily="49" charset="-122"/>
              </a:rPr>
              <a:t>一心要把</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革命闹；</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盒子枪、土枪，</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咔啦啦地响，</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打倒那劣绅和土豪！</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en-US" altLang="zh-CN" b="1">
                <a:latin typeface="楷体" panose="02010609060101010101" pitchFamily="49" charset="-122"/>
                <a:ea typeface="楷体" panose="02010609060101010101" pitchFamily="49" charset="-122"/>
              </a:rPr>
              <a:t>……</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这正是黑牢外面的游击队员最爱唱的歌。</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女同志们绕场一周之后，跳起了秧歌舞。彩色的舞衣飞舞着，十分耀眼。在一片叫好声和朗朗的笑声中，夹杂着一声嘲笑：“在国民党统治区里，敢跳秧歌舞？谨防上黑名单，抓走！”</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又一个人忍不住笑道：“那倒不一定。国民党统治区也有‘自由’的地方，不是吗？集中营里，可以自由自在地大跳秧歌舞！”</a:t>
            </a:r>
            <a:endParaRPr lang="zh-CN" altLang="en-US" b="1">
              <a:latin typeface="楷体" panose="02010609060101010101" pitchFamily="49" charset="-122"/>
              <a:ea typeface="楷体" panose="02010609060101010101" pitchFamily="49" charset="-122"/>
            </a:endParaRPr>
          </a:p>
          <a:p>
            <a:pPr indent="457200" latinLnBrk="1">
              <a:lnSpc>
                <a:spcPct val="130000"/>
              </a:lnSpc>
            </a:pPr>
            <a:endParaRPr lang="zh-CN" altLang="en-US" b="1">
              <a:latin typeface="楷体" panose="02010609060101010101" pitchFamily="49" charset="-122"/>
              <a:ea typeface="楷体" panose="0201060906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1"/>
          <p:cNvSpPr>
            <a:spLocks noChangeArrowheads="1"/>
          </p:cNvSpPr>
          <p:nvPr/>
        </p:nvSpPr>
        <p:spPr bwMode="auto">
          <a:xfrm>
            <a:off x="669337" y="587163"/>
            <a:ext cx="8248632" cy="5493812"/>
          </a:xfrm>
          <a:prstGeom prst="rect">
            <a:avLst/>
          </a:prstGeom>
          <a:noFill/>
          <a:ln w="9525">
            <a:noFill/>
            <a:miter lim="800000"/>
          </a:ln>
        </p:spPr>
        <p:txBody>
          <a:bodyPr wrap="square">
            <a:spAutoFit/>
          </a:bodyPr>
          <a:lstStyle/>
          <a:p>
            <a:pPr indent="457200" latinLnBrk="1">
              <a:lnSpc>
                <a:spcPct val="130000"/>
              </a:lnSpc>
            </a:pPr>
            <a:r>
              <a:rPr lang="zh-CN" altLang="en-US" b="1">
                <a:latin typeface="楷体" panose="02010609060101010101" pitchFamily="49" charset="-122"/>
                <a:ea typeface="楷体" panose="02010609060101010101" pitchFamily="49" charset="-122"/>
              </a:rPr>
              <a:t>“哈哈哈</a:t>
            </a:r>
            <a:r>
              <a:rPr lang="en-US" altLang="zh-CN" b="1">
                <a:latin typeface="楷体" panose="02010609060101010101" pitchFamily="49" charset="-122"/>
                <a:ea typeface="楷体" panose="02010609060101010101" pitchFamily="49" charset="-122"/>
              </a:rPr>
              <a:t>……”</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一边扭着秧歌，女同志们又齐声唱起歌来：</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正月里来是新春，</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赶着猪羊出了门，</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猪呀，羊呀，</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送到哪里去？</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送给那英勇的解放军</a:t>
            </a:r>
            <a:r>
              <a:rPr lang="en-US" altLang="zh-CN" b="1">
                <a:latin typeface="楷体" panose="02010609060101010101" pitchFamily="49" charset="-122"/>
                <a:ea typeface="楷体" panose="02010609060101010101" pitchFamily="49" charset="-122"/>
              </a:rPr>
              <a:t>……</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那些想看女共产党员表演节目的特务，这时吓得脸色铁青，立刻在高墙电网上面移动机枪，枪口瞄准着欢乐的人群。</a:t>
            </a:r>
            <a:endParaRPr lang="en-US" altLang="zh-CN"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有人笑道：“瞄准有什么用，蒋介石忙着喊停战，没工夫下命令开枪。”</a:t>
            </a:r>
            <a:endParaRPr lang="zh-CN" altLang="en-US" b="1">
              <a:latin typeface="楷体" panose="02010609060101010101" pitchFamily="49" charset="-122"/>
              <a:ea typeface="楷体" panose="02010609060101010101" pitchFamily="49" charset="-122"/>
            </a:endParaRPr>
          </a:p>
          <a:p>
            <a:pPr indent="457200" latinLnBrk="1">
              <a:lnSpc>
                <a:spcPct val="130000"/>
              </a:lnSpc>
            </a:pPr>
            <a:r>
              <a:rPr lang="zh-CN" altLang="en-US" b="1">
                <a:latin typeface="楷体" panose="02010609060101010101" pitchFamily="49" charset="-122"/>
                <a:ea typeface="楷体" panose="02010609060101010101" pitchFamily="49" charset="-122"/>
              </a:rPr>
              <a:t>又有人笑道：“真有意思，这里又可以唱歌，又可以跳舞。开联欢会，还有人架上机枪，保卫我们的安全咧！”</a:t>
            </a:r>
            <a:endParaRPr lang="zh-CN" altLang="en-US" b="1">
              <a:latin typeface="楷体" panose="02010609060101010101" pitchFamily="49" charset="-122"/>
              <a:ea typeface="楷体" panose="02010609060101010101" pitchFamily="49" charset="-122"/>
            </a:endParaRPr>
          </a:p>
          <a:p>
            <a:pPr indent="457200" latinLnBrk="1">
              <a:lnSpc>
                <a:spcPct val="130000"/>
              </a:lnSpc>
            </a:pPr>
            <a:endParaRPr lang="zh-CN" altLang="en-US" b="1">
              <a:latin typeface="楷体" panose="02010609060101010101" pitchFamily="49" charset="-122"/>
              <a:ea typeface="楷体" panose="02010609060101010101" pitchFamily="49" charset="-122"/>
            </a:endParaRPr>
          </a:p>
          <a:p>
            <a:pPr indent="457200" latinLnBrk="1">
              <a:lnSpc>
                <a:spcPct val="130000"/>
              </a:lnSpc>
            </a:pPr>
            <a:endParaRPr lang="zh-CN" altLang="en-US" b="1">
              <a:latin typeface="楷体" panose="02010609060101010101" pitchFamily="49" charset="-122"/>
              <a:ea typeface="楷体" panose="02010609060101010101" pitchFamily="49" charset="-122"/>
            </a:endParaRPr>
          </a:p>
          <a:p>
            <a:pPr indent="457200" latinLnBrk="1">
              <a:lnSpc>
                <a:spcPct val="130000"/>
              </a:lnSpc>
            </a:pPr>
            <a:endParaRPr lang="zh-CN" altLang="en-US" b="1">
              <a:latin typeface="楷体" panose="02010609060101010101" pitchFamily="49" charset="-122"/>
              <a:ea typeface="楷体" panose="02010609060101010101" pitchFamily="49"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矩形 1"/>
          <p:cNvSpPr/>
          <p:nvPr/>
        </p:nvSpPr>
        <p:spPr>
          <a:xfrm>
            <a:off x="350838" y="718191"/>
            <a:ext cx="8453437" cy="435697"/>
          </a:xfrm>
          <a:prstGeom prst="rect">
            <a:avLst/>
          </a:prstGeom>
          <a:noFill/>
          <a:ln w="9525">
            <a:noFill/>
          </a:ln>
        </p:spPr>
        <p:txBody>
          <a:bodyPr>
            <a:spAutoFit/>
          </a:bodyPr>
          <a:lstStyle/>
          <a:p>
            <a:pPr latinLnBrk="1">
              <a:lnSpc>
                <a:spcPct val="130000"/>
              </a:lnSpc>
            </a:pPr>
            <a:r>
              <a:rPr lang="zh-CN" altLang="en-US" sz="2000" b="1">
                <a:latin typeface="楷体" panose="02010609060101010101" pitchFamily="49" charset="-122"/>
                <a:ea typeface="楷体" panose="02010609060101010101" pitchFamily="49" charset="-122"/>
              </a:rPr>
              <a:t>    “哈哈哈哈！”人们朗声大笑，迎接着</a:t>
            </a:r>
            <a:r>
              <a:rPr lang="en-US" altLang="zh-CN" sz="2000" b="1">
                <a:latin typeface="楷体" panose="02010609060101010101" pitchFamily="49" charset="-122"/>
                <a:ea typeface="楷体" panose="02010609060101010101" pitchFamily="49" charset="-122"/>
              </a:rPr>
              <a:t>1949</a:t>
            </a:r>
            <a:r>
              <a:rPr lang="zh-CN" altLang="en-US" sz="2000" b="1">
                <a:latin typeface="楷体" panose="02010609060101010101" pitchFamily="49" charset="-122"/>
                <a:ea typeface="楷体" panose="02010609060101010101" pitchFamily="49" charset="-122"/>
              </a:rPr>
              <a:t>年胜利的春天。</a:t>
            </a:r>
            <a:endParaRPr lang="zh-CN" altLang="en-US" sz="2000" b="1">
              <a:latin typeface="楷体" panose="02010609060101010101" pitchFamily="49" charset="-122"/>
              <a:ea typeface="楷体" panose="02010609060101010101" pitchFamily="49" charset="-122"/>
            </a:endParaRPr>
          </a:p>
        </p:txBody>
      </p:sp>
      <p:sp>
        <p:nvSpPr>
          <p:cNvPr id="5" name="矩形 4"/>
          <p:cNvSpPr/>
          <p:nvPr/>
        </p:nvSpPr>
        <p:spPr>
          <a:xfrm>
            <a:off x="422275" y="1270794"/>
            <a:ext cx="8382000" cy="1667764"/>
          </a:xfrm>
          <a:prstGeom prst="rect">
            <a:avLst/>
          </a:prstGeom>
          <a:noFill/>
          <a:ln w="9525">
            <a:noFill/>
          </a:ln>
        </p:spPr>
        <p:txBody>
          <a:bodyPr>
            <a:spAutoFit/>
          </a:bodyPr>
          <a:lstStyle/>
          <a:p>
            <a:pPr>
              <a:lnSpc>
                <a:spcPct val="150000"/>
              </a:lnSpc>
            </a:pPr>
            <a:r>
              <a:rPr lang="zh-CN" altLang="en-US" sz="2400" b="1">
                <a:solidFill>
                  <a:srgbClr val="3333FF"/>
                </a:solidFill>
                <a:latin typeface="黑体" panose="02010609060101010101" pitchFamily="49" charset="-122"/>
                <a:ea typeface="黑体" panose="02010609060101010101" pitchFamily="49" charset="-122"/>
              </a:rPr>
              <a:t>    思考： </a:t>
            </a:r>
            <a:endParaRPr lang="en-US" altLang="zh-CN" sz="2400" b="1">
              <a:solidFill>
                <a:srgbClr val="3333FF"/>
              </a:solidFill>
              <a:latin typeface="黑体" panose="02010609060101010101" pitchFamily="49" charset="-122"/>
              <a:ea typeface="黑体" panose="02010609060101010101" pitchFamily="49" charset="-122"/>
            </a:endParaRPr>
          </a:p>
          <a:p>
            <a:pPr>
              <a:lnSpc>
                <a:spcPct val="150000"/>
              </a:lnSpc>
            </a:pPr>
            <a:r>
              <a:rPr lang="zh-CN" altLang="en-US" sz="2400" b="1">
                <a:solidFill>
                  <a:srgbClr val="3333FF"/>
                </a:solidFill>
                <a:latin typeface="黑体" panose="02010609060101010101" pitchFamily="49" charset="-122"/>
                <a:ea typeface="黑体" panose="02010609060101010101" pitchFamily="49" charset="-122"/>
              </a:rPr>
              <a:t>       </a:t>
            </a:r>
            <a:r>
              <a:rPr lang="zh-CN" altLang="en-US" sz="2400" b="1">
                <a:latin typeface="黑体" panose="02010609060101010101" pitchFamily="49" charset="-122"/>
                <a:ea typeface="黑体" panose="02010609060101010101" pitchFamily="49" charset="-122"/>
              </a:rPr>
              <a:t>文章是按照什么顺序来写的？写了哪几件事？重点写了什么事？</a:t>
            </a:r>
            <a:endParaRPr lang="zh-CN" altLang="en-US" sz="2400" b="1">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7"/>
          <p:cNvPicPr>
            <a:picLocks noChangeAspect="1" noChangeArrowheads="1"/>
          </p:cNvPicPr>
          <p:nvPr/>
        </p:nvPicPr>
        <p:blipFill>
          <a:blip r:embed="rId1" cstate="email"/>
          <a:stretch>
            <a:fillRect/>
          </a:stretch>
        </p:blipFill>
        <p:spPr bwMode="auto">
          <a:xfrm>
            <a:off x="3286125" y="484143"/>
            <a:ext cx="2444750" cy="495300"/>
          </a:xfrm>
          <a:prstGeom prst="rect">
            <a:avLst/>
          </a:prstGeom>
          <a:noFill/>
          <a:ln>
            <a:noFill/>
          </a:ln>
          <a:effectLst>
            <a:outerShdw blurRad="63500" sx="102000" sy="102000" algn="ctr" rotWithShape="0">
              <a:prstClr val="black">
                <a:alpha val="40000"/>
              </a:prstClr>
            </a:outerShdw>
          </a:effectLst>
        </p:spPr>
      </p:pic>
      <p:sp>
        <p:nvSpPr>
          <p:cNvPr id="2" name="矩形 1"/>
          <p:cNvSpPr/>
          <p:nvPr/>
        </p:nvSpPr>
        <p:spPr>
          <a:xfrm>
            <a:off x="302834" y="1199831"/>
            <a:ext cx="8556157" cy="3637919"/>
          </a:xfrm>
          <a:prstGeom prst="rect">
            <a:avLst/>
          </a:prstGeom>
        </p:spPr>
        <p:txBody>
          <a:bodyPr wrap="square">
            <a:spAutoFit/>
          </a:bodyPr>
          <a:lstStyle/>
          <a:p>
            <a:pPr>
              <a:lnSpc>
                <a:spcPct val="120000"/>
              </a:lnSpc>
            </a:pPr>
            <a:r>
              <a:rPr lang="zh-CN" altLang="en-US" sz="2400" b="1"/>
              <a:t>三、读句子，从课文中找出和它相照应的语句。</a:t>
            </a:r>
            <a:endParaRPr lang="zh-CN" altLang="en-US" sz="2400" b="1"/>
          </a:p>
          <a:p>
            <a:pPr indent="273050">
              <a:lnSpc>
                <a:spcPct val="120000"/>
              </a:lnSpc>
            </a:pPr>
            <a:r>
              <a:rPr lang="en-US" altLang="zh-CN" sz="2400" b="1">
                <a:latin typeface="Times New Roman" panose="02020603050405020304" pitchFamily="18" charset="0"/>
                <a:cs typeface="Times New Roman" panose="02020603050405020304" pitchFamily="18" charset="0"/>
              </a:rPr>
              <a:t>1.</a:t>
            </a:r>
            <a:r>
              <a:rPr lang="zh-CN" altLang="en-US" sz="2400" b="1"/>
              <a:t>工友阎振三一早上街买东西，直到夜里还不见回来。</a:t>
            </a:r>
            <a:endParaRPr lang="en-US" altLang="zh-CN" sz="2400" b="1"/>
          </a:p>
          <a:p>
            <a:pPr indent="535305">
              <a:lnSpc>
                <a:spcPct val="120000"/>
              </a:lnSpc>
            </a:pPr>
            <a:r>
              <a:rPr lang="en-US" altLang="zh-CN" sz="2400" b="1">
                <a:latin typeface="Times New Roman" panose="02020603050405020304" pitchFamily="18" charset="0"/>
                <a:cs typeface="Times New Roman" panose="02020603050405020304" pitchFamily="18" charset="0"/>
              </a:rPr>
              <a:t>___________________________________________________</a:t>
            </a:r>
            <a:endParaRPr lang="zh-CN" altLang="en-US" sz="2400" b="1">
              <a:latin typeface="Times New Roman" panose="02020603050405020304" pitchFamily="18" charset="0"/>
              <a:cs typeface="Times New Roman" panose="02020603050405020304" pitchFamily="18" charset="0"/>
            </a:endParaRPr>
          </a:p>
          <a:p>
            <a:pPr marL="535305" indent="-262255">
              <a:lnSpc>
                <a:spcPct val="120000"/>
              </a:lnSpc>
            </a:pPr>
            <a:r>
              <a:rPr lang="en-US" altLang="zh-CN" sz="2400" b="1">
                <a:latin typeface="Times New Roman" panose="02020603050405020304" pitchFamily="18" charset="0"/>
                <a:cs typeface="Times New Roman" panose="02020603050405020304" pitchFamily="18" charset="0"/>
              </a:rPr>
              <a:t>2. </a:t>
            </a:r>
            <a:r>
              <a:rPr lang="zh-CN" altLang="en-US" sz="2400" b="1"/>
              <a:t>我又哭了，从地上捡起那张报纸，咬紧牙，又勉强看了一遍，低声对母亲说：“妈，昨天是</a:t>
            </a:r>
            <a:r>
              <a:rPr lang="en-US" altLang="zh-CN" sz="2400" b="1">
                <a:latin typeface="Times New Roman" panose="02020603050405020304" pitchFamily="18" charset="0"/>
                <a:cs typeface="Times New Roman" panose="02020603050405020304" pitchFamily="18" charset="0"/>
              </a:rPr>
              <a:t>4</a:t>
            </a:r>
            <a:r>
              <a:rPr lang="zh-CN" altLang="en-US" sz="2400" b="1"/>
              <a:t>月</a:t>
            </a:r>
            <a:r>
              <a:rPr lang="en-US" altLang="zh-CN" sz="2400" b="1">
                <a:latin typeface="Times New Roman" panose="02020603050405020304" pitchFamily="18" charset="0"/>
                <a:cs typeface="Times New Roman" panose="02020603050405020304" pitchFamily="18" charset="0"/>
              </a:rPr>
              <a:t>28</a:t>
            </a:r>
            <a:r>
              <a:rPr lang="zh-CN" altLang="en-US" sz="2400" b="1"/>
              <a:t>日。”</a:t>
            </a:r>
            <a:endParaRPr lang="en-US" altLang="zh-CN" sz="2400" b="1"/>
          </a:p>
          <a:p>
            <a:pPr indent="535305">
              <a:lnSpc>
                <a:spcPct val="120000"/>
              </a:lnSpc>
            </a:pPr>
            <a:r>
              <a:rPr lang="en-US" altLang="zh-CN" sz="2400" b="1">
                <a:latin typeface="Times New Roman" panose="02020603050405020304" pitchFamily="18" charset="0"/>
                <a:cs typeface="Times New Roman" panose="02020603050405020304" pitchFamily="18" charset="0"/>
              </a:rPr>
              <a:t>___________________________________________________</a:t>
            </a:r>
            <a:endParaRPr lang="en-US" altLang="zh-CN" sz="2400" b="1"/>
          </a:p>
          <a:p>
            <a:pPr indent="273050">
              <a:lnSpc>
                <a:spcPct val="120000"/>
              </a:lnSpc>
            </a:pPr>
            <a:r>
              <a:rPr lang="en-US" altLang="zh-CN" sz="2400" b="1">
                <a:latin typeface="Times New Roman" panose="02020603050405020304" pitchFamily="18" charset="0"/>
                <a:cs typeface="Times New Roman" panose="02020603050405020304" pitchFamily="18" charset="0"/>
              </a:rPr>
              <a:t>3.</a:t>
            </a:r>
            <a:r>
              <a:rPr lang="zh-CN" altLang="en-US" sz="2400" b="1"/>
              <a:t>法官拿起惊堂木重重地在桌子上拍了一下。</a:t>
            </a:r>
            <a:endParaRPr lang="en-US" altLang="zh-CN" sz="2400" b="1"/>
          </a:p>
          <a:p>
            <a:pPr indent="535305">
              <a:lnSpc>
                <a:spcPct val="120000"/>
              </a:lnSpc>
            </a:pPr>
            <a:r>
              <a:rPr lang="en-US" altLang="zh-CN" sz="2400" b="1">
                <a:latin typeface="Times New Roman" panose="02020603050405020304" pitchFamily="18" charset="0"/>
                <a:cs typeface="Times New Roman" panose="02020603050405020304" pitchFamily="18" charset="0"/>
              </a:rPr>
              <a:t>___________________________________________________</a:t>
            </a:r>
            <a:endParaRPr lang="zh-CN" altLang="en-US" sz="2400" b="1">
              <a:latin typeface="Times New Roman" panose="02020603050405020304" pitchFamily="18" charset="0"/>
              <a:cs typeface="Times New Roman" panose="02020603050405020304" pitchFamily="18" charset="0"/>
            </a:endParaRPr>
          </a:p>
        </p:txBody>
      </p:sp>
      <p:sp>
        <p:nvSpPr>
          <p:cNvPr id="3" name="矩形 2"/>
          <p:cNvSpPr/>
          <p:nvPr/>
        </p:nvSpPr>
        <p:spPr>
          <a:xfrm>
            <a:off x="1039874" y="2117960"/>
            <a:ext cx="7272853" cy="461665"/>
          </a:xfrm>
          <a:prstGeom prst="rect">
            <a:avLst/>
          </a:prstGeom>
        </p:spPr>
        <p:txBody>
          <a:bodyPr wrap="square">
            <a:spAutoFit/>
          </a:bodyPr>
          <a:lstStyle/>
          <a:p>
            <a:r>
              <a:rPr lang="zh-CN" altLang="en-US" sz="2400" b="1">
                <a:solidFill>
                  <a:srgbClr val="C00000"/>
                </a:solidFill>
              </a:rPr>
              <a:t>在军警中间，我发现了前几天被捕的工友阎振三。</a:t>
            </a:r>
            <a:endParaRPr lang="zh-CN" altLang="en-US" sz="2400" b="1">
              <a:solidFill>
                <a:srgbClr val="C00000"/>
              </a:solidFill>
            </a:endParaRPr>
          </a:p>
        </p:txBody>
      </p:sp>
      <p:sp>
        <p:nvSpPr>
          <p:cNvPr id="6" name="矩形 5"/>
          <p:cNvSpPr/>
          <p:nvPr/>
        </p:nvSpPr>
        <p:spPr>
          <a:xfrm>
            <a:off x="1004249" y="3428392"/>
            <a:ext cx="7462858" cy="461665"/>
          </a:xfrm>
          <a:prstGeom prst="rect">
            <a:avLst/>
          </a:prstGeom>
        </p:spPr>
        <p:txBody>
          <a:bodyPr wrap="square">
            <a:spAutoFit/>
          </a:bodyPr>
          <a:lstStyle/>
          <a:p>
            <a:r>
              <a:rPr lang="en-US" altLang="zh-CN" sz="2400" b="1">
                <a:solidFill>
                  <a:srgbClr val="C00000"/>
                </a:solidFill>
                <a:latin typeface="Times New Roman" panose="02020603050405020304" pitchFamily="18" charset="0"/>
                <a:cs typeface="Times New Roman" panose="02020603050405020304" pitchFamily="18" charset="0"/>
              </a:rPr>
              <a:t>1927</a:t>
            </a:r>
            <a:r>
              <a:rPr lang="zh-CN" altLang="en-US" sz="2400" b="1">
                <a:solidFill>
                  <a:srgbClr val="C00000"/>
                </a:solidFill>
                <a:latin typeface="Times New Roman" panose="02020603050405020304" pitchFamily="18" charset="0"/>
                <a:cs typeface="Times New Roman" panose="02020603050405020304" pitchFamily="18" charset="0"/>
              </a:rPr>
              <a:t>年</a:t>
            </a:r>
            <a:r>
              <a:rPr lang="en-US" altLang="zh-CN" sz="2400" b="1">
                <a:solidFill>
                  <a:srgbClr val="C00000"/>
                </a:solidFill>
                <a:latin typeface="Times New Roman" panose="02020603050405020304" pitchFamily="18" charset="0"/>
                <a:cs typeface="Times New Roman" panose="02020603050405020304" pitchFamily="18" charset="0"/>
              </a:rPr>
              <a:t>4</a:t>
            </a:r>
            <a:r>
              <a:rPr lang="zh-CN" altLang="en-US" sz="2400" b="1">
                <a:solidFill>
                  <a:srgbClr val="C00000"/>
                </a:solidFill>
              </a:rPr>
              <a:t>月</a:t>
            </a:r>
            <a:r>
              <a:rPr lang="en-US" altLang="zh-CN" sz="2400" b="1">
                <a:solidFill>
                  <a:srgbClr val="C00000"/>
                </a:solidFill>
                <a:latin typeface="Times New Roman" panose="02020603050405020304" pitchFamily="18" charset="0"/>
                <a:cs typeface="Times New Roman" panose="02020603050405020304" pitchFamily="18" charset="0"/>
              </a:rPr>
              <a:t>28</a:t>
            </a:r>
            <a:r>
              <a:rPr lang="zh-CN" altLang="en-US" sz="2400" b="1">
                <a:solidFill>
                  <a:srgbClr val="C00000"/>
                </a:solidFill>
                <a:latin typeface="Times New Roman" panose="02020603050405020304" pitchFamily="18" charset="0"/>
                <a:cs typeface="Times New Roman" panose="02020603050405020304" pitchFamily="18" charset="0"/>
              </a:rPr>
              <a:t> </a:t>
            </a:r>
            <a:r>
              <a:rPr lang="zh-CN" altLang="en-US" sz="2400" b="1">
                <a:solidFill>
                  <a:srgbClr val="C00000"/>
                </a:solidFill>
              </a:rPr>
              <a:t>日，我永远忘不了那一天。</a:t>
            </a:r>
            <a:endParaRPr lang="zh-CN" altLang="en-US" sz="2400" b="1">
              <a:solidFill>
                <a:srgbClr val="C00000"/>
              </a:solidFill>
            </a:endParaRPr>
          </a:p>
        </p:txBody>
      </p:sp>
      <p:sp>
        <p:nvSpPr>
          <p:cNvPr id="7" name="矩形 6"/>
          <p:cNvSpPr/>
          <p:nvPr/>
        </p:nvSpPr>
        <p:spPr>
          <a:xfrm>
            <a:off x="825347" y="4330833"/>
            <a:ext cx="7843638" cy="461665"/>
          </a:xfrm>
          <a:prstGeom prst="rect">
            <a:avLst/>
          </a:prstGeom>
        </p:spPr>
        <p:txBody>
          <a:bodyPr wrap="square">
            <a:spAutoFit/>
          </a:bodyPr>
          <a:lstStyle/>
          <a:p>
            <a:r>
              <a:rPr lang="zh-CN" altLang="en-US" sz="2400" b="1">
                <a:solidFill>
                  <a:srgbClr val="C00000"/>
                </a:solidFill>
              </a:rPr>
              <a:t>法官怒气冲冲的，又拿起他面前那块木板狠狠地拍了几下。</a:t>
            </a:r>
            <a:endParaRPr lang="zh-CN" altLang="en-US" sz="24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820" y="673449"/>
            <a:ext cx="8686801" cy="3970318"/>
          </a:xfrm>
          <a:prstGeom prst="rect">
            <a:avLst/>
          </a:prstGeom>
        </p:spPr>
        <p:txBody>
          <a:bodyPr wrap="square">
            <a:spAutoFit/>
          </a:bodyPr>
          <a:lstStyle/>
          <a:p>
            <a:pPr>
              <a:lnSpc>
                <a:spcPct val="150000"/>
              </a:lnSpc>
            </a:pPr>
            <a:r>
              <a:rPr lang="zh-CN" altLang="en-US" sz="2400" b="1"/>
              <a:t>四、精彩赏析。</a:t>
            </a:r>
            <a:endParaRPr lang="zh-CN" altLang="en-US" sz="2400" b="1"/>
          </a:p>
          <a:p>
            <a:pPr marL="628650" indent="-273050">
              <a:lnSpc>
                <a:spcPct val="150000"/>
              </a:lnSpc>
            </a:pPr>
            <a:r>
              <a:rPr lang="en-US" altLang="zh-CN" sz="2400" b="1">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b="1">
                <a:latin typeface="楷体" panose="02010609060101010101" pitchFamily="49" charset="-122"/>
                <a:ea typeface="楷体" panose="02010609060101010101" pitchFamily="49" charset="-122"/>
              </a:rPr>
              <a:t>父亲仍旧穿着他那件灰布旧棉袍，可是没戴眼镜。我看到了他那乱蓬蓬的长头发下面的平静而慈祥的脸。 </a:t>
            </a:r>
            <a:endParaRPr lang="en-US" altLang="zh-CN" sz="2400" b="1">
              <a:latin typeface="楷体" panose="02010609060101010101" pitchFamily="49" charset="-122"/>
              <a:ea typeface="楷体" panose="02010609060101010101" pitchFamily="49" charset="-122"/>
            </a:endParaRPr>
          </a:p>
          <a:p>
            <a:pPr marL="355600" indent="903605">
              <a:lnSpc>
                <a:spcPct val="150000"/>
              </a:lnSpc>
            </a:pPr>
            <a:r>
              <a:rPr lang="zh-CN" altLang="en-US" sz="2400" b="1"/>
              <a:t>“没戴眼镜”“乱蓬蓬的长头发”说明</a:t>
            </a:r>
            <a:r>
              <a:rPr lang="en-US" altLang="zh-CN" sz="2400" b="1">
                <a:latin typeface="Times New Roman" panose="02020603050405020304" pitchFamily="18" charset="0"/>
                <a:cs typeface="Times New Roman" panose="02020603050405020304" pitchFamily="18" charset="0"/>
              </a:rPr>
              <a:t>_____________</a:t>
            </a:r>
            <a:endParaRPr lang="en-US" altLang="zh-CN" sz="2400" b="1">
              <a:latin typeface="Times New Roman" panose="02020603050405020304" pitchFamily="18" charset="0"/>
              <a:cs typeface="Times New Roman" panose="02020603050405020304" pitchFamily="18" charset="0"/>
            </a:endParaRPr>
          </a:p>
          <a:p>
            <a:pPr marL="355600" indent="273050">
              <a:lnSpc>
                <a:spcPct val="150000"/>
              </a:lnSpc>
            </a:pPr>
            <a:r>
              <a:rPr lang="en-US" altLang="zh-CN" sz="2400" b="1">
                <a:latin typeface="Times New Roman" panose="02020603050405020304" pitchFamily="18" charset="0"/>
                <a:cs typeface="Times New Roman" panose="02020603050405020304" pitchFamily="18" charset="0"/>
              </a:rPr>
              <a:t>________________</a:t>
            </a:r>
            <a:r>
              <a:rPr lang="zh-CN" altLang="en-US" sz="2400" b="1"/>
              <a:t>； “ 平静”说明父亲</a:t>
            </a:r>
            <a:r>
              <a:rPr lang="en-US" altLang="zh-CN" sz="2400" b="1">
                <a:latin typeface="Times New Roman" panose="02020603050405020304" pitchFamily="18" charset="0"/>
                <a:cs typeface="Times New Roman" panose="02020603050405020304" pitchFamily="18" charset="0"/>
              </a:rPr>
              <a:t>________________</a:t>
            </a:r>
            <a:endParaRPr lang="en-US" altLang="zh-CN" sz="2400" b="1">
              <a:latin typeface="Times New Roman" panose="02020603050405020304" pitchFamily="18" charset="0"/>
              <a:cs typeface="Times New Roman" panose="02020603050405020304" pitchFamily="18" charset="0"/>
            </a:endParaRPr>
          </a:p>
          <a:p>
            <a:pPr marL="355600" indent="273050">
              <a:lnSpc>
                <a:spcPct val="150000"/>
              </a:lnSpc>
            </a:pPr>
            <a:r>
              <a:rPr lang="en-US" altLang="zh-CN" sz="2400" b="1">
                <a:latin typeface="Times New Roman" panose="02020603050405020304" pitchFamily="18" charset="0"/>
                <a:cs typeface="Times New Roman" panose="02020603050405020304" pitchFamily="18" charset="0"/>
              </a:rPr>
              <a:t>____________________________________</a:t>
            </a:r>
            <a:r>
              <a:rPr lang="zh-CN" altLang="en-US" sz="2400" b="1"/>
              <a:t>； “慈祥” 体现了</a:t>
            </a:r>
            <a:r>
              <a:rPr lang="en-US" altLang="zh-CN" sz="2400" b="1">
                <a:latin typeface="Times New Roman" panose="02020603050405020304" pitchFamily="18" charset="0"/>
                <a:cs typeface="Times New Roman" panose="02020603050405020304" pitchFamily="18" charset="0"/>
              </a:rPr>
              <a:t>________________________________________________</a:t>
            </a:r>
            <a:r>
              <a:rPr lang="zh-CN" altLang="en-US" sz="2400" b="1"/>
              <a:t>。</a:t>
            </a:r>
            <a:endParaRPr lang="zh-CN" altLang="en-US" sz="2400" b="1"/>
          </a:p>
        </p:txBody>
      </p:sp>
      <p:sp>
        <p:nvSpPr>
          <p:cNvPr id="3" name="矩形 2"/>
          <p:cNvSpPr/>
          <p:nvPr/>
        </p:nvSpPr>
        <p:spPr>
          <a:xfrm>
            <a:off x="982761" y="2295817"/>
            <a:ext cx="8006860" cy="1200329"/>
          </a:xfrm>
          <a:prstGeom prst="rect">
            <a:avLst/>
          </a:prstGeom>
        </p:spPr>
        <p:txBody>
          <a:bodyPr wrap="square">
            <a:spAutoFit/>
          </a:bodyPr>
          <a:lstStyle/>
          <a:p>
            <a:pPr>
              <a:lnSpc>
                <a:spcPct val="150000"/>
              </a:lnSpc>
            </a:pPr>
            <a:r>
              <a:rPr lang="zh-CN" altLang="en-US" sz="2400" b="1">
                <a:solidFill>
                  <a:srgbClr val="C00000"/>
                </a:solidFill>
              </a:rPr>
              <a:t>                                                                                       敌人对父亲施了重刑</a:t>
            </a:r>
            <a:endParaRPr lang="zh-CN" altLang="en-US" sz="2400" b="1">
              <a:solidFill>
                <a:srgbClr val="C00000"/>
              </a:solidFill>
            </a:endParaRPr>
          </a:p>
        </p:txBody>
      </p:sp>
      <p:sp>
        <p:nvSpPr>
          <p:cNvPr id="4" name="矩形 3"/>
          <p:cNvSpPr/>
          <p:nvPr/>
        </p:nvSpPr>
        <p:spPr>
          <a:xfrm>
            <a:off x="955970" y="2866113"/>
            <a:ext cx="7867398" cy="1200329"/>
          </a:xfrm>
          <a:prstGeom prst="rect">
            <a:avLst/>
          </a:prstGeom>
        </p:spPr>
        <p:txBody>
          <a:bodyPr wrap="square">
            <a:spAutoFit/>
          </a:bodyPr>
          <a:lstStyle/>
          <a:p>
            <a:pPr>
              <a:lnSpc>
                <a:spcPct val="150000"/>
              </a:lnSpc>
            </a:pPr>
            <a:r>
              <a:rPr lang="zh-CN" altLang="en-US" sz="2400" b="1">
                <a:solidFill>
                  <a:srgbClr val="C00000"/>
                </a:solidFill>
              </a:rPr>
              <a:t>                                                                                在经受了残酷的折磨后仍保持着对革命事业的坚定信念</a:t>
            </a:r>
            <a:endParaRPr lang="zh-CN" altLang="en-US" sz="2400" b="1">
              <a:solidFill>
                <a:srgbClr val="C00000"/>
              </a:solidFill>
            </a:endParaRPr>
          </a:p>
        </p:txBody>
      </p:sp>
      <p:sp>
        <p:nvSpPr>
          <p:cNvPr id="5" name="矩形 4"/>
          <p:cNvSpPr/>
          <p:nvPr/>
        </p:nvSpPr>
        <p:spPr>
          <a:xfrm>
            <a:off x="1217219" y="4061873"/>
            <a:ext cx="3200401" cy="461665"/>
          </a:xfrm>
          <a:prstGeom prst="rect">
            <a:avLst/>
          </a:prstGeom>
        </p:spPr>
        <p:txBody>
          <a:bodyPr wrap="square">
            <a:spAutoFit/>
          </a:bodyPr>
          <a:lstStyle/>
          <a:p>
            <a:r>
              <a:rPr lang="zh-CN" altLang="en-US" sz="2400" b="1">
                <a:solidFill>
                  <a:srgbClr val="C00000"/>
                </a:solidFill>
              </a:rPr>
              <a:t>父亲对亲人深沉的爱</a:t>
            </a:r>
            <a:endParaRPr lang="zh-CN" altLang="en-US" sz="24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321" y="720950"/>
            <a:ext cx="8354291" cy="2862322"/>
          </a:xfrm>
          <a:prstGeom prst="rect">
            <a:avLst/>
          </a:prstGeom>
        </p:spPr>
        <p:txBody>
          <a:bodyPr wrap="square">
            <a:spAutoFit/>
          </a:bodyPr>
          <a:lstStyle/>
          <a:p>
            <a:pPr marL="355600" indent="-355600">
              <a:lnSpc>
                <a:spcPct val="150000"/>
              </a:lnSpc>
            </a:pPr>
            <a:r>
              <a:rPr lang="en-US" altLang="zh-CN" sz="2400" b="1">
                <a:latin typeface="Times New Roman" panose="02020603050405020304" pitchFamily="18" charset="0"/>
                <a:cs typeface="Times New Roman" panose="02020603050405020304" pitchFamily="18" charset="0"/>
              </a:rPr>
              <a:t>2. </a:t>
            </a:r>
            <a:r>
              <a:rPr lang="zh-CN" altLang="en-US" sz="2400" b="1">
                <a:latin typeface="楷体" panose="02010609060101010101" pitchFamily="49" charset="-122"/>
                <a:ea typeface="楷体" panose="02010609060101010101" pitchFamily="49" charset="-122"/>
              </a:rPr>
              <a:t>不是常对你说吗？我是不能轻易离开北京的。你要知道现在是什么时候，这里的工作多么重要。 我哪能离开呢？</a:t>
            </a:r>
            <a:endParaRPr lang="en-US" altLang="zh-CN" sz="2400" b="1">
              <a:latin typeface="楷体" panose="02010609060101010101" pitchFamily="49" charset="-122"/>
              <a:ea typeface="楷体" panose="02010609060101010101" pitchFamily="49" charset="-122"/>
            </a:endParaRPr>
          </a:p>
          <a:p>
            <a:pPr marL="355600" indent="630555">
              <a:lnSpc>
                <a:spcPct val="150000"/>
              </a:lnSpc>
            </a:pPr>
            <a:r>
              <a:rPr lang="zh-CN" altLang="en-US" sz="2400" b="1"/>
              <a:t>上面的话包含了两层意思</a:t>
            </a:r>
            <a:r>
              <a:rPr lang="zh-CN" altLang="en-US" sz="2400" b="1">
                <a:sym typeface="Wingdings" panose="05000000000000000000" pitchFamily="2" charset="2"/>
              </a:rPr>
              <a:t>：</a:t>
            </a:r>
            <a:r>
              <a:rPr lang="en-US" altLang="zh-CN" sz="2400" b="1">
                <a:latin typeface="Times New Roman" panose="02020603050405020304" pitchFamily="18" charset="0"/>
                <a:cs typeface="Times New Roman" panose="02020603050405020304" pitchFamily="18" charset="0"/>
                <a:sym typeface="Wingdings" panose="05000000000000000000" pitchFamily="2" charset="2"/>
              </a:rPr>
              <a:t>(</a:t>
            </a:r>
            <a:r>
              <a:rPr lang="en-US" altLang="zh-CN" sz="2400" b="1">
                <a:latin typeface="Times New Roman" panose="02020603050405020304" pitchFamily="18" charset="0"/>
                <a:cs typeface="Times New Roman" panose="02020603050405020304" pitchFamily="18" charset="0"/>
              </a:rPr>
              <a:t>1</a:t>
            </a:r>
            <a:r>
              <a:rPr lang="en-US" altLang="zh-CN" sz="2400" b="1">
                <a:latin typeface="Times New Roman" panose="02020603050405020304" pitchFamily="18" charset="0"/>
                <a:cs typeface="Times New Roman" panose="02020603050405020304" pitchFamily="18" charset="0"/>
                <a:sym typeface="Wingdings" panose="05000000000000000000" pitchFamily="2" charset="2"/>
              </a:rPr>
              <a:t>)</a:t>
            </a:r>
            <a:r>
              <a:rPr lang="en-US" altLang="zh-CN" sz="2400" b="1">
                <a:latin typeface="Times New Roman" panose="02020603050405020304" pitchFamily="18" charset="0"/>
                <a:cs typeface="Times New Roman" panose="02020603050405020304" pitchFamily="18" charset="0"/>
              </a:rPr>
              <a:t> __________________</a:t>
            </a:r>
            <a:r>
              <a:rPr lang="zh-CN" altLang="en-US" sz="2400" b="1">
                <a:latin typeface="Times New Roman" panose="02020603050405020304" pitchFamily="18" charset="0"/>
                <a:cs typeface="Times New Roman" panose="02020603050405020304" pitchFamily="18" charset="0"/>
              </a:rPr>
              <a:t>；</a:t>
            </a:r>
            <a:r>
              <a:rPr lang="en-US" altLang="zh-CN" sz="2400" b="1">
                <a:latin typeface="Times New Roman" panose="02020603050405020304" pitchFamily="18" charset="0"/>
                <a:cs typeface="Times New Roman" panose="02020603050405020304" pitchFamily="18" charset="0"/>
                <a:sym typeface="Wingdings" panose="05000000000000000000" pitchFamily="2" charset="2"/>
              </a:rPr>
              <a:t> (</a:t>
            </a:r>
            <a:r>
              <a:rPr lang="en-US" altLang="zh-CN" sz="2400" b="1">
                <a:latin typeface="Times New Roman" panose="02020603050405020304" pitchFamily="18" charset="0"/>
                <a:cs typeface="Times New Roman" panose="02020603050405020304" pitchFamily="18" charset="0"/>
              </a:rPr>
              <a:t>2</a:t>
            </a:r>
            <a:r>
              <a:rPr lang="en-US" altLang="zh-CN" sz="2400" b="1">
                <a:latin typeface="Times New Roman" panose="02020603050405020304" pitchFamily="18" charset="0"/>
                <a:cs typeface="Times New Roman" panose="02020603050405020304" pitchFamily="18" charset="0"/>
                <a:sym typeface="Wingdings" panose="05000000000000000000" pitchFamily="2" charset="2"/>
              </a:rPr>
              <a:t>)</a:t>
            </a:r>
            <a:r>
              <a:rPr lang="en-US" altLang="zh-CN" sz="2400" b="1">
                <a:latin typeface="Times New Roman" panose="02020603050405020304" pitchFamily="18" charset="0"/>
                <a:cs typeface="Times New Roman" panose="02020603050405020304" pitchFamily="18" charset="0"/>
              </a:rPr>
              <a:t> ________________________________</a:t>
            </a:r>
            <a:r>
              <a:rPr lang="zh-CN" altLang="en-US" sz="2400" b="1">
                <a:latin typeface="Times New Roman" panose="02020603050405020304" pitchFamily="18" charset="0"/>
                <a:cs typeface="Times New Roman" panose="02020603050405020304" pitchFamily="18" charset="0"/>
              </a:rPr>
              <a:t>。</a:t>
            </a:r>
            <a:r>
              <a:rPr lang="zh-CN" altLang="en-US" sz="2400" b="1"/>
              <a:t>这表现了李大钊</a:t>
            </a:r>
            <a:endParaRPr lang="en-US" altLang="zh-CN" sz="2400" b="1"/>
          </a:p>
          <a:p>
            <a:pPr marL="355600" indent="357505">
              <a:lnSpc>
                <a:spcPct val="150000"/>
              </a:lnSpc>
            </a:pPr>
            <a:r>
              <a:rPr lang="en-US" altLang="zh-CN" sz="2400" b="1">
                <a:latin typeface="Times New Roman" panose="02020603050405020304" pitchFamily="18" charset="0"/>
                <a:cs typeface="Times New Roman" panose="02020603050405020304" pitchFamily="18" charset="0"/>
              </a:rPr>
              <a:t>_______________________</a:t>
            </a:r>
            <a:r>
              <a:rPr lang="zh-CN" altLang="en-US" sz="2400" b="1"/>
              <a:t>的态度。</a:t>
            </a:r>
            <a:endParaRPr lang="zh-CN" altLang="en-US" sz="2400" b="1"/>
          </a:p>
        </p:txBody>
      </p:sp>
      <p:sp>
        <p:nvSpPr>
          <p:cNvPr id="3" name="矩形 2"/>
          <p:cNvSpPr/>
          <p:nvPr/>
        </p:nvSpPr>
        <p:spPr>
          <a:xfrm>
            <a:off x="5666815" y="1900196"/>
            <a:ext cx="2350323" cy="461665"/>
          </a:xfrm>
          <a:prstGeom prst="rect">
            <a:avLst/>
          </a:prstGeom>
        </p:spPr>
        <p:txBody>
          <a:bodyPr wrap="none">
            <a:spAutoFit/>
          </a:bodyPr>
          <a:lstStyle/>
          <a:p>
            <a:r>
              <a:rPr lang="zh-CN" altLang="en-US" sz="2400" b="1">
                <a:solidFill>
                  <a:srgbClr val="C00000"/>
                </a:solidFill>
              </a:rPr>
              <a:t>他不会离开北京</a:t>
            </a:r>
            <a:endParaRPr lang="zh-CN" altLang="en-US" sz="2400" b="1">
              <a:solidFill>
                <a:srgbClr val="C00000"/>
              </a:solidFill>
            </a:endParaRPr>
          </a:p>
        </p:txBody>
      </p:sp>
      <p:sp>
        <p:nvSpPr>
          <p:cNvPr id="4" name="矩形 3"/>
          <p:cNvSpPr/>
          <p:nvPr/>
        </p:nvSpPr>
        <p:spPr>
          <a:xfrm>
            <a:off x="1252847" y="2460088"/>
            <a:ext cx="4874821" cy="461665"/>
          </a:xfrm>
          <a:prstGeom prst="rect">
            <a:avLst/>
          </a:prstGeom>
        </p:spPr>
        <p:txBody>
          <a:bodyPr wrap="square">
            <a:spAutoFit/>
          </a:bodyPr>
          <a:lstStyle/>
          <a:p>
            <a:r>
              <a:rPr lang="zh-CN" altLang="en-US" sz="2400" b="1">
                <a:solidFill>
                  <a:srgbClr val="C00000"/>
                </a:solidFill>
              </a:rPr>
              <a:t>他仍然要留在北京继续做革命工作</a:t>
            </a:r>
            <a:endParaRPr lang="zh-CN" altLang="en-US" sz="2400" b="1">
              <a:solidFill>
                <a:srgbClr val="C00000"/>
              </a:solidFill>
            </a:endParaRPr>
          </a:p>
        </p:txBody>
      </p:sp>
      <p:sp>
        <p:nvSpPr>
          <p:cNvPr id="5" name="矩形 4"/>
          <p:cNvSpPr/>
          <p:nvPr/>
        </p:nvSpPr>
        <p:spPr>
          <a:xfrm>
            <a:off x="1374623" y="3028352"/>
            <a:ext cx="2969083" cy="461665"/>
          </a:xfrm>
          <a:prstGeom prst="rect">
            <a:avLst/>
          </a:prstGeom>
        </p:spPr>
        <p:txBody>
          <a:bodyPr wrap="none">
            <a:spAutoFit/>
          </a:bodyPr>
          <a:lstStyle/>
          <a:p>
            <a:r>
              <a:rPr lang="zh-CN" altLang="en-US" sz="2400" b="1">
                <a:solidFill>
                  <a:srgbClr val="C00000"/>
                </a:solidFill>
              </a:rPr>
              <a:t>对革命工作高度负责</a:t>
            </a:r>
            <a:endParaRPr lang="zh-CN" altLang="en-US" sz="24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
          <p:cNvSpPr/>
          <p:nvPr/>
        </p:nvSpPr>
        <p:spPr>
          <a:xfrm>
            <a:off x="717550" y="1846325"/>
            <a:ext cx="7361238" cy="715581"/>
          </a:xfrm>
          <a:prstGeom prst="rect">
            <a:avLst/>
          </a:prstGeom>
          <a:noFill/>
          <a:ln w="9525">
            <a:noFill/>
          </a:ln>
        </p:spPr>
        <p:txBody>
          <a:bodyPr>
            <a:spAutoFit/>
          </a:bodyPr>
          <a:lstStyle/>
          <a:p>
            <a:pPr>
              <a:lnSpc>
                <a:spcPct val="150000"/>
              </a:lnSpc>
            </a:pPr>
            <a:r>
              <a:rPr lang="zh-CN" altLang="en-US" sz="3200" b="1" dirty="0">
                <a:latin typeface="黑体" panose="02010609060101010101" pitchFamily="49" charset="-122"/>
                <a:ea typeface="黑体" panose="02010609060101010101" pitchFamily="49" charset="-122"/>
              </a:rPr>
              <a:t>    重点回忆了那几方面？</a:t>
            </a:r>
            <a:endParaRPr lang="zh-CN" altLang="en-US" sz="3200" b="1" dirty="0">
              <a:latin typeface="黑体" panose="02010609060101010101" pitchFamily="49" charset="-122"/>
              <a:ea typeface="黑体" panose="02010609060101010101" pitchFamily="49" charset="-122"/>
            </a:endParaRPr>
          </a:p>
        </p:txBody>
      </p:sp>
      <p:sp>
        <p:nvSpPr>
          <p:cNvPr id="30727" name="矩形 4"/>
          <p:cNvSpPr/>
          <p:nvPr/>
        </p:nvSpPr>
        <p:spPr>
          <a:xfrm>
            <a:off x="1555500" y="2784475"/>
            <a:ext cx="6745349" cy="715581"/>
          </a:xfrm>
          <a:prstGeom prst="rect">
            <a:avLst/>
          </a:prstGeom>
          <a:noFill/>
          <a:ln w="9525">
            <a:noFill/>
          </a:ln>
        </p:spPr>
        <p:txBody>
          <a:bodyPr wrap="square">
            <a:spAutoFit/>
          </a:bodyPr>
          <a:lstStyle/>
          <a:p>
            <a:pPr>
              <a:lnSpc>
                <a:spcPct val="150000"/>
              </a:lnSpc>
            </a:pPr>
            <a:r>
              <a:rPr lang="zh-CN" altLang="en-US" sz="3200" b="1" dirty="0">
                <a:solidFill>
                  <a:srgbClr val="C00000"/>
                </a:solidFill>
                <a:latin typeface="+mj-ea"/>
                <a:ea typeface="+mj-ea"/>
              </a:rPr>
              <a:t>被捕前、被捕时、法庭上、被害后</a:t>
            </a:r>
            <a:endParaRPr lang="zh-CN" altLang="en-US" sz="3200" b="1" dirty="0">
              <a:solidFill>
                <a:srgbClr val="C00000"/>
              </a:solidFill>
              <a:latin typeface="+mj-ea"/>
              <a:ea typeface="+mj-ea"/>
            </a:endParaRPr>
          </a:p>
        </p:txBody>
      </p:sp>
      <p:sp>
        <p:nvSpPr>
          <p:cNvPr id="6" name="矩形 2"/>
          <p:cNvSpPr>
            <a:spLocks noChangeArrowheads="1"/>
          </p:cNvSpPr>
          <p:nvPr/>
        </p:nvSpPr>
        <p:spPr bwMode="auto">
          <a:xfrm>
            <a:off x="816323" y="942725"/>
            <a:ext cx="1980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b="1">
                <a:solidFill>
                  <a:srgbClr val="36A436"/>
                </a:solidFill>
                <a:latin typeface="微软雅黑" panose="020B0503020204020204" pitchFamily="34" charset="-122"/>
                <a:ea typeface="微软雅黑" panose="020B0503020204020204" pitchFamily="34" charset="-122"/>
              </a:rPr>
              <a:t>讨论交流：</a:t>
            </a:r>
            <a:endParaRPr lang="zh-CN" altLang="en-US" sz="2800" b="1">
              <a:solidFill>
                <a:srgbClr val="36A436"/>
              </a:solidFill>
              <a:latin typeface="微软雅黑" panose="020B0503020204020204" pitchFamily="34" charset="-122"/>
              <a:ea typeface="微软雅黑" panose="020B0503020204020204" pitchFamily="34" charset="-122"/>
            </a:endParaRPr>
          </a:p>
        </p:txBody>
      </p:sp>
      <p:pic>
        <p:nvPicPr>
          <p:cNvPr id="7" name="图片 24" descr="花盆.png"/>
          <p:cNvPicPr>
            <a:picLocks noChangeAspect="1" noChangeArrowheads="1"/>
          </p:cNvPicPr>
          <p:nvPr/>
        </p:nvPicPr>
        <p:blipFill>
          <a:blip r:embed="rId1" cstate="email"/>
          <a:stretch>
            <a:fillRect/>
          </a:stretch>
        </p:blipFill>
        <p:spPr bwMode="auto">
          <a:xfrm>
            <a:off x="488497" y="986960"/>
            <a:ext cx="389931" cy="4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727"/>
                                        </p:tgtEl>
                                        <p:attrNameLst>
                                          <p:attrName>style.visibility</p:attrName>
                                        </p:attrNameLst>
                                      </p:cBhvr>
                                      <p:to>
                                        <p:strVal val="visible"/>
                                      </p:to>
                                    </p:set>
                                    <p:animEffect transition="in" filter="dissolve">
                                      <p:cBhvr>
                                        <p:cTn id="7"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
          <p:cNvGrpSpPr/>
          <p:nvPr/>
        </p:nvGrpSpPr>
        <p:grpSpPr>
          <a:xfrm>
            <a:off x="184150" y="785813"/>
            <a:ext cx="1439863" cy="528637"/>
            <a:chOff x="2608652" y="-592137"/>
            <a:chExt cx="3586163" cy="592137"/>
          </a:xfrm>
        </p:grpSpPr>
        <p:pic>
          <p:nvPicPr>
            <p:cNvPr id="31756" name="Picture 2" descr="C:\Users\Administrator\Desktop\资源 3@3x.png"/>
            <p:cNvPicPr>
              <a:picLocks noChangeAspect="1"/>
            </p:cNvPicPr>
            <p:nvPr/>
          </p:nvPicPr>
          <p:blipFill>
            <a:blip r:embed="rId1" cstate="email"/>
            <a:stretch>
              <a:fillRect/>
            </a:stretch>
          </p:blipFill>
          <p:spPr>
            <a:xfrm>
              <a:off x="2608652" y="-592137"/>
              <a:ext cx="3586163" cy="592137"/>
            </a:xfrm>
            <a:prstGeom prst="rect">
              <a:avLst/>
            </a:prstGeom>
            <a:noFill/>
            <a:ln w="9525">
              <a:noFill/>
            </a:ln>
          </p:spPr>
        </p:pic>
        <p:sp>
          <p:nvSpPr>
            <p:cNvPr id="31757" name="矩形 8"/>
            <p:cNvSpPr/>
            <p:nvPr/>
          </p:nvSpPr>
          <p:spPr>
            <a:xfrm>
              <a:off x="3514016" y="-527693"/>
              <a:ext cx="1695775" cy="442676"/>
            </a:xfrm>
            <a:prstGeom prst="rect">
              <a:avLst/>
            </a:prstGeom>
            <a:noFill/>
            <a:ln w="9525">
              <a:noFill/>
            </a:ln>
          </p:spPr>
          <p:txBody>
            <a:bodyPr wrap="none">
              <a:sp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被捕前</a:t>
              </a:r>
              <a:endParaRPr lang="zh-CN" altLang="en-US" sz="2400" b="1">
                <a:solidFill>
                  <a:schemeClr val="bg1"/>
                </a:solidFill>
                <a:latin typeface="微软雅黑" panose="020B0503020204020204" pitchFamily="34" charset="-122"/>
                <a:ea typeface="微软雅黑" panose="020B0503020204020204" pitchFamily="34" charset="-122"/>
              </a:endParaRPr>
            </a:p>
          </p:txBody>
        </p:sp>
      </p:grpSp>
      <p:sp>
        <p:nvSpPr>
          <p:cNvPr id="8" name="Text Box 3"/>
          <p:cNvSpPr txBox="1"/>
          <p:nvPr/>
        </p:nvSpPr>
        <p:spPr>
          <a:xfrm>
            <a:off x="547688" y="1449388"/>
            <a:ext cx="8113712" cy="1106487"/>
          </a:xfrm>
          <a:prstGeom prst="rect">
            <a:avLst/>
          </a:prstGeom>
          <a:noFill/>
          <a:ln w="9525">
            <a:noFill/>
          </a:ln>
        </p:spPr>
        <p:txBody>
          <a:bodyPr>
            <a:spAutoFit/>
          </a:bodyPr>
          <a:lstStyle/>
          <a:p>
            <a:pPr>
              <a:lnSpc>
                <a:spcPct val="150000"/>
              </a:lnSpc>
            </a:pPr>
            <a:r>
              <a:rPr lang="zh-CN" altLang="en-US" sz="2400" b="1" dirty="0">
                <a:latin typeface="Calibri" panose="020F0502020204030204" pitchFamily="34" charset="0"/>
              </a:rPr>
              <a:t>　  </a:t>
            </a:r>
            <a:r>
              <a:rPr lang="zh-CN" altLang="en-US" sz="2000" b="1" dirty="0">
                <a:latin typeface="楷体" panose="02010609060101010101" pitchFamily="49" charset="-122"/>
                <a:ea typeface="楷体" panose="02010609060101010101" pitchFamily="49" charset="-122"/>
              </a:rPr>
              <a:t>那年春天，父亲每天夜里回来得很晚。每天早晨，不知道什么时候他又出去了。有时候他留在家里，埋头整理书籍和文件。</a:t>
            </a:r>
            <a:endParaRPr lang="zh-CN" altLang="en-US" sz="2000" b="1" dirty="0">
              <a:latin typeface="楷体" panose="02010609060101010101" pitchFamily="49" charset="-122"/>
              <a:ea typeface="楷体" panose="02010609060101010101" pitchFamily="49" charset="-122"/>
            </a:endParaRPr>
          </a:p>
        </p:txBody>
      </p:sp>
      <p:grpSp>
        <p:nvGrpSpPr>
          <p:cNvPr id="3" name="组合 13"/>
          <p:cNvGrpSpPr/>
          <p:nvPr/>
        </p:nvGrpSpPr>
        <p:grpSpPr>
          <a:xfrm>
            <a:off x="1335088" y="2437125"/>
            <a:ext cx="5688012" cy="865188"/>
            <a:chOff x="97822" y="587152"/>
            <a:chExt cx="7214807" cy="1220692"/>
          </a:xfrm>
        </p:grpSpPr>
        <p:pic>
          <p:nvPicPr>
            <p:cNvPr id="31754" name="Picture 11" descr="C:\Users\Administrator\Desktop\资源 1@4x.png"/>
            <p:cNvPicPr>
              <a:picLocks noChangeAspect="1"/>
            </p:cNvPicPr>
            <p:nvPr/>
          </p:nvPicPr>
          <p:blipFill>
            <a:blip r:embed="rId2" cstate="email"/>
            <a:stretch>
              <a:fillRect/>
            </a:stretch>
          </p:blipFill>
          <p:spPr>
            <a:xfrm>
              <a:off x="97822" y="587152"/>
              <a:ext cx="7214807" cy="903141"/>
            </a:xfrm>
            <a:prstGeom prst="rect">
              <a:avLst/>
            </a:prstGeom>
            <a:noFill/>
            <a:ln w="9525">
              <a:noFill/>
            </a:ln>
          </p:spPr>
        </p:pic>
        <p:sp>
          <p:nvSpPr>
            <p:cNvPr id="31755" name="矩形 23"/>
            <p:cNvSpPr/>
            <p:nvPr/>
          </p:nvSpPr>
          <p:spPr>
            <a:xfrm>
              <a:off x="290510" y="808535"/>
              <a:ext cx="6794499" cy="999309"/>
            </a:xfrm>
            <a:prstGeom prst="rect">
              <a:avLst/>
            </a:prstGeom>
            <a:noFill/>
            <a:ln w="9525">
              <a:noFill/>
            </a:ln>
          </p:spPr>
          <p:txBody>
            <a:bodyPr>
              <a:spAutoFit/>
            </a:bodyPr>
            <a:lstStyle/>
            <a:p>
              <a:r>
                <a:rPr lang="zh-CN" altLang="en-US" sz="2000" b="1">
                  <a:latin typeface="黑体" panose="02010609060101010101" pitchFamily="49" charset="-122"/>
                  <a:ea typeface="黑体" panose="02010609060101010101" pitchFamily="49" charset="-122"/>
                </a:rPr>
                <a:t>父亲为什么要把书和有字的纸片投到火炉里去</a:t>
              </a:r>
              <a:r>
                <a:rPr lang="en-US" altLang="zh-CN" sz="2000" b="1">
                  <a:latin typeface="黑体" panose="02010609060101010101" pitchFamily="49" charset="-122"/>
                  <a:ea typeface="黑体" panose="02010609060101010101" pitchFamily="49" charset="-122"/>
                </a:rPr>
                <a:t>?</a:t>
              </a:r>
              <a:endParaRPr lang="en-US" altLang="zh-CN" sz="2000" b="1">
                <a:latin typeface="黑体" panose="02010609060101010101" pitchFamily="49" charset="-122"/>
                <a:ea typeface="黑体" panose="02010609060101010101" pitchFamily="49" charset="-122"/>
              </a:endParaRPr>
            </a:p>
          </p:txBody>
        </p:sp>
      </p:grpSp>
      <p:sp>
        <p:nvSpPr>
          <p:cNvPr id="12" name="矩形 11"/>
          <p:cNvSpPr/>
          <p:nvPr/>
        </p:nvSpPr>
        <p:spPr>
          <a:xfrm>
            <a:off x="847725" y="3133913"/>
            <a:ext cx="7627938" cy="1754326"/>
          </a:xfrm>
          <a:prstGeom prst="rect">
            <a:avLst/>
          </a:prstGeom>
          <a:noFill/>
          <a:ln w="9525">
            <a:noFill/>
          </a:ln>
        </p:spPr>
        <p:txBody>
          <a:bodyPr>
            <a:spAutoFit/>
          </a:bodyPr>
          <a:lstStyle/>
          <a:p>
            <a:pPr>
              <a:lnSpc>
                <a:spcPct val="150000"/>
              </a:lnSpc>
            </a:pPr>
            <a:r>
              <a:rPr lang="zh-CN" altLang="en-US" sz="2400" b="1" dirty="0">
                <a:solidFill>
                  <a:srgbClr val="C00000"/>
                </a:solidFill>
                <a:latin typeface="Calibri" panose="020F0502020204030204" pitchFamily="34" charset="0"/>
              </a:rPr>
              <a:t>          联系下文</a:t>
            </a:r>
            <a:r>
              <a:rPr lang="en-US" altLang="zh-CN" sz="2400" b="1" dirty="0">
                <a:solidFill>
                  <a:srgbClr val="C00000"/>
                </a:solidFill>
                <a:latin typeface="Calibri" panose="020F0502020204030204" pitchFamily="34" charset="0"/>
              </a:rPr>
              <a:t>(</a:t>
            </a:r>
            <a:r>
              <a:rPr lang="zh-CN" altLang="en-US" sz="2400" b="1" dirty="0">
                <a:solidFill>
                  <a:srgbClr val="C00000"/>
                </a:solidFill>
                <a:latin typeface="Calibri" panose="020F0502020204030204" pitchFamily="34" charset="0"/>
              </a:rPr>
              <a:t>第６自然段开头</a:t>
            </a:r>
            <a:r>
              <a:rPr lang="en-US" altLang="zh-CN" sz="2400" b="1" dirty="0">
                <a:solidFill>
                  <a:srgbClr val="C00000"/>
                </a:solidFill>
                <a:latin typeface="Calibri" panose="020F0502020204030204" pitchFamily="34" charset="0"/>
              </a:rPr>
              <a:t>)</a:t>
            </a:r>
            <a:r>
              <a:rPr lang="zh-CN" altLang="en-US" sz="2400" b="1" dirty="0">
                <a:solidFill>
                  <a:srgbClr val="C00000"/>
                </a:solidFill>
                <a:latin typeface="Calibri" panose="020F0502020204030204" pitchFamily="34" charset="0"/>
              </a:rPr>
              <a:t>可知，军阀张作霖要派人来检查，为了避免党组织被破坏，所以父亲要烧掉“书和有字的纸片”，表现了他对革命事业的忠诚。</a:t>
            </a:r>
            <a:endParaRPr lang="zh-CN" altLang="en-US" sz="2400" b="1" dirty="0">
              <a:solidFill>
                <a:srgbClr val="C00000"/>
              </a:solidFill>
              <a:latin typeface="Calibri" panose="020F0502020204030204" pitchFamily="34" charset="0"/>
            </a:endParaRPr>
          </a:p>
        </p:txBody>
      </p:sp>
      <p:grpSp>
        <p:nvGrpSpPr>
          <p:cNvPr id="4" name="组合 17"/>
          <p:cNvGrpSpPr/>
          <p:nvPr/>
        </p:nvGrpSpPr>
        <p:grpSpPr>
          <a:xfrm>
            <a:off x="2763575" y="689571"/>
            <a:ext cx="4135995" cy="707886"/>
            <a:chOff x="2164907" y="2938683"/>
            <a:chExt cx="3852162" cy="1936496"/>
          </a:xfrm>
        </p:grpSpPr>
        <p:sp>
          <p:nvSpPr>
            <p:cNvPr id="14" name="云形标注 13"/>
            <p:cNvSpPr/>
            <p:nvPr/>
          </p:nvSpPr>
          <p:spPr>
            <a:xfrm>
              <a:off x="2164907" y="3026337"/>
              <a:ext cx="3781632" cy="1718542"/>
            </a:xfrm>
            <a:prstGeom prst="cloudCallout">
              <a:avLst>
                <a:gd name="adj1" fmla="val -11722"/>
                <a:gd name="adj2" fmla="val 89481"/>
              </a:avLst>
            </a:prstGeom>
            <a:solidFill>
              <a:schemeClr val="bg1"/>
            </a:solidFill>
            <a:ln>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en-US" altLang="zh-CN" sz="2000" b="1" i="0" u="none" strike="noStrike" kern="1200" cap="none" spc="0" normalizeH="0" baseline="0" noProof="0">
                <a:ln>
                  <a:noFill/>
                </a:ln>
                <a:solidFill>
                  <a:srgbClr val="FF0000"/>
                </a:solidFill>
                <a:effectLst/>
                <a:uLnTx/>
                <a:uFillTx/>
                <a:latin typeface="宋体" panose="02010600030101010101" pitchFamily="2" charset="-122"/>
                <a:ea typeface="+mn-ea"/>
                <a:cs typeface="+mn-cs"/>
                <a:sym typeface="Arial" panose="020B0604020202020204" pitchFamily="34" charset="0"/>
              </a:endParaRPr>
            </a:p>
          </p:txBody>
        </p:sp>
        <p:sp>
          <p:nvSpPr>
            <p:cNvPr id="31753" name="矩形 16"/>
            <p:cNvSpPr/>
            <p:nvPr/>
          </p:nvSpPr>
          <p:spPr>
            <a:xfrm>
              <a:off x="2547011" y="2938683"/>
              <a:ext cx="3470058" cy="1936496"/>
            </a:xfrm>
            <a:prstGeom prst="rect">
              <a:avLst/>
            </a:prstGeom>
            <a:noFill/>
            <a:ln w="9525">
              <a:noFill/>
            </a:ln>
          </p:spPr>
          <p:txBody>
            <a:bodyPr wrap="square">
              <a:spAutoFit/>
            </a:bodyPr>
            <a:lstStyle/>
            <a:p>
              <a:r>
                <a:rPr lang="zh-CN" altLang="en-US" sz="2000" b="1">
                  <a:solidFill>
                    <a:srgbClr val="FF6600"/>
                  </a:solidFill>
                  <a:latin typeface="宋体" panose="02010600030101010101" pitchFamily="2" charset="-122"/>
                  <a:sym typeface="Arial" panose="020B0604020202020204" pitchFamily="34" charset="0"/>
                </a:rPr>
                <a:t>父亲早出晚归，埋头整理书籍和文件，说明局势紧张。</a:t>
              </a:r>
              <a:endParaRPr lang="zh-CN" altLang="en-US" sz="2000" b="1">
                <a:solidFill>
                  <a:srgbClr val="FF6600"/>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p:cNvSpPr txBox="1"/>
          <p:nvPr/>
        </p:nvSpPr>
        <p:spPr>
          <a:xfrm>
            <a:off x="423738" y="620450"/>
            <a:ext cx="8113712" cy="1015663"/>
          </a:xfrm>
          <a:prstGeom prst="rect">
            <a:avLst/>
          </a:prstGeom>
          <a:noFill/>
          <a:ln w="9525">
            <a:noFill/>
          </a:ln>
        </p:spPr>
        <p:txBody>
          <a:bodyPr>
            <a:spAutoFit/>
          </a:bodyPr>
          <a:lstStyle/>
          <a:p>
            <a:r>
              <a:rPr lang="zh-CN" altLang="en-US" sz="2000" b="1">
                <a:latin typeface="楷体" panose="02010609060101010101" pitchFamily="49" charset="-122"/>
                <a:ea typeface="楷体" panose="02010609060101010101" pitchFamily="49" charset="-122"/>
              </a:rPr>
              <a:t>　  父亲是很慈祥的，从来没骂过我们，更没打过我们。我总爱向父亲问许多幼稚可笑的问题。他不论多忙，对我的问题总是很感兴趣，总是耐心地讲给我听。这一次不知道为什么，父亲竟这样含糊地回答我。</a:t>
            </a:r>
            <a:endParaRPr lang="zh-CN" altLang="en-US" sz="2000" b="1">
              <a:latin typeface="楷体" panose="02010609060101010101" pitchFamily="49" charset="-122"/>
              <a:ea typeface="楷体" panose="02010609060101010101" pitchFamily="49" charset="-122"/>
            </a:endParaRPr>
          </a:p>
        </p:txBody>
      </p:sp>
      <p:grpSp>
        <p:nvGrpSpPr>
          <p:cNvPr id="2" name="组合 13"/>
          <p:cNvGrpSpPr/>
          <p:nvPr/>
        </p:nvGrpSpPr>
        <p:grpSpPr>
          <a:xfrm>
            <a:off x="639423" y="1507436"/>
            <a:ext cx="7898947" cy="841174"/>
            <a:chOff x="97822" y="587152"/>
            <a:chExt cx="7214807" cy="1397136"/>
          </a:xfrm>
        </p:grpSpPr>
        <p:pic>
          <p:nvPicPr>
            <p:cNvPr id="32774" name="Picture 11" descr="C:\Users\Administrator\Desktop\资源 1@4x.png"/>
            <p:cNvPicPr>
              <a:picLocks noChangeAspect="1"/>
            </p:cNvPicPr>
            <p:nvPr/>
          </p:nvPicPr>
          <p:blipFill>
            <a:blip r:embed="rId1" cstate="email"/>
            <a:stretch>
              <a:fillRect/>
            </a:stretch>
          </p:blipFill>
          <p:spPr>
            <a:xfrm>
              <a:off x="97822" y="587152"/>
              <a:ext cx="7214807" cy="903141"/>
            </a:xfrm>
            <a:prstGeom prst="rect">
              <a:avLst/>
            </a:prstGeom>
            <a:noFill/>
            <a:ln w="9525">
              <a:noFill/>
            </a:ln>
          </p:spPr>
        </p:pic>
        <p:sp>
          <p:nvSpPr>
            <p:cNvPr id="32775" name="矩形 23"/>
            <p:cNvSpPr/>
            <p:nvPr/>
          </p:nvSpPr>
          <p:spPr>
            <a:xfrm>
              <a:off x="290511" y="808535"/>
              <a:ext cx="6794499" cy="1175753"/>
            </a:xfrm>
            <a:prstGeom prst="rect">
              <a:avLst/>
            </a:prstGeom>
            <a:noFill/>
            <a:ln w="9525">
              <a:noFill/>
            </a:ln>
          </p:spPr>
          <p:txBody>
            <a:bodyPr>
              <a:spAutoFit/>
            </a:bodyPr>
            <a:lstStyle/>
            <a:p>
              <a:r>
                <a:rPr lang="zh-CN" altLang="en-US" sz="2000" b="1">
                  <a:latin typeface="黑体" panose="02010609060101010101" pitchFamily="49" charset="-122"/>
                  <a:ea typeface="黑体" panose="02010609060101010101" pitchFamily="49" charset="-122"/>
                </a:rPr>
                <a:t>你怎样理解一向慈祥、有耐心的父亲，这次竟这样含糊地回答我？</a:t>
              </a:r>
              <a:endParaRPr lang="zh-CN" altLang="en-US" sz="2000" b="1">
                <a:latin typeface="黑体" panose="02010609060101010101" pitchFamily="49" charset="-122"/>
                <a:ea typeface="黑体" panose="02010609060101010101" pitchFamily="49" charset="-122"/>
              </a:endParaRPr>
            </a:p>
          </p:txBody>
        </p:sp>
      </p:grpSp>
      <p:sp>
        <p:nvSpPr>
          <p:cNvPr id="14" name="矩形 13"/>
          <p:cNvSpPr/>
          <p:nvPr/>
        </p:nvSpPr>
        <p:spPr>
          <a:xfrm>
            <a:off x="543613" y="2088425"/>
            <a:ext cx="8089755" cy="2778838"/>
          </a:xfrm>
          <a:prstGeom prst="rect">
            <a:avLst/>
          </a:prstGeom>
          <a:noFill/>
          <a:ln w="9525">
            <a:noFill/>
          </a:ln>
        </p:spPr>
        <p:txBody>
          <a:bodyPr wrap="square">
            <a:spAutoFit/>
          </a:bodyPr>
          <a:lstStyle/>
          <a:p>
            <a:pPr indent="535305">
              <a:lnSpc>
                <a:spcPct val="110000"/>
              </a:lnSpc>
            </a:pPr>
            <a:r>
              <a:rPr lang="zh-CN" altLang="en-US" sz="2000" b="1" dirty="0">
                <a:solidFill>
                  <a:srgbClr val="C00000"/>
                </a:solidFill>
              </a:rPr>
              <a:t>作者当时年纪小，对父亲为什么烧掉书籍和文件不理解。她好奇地问父亲，却只得到一个含糊的回答。这同父亲平常不管多忙、不管女儿提出的问题多么幼稚可笑，都耐心地回答和解释形成了鲜明的对比。“这一次不知道为什么”设置悬念，吸引读者。同时，为后面情节的发展埋下了伏笔。这是因为当时的局势十分严重，不是同孩子详细解释的时候，而且像防止革命书籍和文件落到敌人手里这样的事情，也不是几句话就能说清楚的。这里写出了李大钊同志对待亲人的慈爱和善与对待工作的认真严肃。</a:t>
            </a:r>
            <a:endParaRPr lang="zh-CN" altLang="en-US" sz="2000" b="1" dirty="0">
              <a:solidFill>
                <a:srgbClr val="C00000"/>
              </a:solidFill>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ppt_w</p:attrName>
                                        </p:attrNameLst>
                                      </p:cBhvr>
                                      <p:tavLst>
                                        <p:tav tm="0">
                                          <p:val>
                                            <p:fltVal val="0"/>
                                          </p:val>
                                        </p:tav>
                                        <p:tav tm="100000">
                                          <p:val>
                                            <p:strVal val="#ppt_w"/>
                                          </p:val>
                                        </p:tav>
                                      </p:tavLst>
                                    </p:anim>
                                    <p:anim calcmode="lin" valueType="num">
                                      <p:cBhvr>
                                        <p:cTn id="8" dur="500" fill="hold"/>
                                        <p:tgtEl>
                                          <p:spTgt spid="32770"/>
                                        </p:tgtEl>
                                        <p:attrNameLst>
                                          <p:attrName>ppt_h</p:attrName>
                                        </p:attrNameLst>
                                      </p:cBhvr>
                                      <p:tavLst>
                                        <p:tav tm="0">
                                          <p:val>
                                            <p:fltVal val="0"/>
                                          </p:val>
                                        </p:tav>
                                        <p:tav tm="100000">
                                          <p:val>
                                            <p:strVal val="#ppt_h"/>
                                          </p:val>
                                        </p:tav>
                                      </p:tavLst>
                                    </p:anim>
                                    <p:animEffect transition="in" filter="fade">
                                      <p:cBhvr>
                                        <p:cTn id="9" dur="500"/>
                                        <p:tgtEl>
                                          <p:spTgt spid="3277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p:nvPr/>
        </p:nvSpPr>
        <p:spPr>
          <a:xfrm>
            <a:off x="617600" y="672825"/>
            <a:ext cx="7886700" cy="1198880"/>
          </a:xfrm>
          <a:prstGeom prst="rect">
            <a:avLst/>
          </a:prstGeom>
          <a:noFill/>
          <a:ln w="9525">
            <a:noFill/>
          </a:ln>
        </p:spPr>
        <p:txBody>
          <a:bodyPr>
            <a:spAutoFit/>
          </a:bodyPr>
          <a:lstStyle/>
          <a:p>
            <a:pPr>
              <a:lnSpc>
                <a:spcPct val="150000"/>
              </a:lnSpc>
              <a:spcBef>
                <a:spcPct val="50000"/>
              </a:spcBef>
            </a:pPr>
            <a:r>
              <a:rPr lang="zh-CN" altLang="en-US" sz="2400" b="1">
                <a:latin typeface="楷体" panose="02010609060101010101" pitchFamily="49" charset="-122"/>
                <a:ea typeface="楷体" panose="02010609060101010101" pitchFamily="49" charset="-122"/>
              </a:rPr>
              <a:t>    </a:t>
            </a:r>
            <a:r>
              <a:rPr sz="2400" b="1">
                <a:latin typeface="楷体" panose="02010609060101010101" pitchFamily="49" charset="-122"/>
                <a:ea typeface="楷体" panose="02010609060101010101" pitchFamily="49" charset="-122"/>
              </a:rPr>
              <a:t>后来听母亲说，军阀张作霖要派人来检查。为了避免党组织被破坏，父亲只好把一些书籍和文件烧掉。</a:t>
            </a:r>
            <a:endParaRPr sz="2400" b="1">
              <a:latin typeface="楷体" panose="02010609060101010101" pitchFamily="49" charset="-122"/>
              <a:ea typeface="楷体" panose="02010609060101010101" pitchFamily="49" charset="-122"/>
            </a:endParaRPr>
          </a:p>
        </p:txBody>
      </p:sp>
      <p:grpSp>
        <p:nvGrpSpPr>
          <p:cNvPr id="3" name="组合 13"/>
          <p:cNvGrpSpPr/>
          <p:nvPr/>
        </p:nvGrpSpPr>
        <p:grpSpPr>
          <a:xfrm>
            <a:off x="1038225" y="1776705"/>
            <a:ext cx="5671333" cy="841145"/>
            <a:chOff x="97822" y="587152"/>
            <a:chExt cx="7214807" cy="1397389"/>
          </a:xfrm>
        </p:grpSpPr>
        <p:pic>
          <p:nvPicPr>
            <p:cNvPr id="32774" name="Picture 11" descr="C:\Users\Administrator\Desktop\资源 1@4x.png"/>
            <p:cNvPicPr>
              <a:picLocks noChangeAspect="1"/>
            </p:cNvPicPr>
            <p:nvPr/>
          </p:nvPicPr>
          <p:blipFill>
            <a:blip r:embed="rId1" cstate="email"/>
            <a:stretch>
              <a:fillRect/>
            </a:stretch>
          </p:blipFill>
          <p:spPr>
            <a:xfrm>
              <a:off x="97822" y="587152"/>
              <a:ext cx="7214807" cy="903141"/>
            </a:xfrm>
            <a:prstGeom prst="rect">
              <a:avLst/>
            </a:prstGeom>
            <a:noFill/>
            <a:ln w="9525">
              <a:noFill/>
            </a:ln>
          </p:spPr>
        </p:pic>
        <p:sp>
          <p:nvSpPr>
            <p:cNvPr id="32775" name="矩形 23"/>
            <p:cNvSpPr/>
            <p:nvPr/>
          </p:nvSpPr>
          <p:spPr>
            <a:xfrm>
              <a:off x="290511" y="808534"/>
              <a:ext cx="6794499" cy="1176007"/>
            </a:xfrm>
            <a:prstGeom prst="rect">
              <a:avLst/>
            </a:prstGeom>
            <a:noFill/>
            <a:ln w="9525">
              <a:noFill/>
            </a:ln>
          </p:spPr>
          <p:txBody>
            <a:bodyPr>
              <a:spAutoFit/>
            </a:bodyPr>
            <a:lstStyle/>
            <a:p>
              <a:r>
                <a:rPr lang="zh-CN" altLang="en-US" sz="2000" b="1">
                  <a:latin typeface="黑体" panose="02010609060101010101" pitchFamily="49" charset="-122"/>
                  <a:ea typeface="黑体" panose="02010609060101010101" pitchFamily="49" charset="-122"/>
                </a:rPr>
                <a:t>“为了避免……烧掉。”这句话有什么作用？</a:t>
              </a:r>
              <a:endParaRPr lang="zh-CN" altLang="en-US" sz="2000" b="1">
                <a:latin typeface="黑体" panose="02010609060101010101" pitchFamily="49" charset="-122"/>
                <a:ea typeface="黑体" panose="02010609060101010101" pitchFamily="49" charset="-122"/>
              </a:endParaRPr>
            </a:p>
          </p:txBody>
        </p:sp>
      </p:grpSp>
      <p:sp>
        <p:nvSpPr>
          <p:cNvPr id="11" name="矩形 10"/>
          <p:cNvSpPr/>
          <p:nvPr/>
        </p:nvSpPr>
        <p:spPr>
          <a:xfrm>
            <a:off x="285007" y="2413672"/>
            <a:ext cx="5587762" cy="2308324"/>
          </a:xfrm>
          <a:prstGeom prst="rect">
            <a:avLst/>
          </a:prstGeom>
          <a:noFill/>
          <a:ln w="9525">
            <a:noFill/>
          </a:ln>
        </p:spPr>
        <p:txBody>
          <a:bodyPr wrap="square">
            <a:spAutoFit/>
          </a:bodyPr>
          <a:lstStyle/>
          <a:p>
            <a:pPr>
              <a:lnSpc>
                <a:spcPct val="150000"/>
              </a:lnSpc>
            </a:pPr>
            <a:r>
              <a:rPr lang="en-US" altLang="zh-CN" sz="2400" b="1" dirty="0">
                <a:solidFill>
                  <a:srgbClr val="C00000"/>
                </a:solidFill>
                <a:latin typeface="Calibri" panose="020F0502020204030204" pitchFamily="34" charset="0"/>
              </a:rPr>
              <a:t>      </a:t>
            </a:r>
            <a:r>
              <a:rPr lang="zh-CN" altLang="en-US" sz="2400" b="1" dirty="0">
                <a:solidFill>
                  <a:srgbClr val="C00000"/>
                </a:solidFill>
                <a:latin typeface="Calibri" panose="020F0502020204030204" pitchFamily="34" charset="0"/>
              </a:rPr>
              <a:t>这句话与第２自然段中的“ 我蹲在旁边，看他把书和有字的纸片投到火炉里去”相照应。解开了“我”心中的疑惑，也说明了当时的局势很严峻。</a:t>
            </a:r>
            <a:endParaRPr lang="zh-CN" altLang="en-US" sz="2400" b="1" dirty="0">
              <a:solidFill>
                <a:srgbClr val="C00000"/>
              </a:solidFill>
              <a:latin typeface="Calibri" panose="020F0502020204030204" pitchFamily="34" charset="0"/>
            </a:endParaRPr>
          </a:p>
        </p:txBody>
      </p:sp>
      <p:pic>
        <p:nvPicPr>
          <p:cNvPr id="32769" name="Picture 1" descr="C:\Users\Administrator\AppData\Roaming\Tencent\Users\541737432\QQ\WinTemp\RichOle\ZSZ[}(V${)6@TNU9(7W@1RW.png"/>
          <p:cNvPicPr>
            <a:picLocks noChangeAspect="1" noChangeArrowheads="1"/>
          </p:cNvPicPr>
          <p:nvPr/>
        </p:nvPicPr>
        <p:blipFill>
          <a:blip r:embed="rId2" cstate="email"/>
          <a:stretch>
            <a:fillRect/>
          </a:stretch>
        </p:blipFill>
        <p:spPr bwMode="auto">
          <a:xfrm>
            <a:off x="5754428" y="2403629"/>
            <a:ext cx="3206037" cy="2156244"/>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1"/>
          <p:cNvSpPr txBox="1"/>
          <p:nvPr/>
        </p:nvSpPr>
        <p:spPr>
          <a:xfrm>
            <a:off x="502603" y="1078230"/>
            <a:ext cx="8137525" cy="1753235"/>
          </a:xfrm>
          <a:prstGeom prst="rect">
            <a:avLst/>
          </a:prstGeom>
          <a:noFill/>
          <a:ln w="9525">
            <a:noFill/>
          </a:ln>
        </p:spPr>
        <p:txBody>
          <a:bodyPr>
            <a:spAutoFit/>
          </a:bodyPr>
          <a:lstStyle/>
          <a:p>
            <a:pPr>
              <a:lnSpc>
                <a:spcPct val="150000"/>
              </a:lnSpc>
              <a:spcBef>
                <a:spcPct val="50000"/>
              </a:spcBef>
            </a:pPr>
            <a:r>
              <a:rPr lang="zh-CN" altLang="en-US" sz="2400" b="1" dirty="0">
                <a:latin typeface="楷体" panose="02010609060101010101" pitchFamily="49" charset="-122"/>
                <a:ea typeface="楷体" panose="02010609060101010101" pitchFamily="49" charset="-122"/>
              </a:rPr>
              <a:t>    才过了两天，果然出事了。工友阎振三一早上街买东西，直到夜里还不见回来。第二天，父亲才知道他被抓到警察厅里去了。</a:t>
            </a:r>
            <a:endParaRPr lang="zh-CN" altLang="en-US" sz="2400" b="1" dirty="0">
              <a:latin typeface="楷体" panose="02010609060101010101" pitchFamily="49" charset="-122"/>
              <a:ea typeface="楷体" panose="02010609060101010101" pitchFamily="49" charset="-122"/>
            </a:endParaRPr>
          </a:p>
        </p:txBody>
      </p:sp>
      <p:grpSp>
        <p:nvGrpSpPr>
          <p:cNvPr id="2" name="组合 20"/>
          <p:cNvGrpSpPr/>
          <p:nvPr/>
        </p:nvGrpSpPr>
        <p:grpSpPr>
          <a:xfrm>
            <a:off x="2339658" y="3271202"/>
            <a:ext cx="5049837" cy="1242495"/>
            <a:chOff x="1269880" y="3602441"/>
            <a:chExt cx="3730331" cy="979534"/>
          </a:xfrm>
        </p:grpSpPr>
        <p:sp>
          <p:nvSpPr>
            <p:cNvPr id="9" name="线形标注 2 8"/>
            <p:cNvSpPr/>
            <p:nvPr/>
          </p:nvSpPr>
          <p:spPr>
            <a:xfrm flipH="1" flipV="1">
              <a:off x="1269880" y="3602441"/>
              <a:ext cx="3730331" cy="979534"/>
            </a:xfrm>
            <a:prstGeom prst="borderCallout2">
              <a:avLst>
                <a:gd name="adj1" fmla="val 48023"/>
                <a:gd name="adj2" fmla="val 99623"/>
                <a:gd name="adj3" fmla="val 70163"/>
                <a:gd name="adj4" fmla="val 109033"/>
                <a:gd name="adj5" fmla="val 145199"/>
                <a:gd name="adj6" fmla="val 96582"/>
              </a:avLst>
            </a:prstGeom>
            <a:solidFill>
              <a:schemeClr val="bg1"/>
            </a:solidFill>
            <a:ln w="28575">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lvl1pPr marL="0" lvl="0" indent="0" algn="l" defTabSz="4572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eaLnBrk="1" hangingPunct="1"/>
              <a:r>
                <a:rPr lang="zh-CN" altLang="en-US" b="1">
                  <a:solidFill>
                    <a:srgbClr val="FF0000"/>
                  </a:solidFill>
                  <a:latin typeface="Calibri" panose="020F0502020204030204" pitchFamily="34" charset="0"/>
                </a:rPr>
                <a:t> </a:t>
              </a:r>
              <a:endParaRPr lang="zh-CN" altLang="en-US" b="1">
                <a:solidFill>
                  <a:srgbClr val="FF0000"/>
                </a:solidFill>
                <a:latin typeface="Calibri" panose="020F0502020204030204" pitchFamily="34" charset="0"/>
              </a:endParaRPr>
            </a:p>
          </p:txBody>
        </p:sp>
        <p:sp>
          <p:nvSpPr>
            <p:cNvPr id="37898" name="矩形 15"/>
            <p:cNvSpPr/>
            <p:nvPr/>
          </p:nvSpPr>
          <p:spPr>
            <a:xfrm>
              <a:off x="1269880" y="3603560"/>
              <a:ext cx="3584374" cy="946292"/>
            </a:xfrm>
            <a:prstGeom prst="rect">
              <a:avLst/>
            </a:prstGeom>
            <a:noFill/>
            <a:ln w="9525">
              <a:noFill/>
            </a:ln>
          </p:spPr>
          <p:txBody>
            <a:bodyPr wrap="square">
              <a:spAutoFit/>
            </a:bodyPr>
            <a:lstStyle/>
            <a:p>
              <a:r>
                <a:rPr lang="en-US" altLang="zh-CN" sz="2400" b="1" dirty="0">
                  <a:solidFill>
                    <a:srgbClr val="FF6600"/>
                  </a:solidFill>
                  <a:latin typeface="+mj-ea"/>
                  <a:ea typeface="+mj-ea"/>
                </a:rPr>
                <a:t>    </a:t>
              </a:r>
              <a:r>
                <a:rPr lang="zh-CN" altLang="en-US" sz="2400" b="1" dirty="0">
                  <a:solidFill>
                    <a:srgbClr val="FF6600"/>
                  </a:solidFill>
                  <a:latin typeface="+mj-ea"/>
                  <a:ea typeface="+mj-ea"/>
                </a:rPr>
                <a:t>这句话暗示了局势的危急，说明共产党人处境危险，为下文写父亲被抓埋下了伏笔。</a:t>
              </a:r>
              <a:endParaRPr lang="zh-CN" altLang="en-US" sz="2400" b="1" dirty="0">
                <a:solidFill>
                  <a:srgbClr val="FF6600"/>
                </a:solidFill>
                <a:latin typeface="+mj-ea"/>
                <a:ea typeface="+mj-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KSO_WPP_MARK_KEY" val="c3a7f479-075b-4f68-8292-0ac28460f612"/>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6938</Words>
  <Application>WPS 演示</Application>
  <PresentationFormat>全屏显示(16:9)</PresentationFormat>
  <Paragraphs>332</Paragraphs>
  <Slides>45</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45</vt:i4>
      </vt:variant>
    </vt:vector>
  </HeadingPairs>
  <TitlesOfParts>
    <vt:vector size="65" baseType="lpstr">
      <vt:lpstr>Arial</vt:lpstr>
      <vt:lpstr>宋体</vt:lpstr>
      <vt:lpstr>Wingdings</vt:lpstr>
      <vt:lpstr>Calibri</vt:lpstr>
      <vt:lpstr>Calibri</vt:lpstr>
      <vt:lpstr>微软雅黑</vt:lpstr>
      <vt:lpstr>黑体</vt:lpstr>
      <vt:lpstr>Gulim</vt:lpstr>
      <vt:lpstr>方正大黑简体</vt:lpstr>
      <vt:lpstr>仿宋</vt:lpstr>
      <vt:lpstr>Times New Roman</vt:lpstr>
      <vt:lpstr>楷体</vt:lpstr>
      <vt:lpstr>等线</vt:lpstr>
      <vt:lpstr>Arial Unicode MS</vt:lpstr>
      <vt:lpstr>等线 Light</vt:lpstr>
      <vt:lpstr>+中文正文</vt:lpstr>
      <vt:lpstr>Segoe Print</vt:lpstr>
      <vt:lpstr>Arial</vt:lpstr>
      <vt:lpstr>Malgun Gothic</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8</cp:revision>
  <cp:lastPrinted>2021-02-13T07:06:00Z</cp:lastPrinted>
  <dcterms:created xsi:type="dcterms:W3CDTF">2021-02-13T07:06:00Z</dcterms:created>
  <dcterms:modified xsi:type="dcterms:W3CDTF">2023-01-19T01:35:09Z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EDC2A0EA84AC46E58F710F354D3BA34E</vt:lpwstr>
  </property>
  <property fmtid="{D5CDD505-2E9C-101B-9397-08002B2CF9AE}" pid="3" name="KSOProductBuildVer">
    <vt:lpwstr>2052-11.1.0.13703</vt:lpwstr>
  </property>
</Properties>
</file>