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40" d="100"/>
          <a:sy n="140" d="100"/>
        </p:scale>
        <p:origin x="-804" y="-19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lIns="68580" tIns="34290" rIns="68580" bIns="34290"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86942E0-DA55-40CB-BC89-C11EBB8BDBF0}"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E51D143-120D-4DC4-B442-BA53B5FDF94D}"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4643538-C363-4FC5-B8E8-199215D82976}"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A8D1D554-F794-446D-9B82-2B5E95F818D4}"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7E2082-8826-4C75-AAE0-48184674B4F2}"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9A7ACFE-47FA-4911-954E-66B2E2F3BEE1}"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750094"/>
            <a:ext cx="7886700" cy="517922"/>
          </a:xfrm>
          <a:prstGeom prst="rect">
            <a:avLst/>
          </a:prstGeom>
        </p:spPr>
        <p:txBody>
          <a:bodyPr lIns="68580" tIns="34290" rIns="68580" bIns="34290">
            <a:normAutofit/>
          </a:bodyPr>
          <a:lstStyle>
            <a:lvl1pPr>
              <a:defRPr sz="3000" b="1">
                <a:latin typeface="楷体" panose="02010609060101010101" pitchFamily="49" charset="-122"/>
                <a:ea typeface="楷体" panose="02010609060101010101" pitchFamily="49"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normAutofit/>
          </a:bodyPr>
          <a:lstStyle>
            <a:lvl1pPr marL="0" indent="593725">
              <a:lnSpc>
                <a:spcPct val="150000"/>
              </a:lnSpc>
              <a:buNone/>
              <a:defRPr sz="2400" b="1">
                <a:latin typeface="楷体" panose="02010609060101010101" pitchFamily="49" charset="-122"/>
                <a:ea typeface="楷体" panose="02010609060101010101" pitchFamily="49" charset="-122"/>
              </a:defRPr>
            </a:lvl1pPr>
            <a:lvl2pPr>
              <a:defRPr sz="2400">
                <a:latin typeface="楷体" panose="02010609060101010101" pitchFamily="49" charset="-122"/>
                <a:ea typeface="楷体" panose="02010609060101010101" pitchFamily="49" charset="-122"/>
              </a:defRPr>
            </a:lvl2pPr>
            <a:lvl3pPr>
              <a:defRPr sz="2400">
                <a:latin typeface="楷体" panose="02010609060101010101" pitchFamily="49" charset="-122"/>
                <a:ea typeface="楷体" panose="02010609060101010101" pitchFamily="49" charset="-122"/>
              </a:defRPr>
            </a:lvl3pPr>
            <a:lvl4pPr>
              <a:defRPr sz="2400">
                <a:latin typeface="楷体" panose="02010609060101010101" pitchFamily="49" charset="-122"/>
                <a:ea typeface="楷体" panose="02010609060101010101" pitchFamily="49" charset="-122"/>
              </a:defRPr>
            </a:lvl4pPr>
            <a:lvl5pPr>
              <a:defRPr sz="2400">
                <a:latin typeface="楷体" panose="02010609060101010101" pitchFamily="49" charset="-122"/>
                <a:ea typeface="楷体" panose="02010609060101010101" pitchFamily="49" charset="-122"/>
              </a:defRPr>
            </a:lvl5pPr>
          </a:lstStyle>
          <a:p>
            <a:pPr lvl="0"/>
            <a:endParaRPr lang="zh-CN" altLang="en-US" dirty="0"/>
          </a:p>
        </p:txBody>
      </p:sp>
      <p:sp>
        <p:nvSpPr>
          <p:cNvPr id="4" name="日期占位符 3"/>
          <p:cNvSpPr>
            <a:spLocks noGrp="1"/>
          </p:cNvSpPr>
          <p:nvPr>
            <p:ph type="dt" sz="half" idx="10"/>
          </p:nvPr>
        </p:nvSpPr>
        <p:spPr/>
        <p:txBody>
          <a:bodyPr/>
          <a:lstStyle>
            <a:lvl1pPr>
              <a:defRPr/>
            </a:lvl1pPr>
          </a:lstStyle>
          <a:p>
            <a:pPr>
              <a:defRPr/>
            </a:pPr>
            <a:fld id="{ED9A279E-342B-4838-8734-D49A5BB3E532}"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D0BDB76C-473A-46B0-AD64-2DA76C1F9CF1}"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lIns="68580" tIns="34290" rIns="68580" bIns="34290"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5E226A6-1C5D-4BE9-8B9A-25368330351C}"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CA8D3A1-55B3-4EB0-B01E-6CCFCC2C7DF5}"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48D6D00-B128-4D4F-B067-470A4727658A}"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43D61F5B-A4E3-4E2C-921B-CC97800991F4}"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D94E23C-185B-4017-8E34-D2E4AC6390A7}"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B2AE78B6-602E-4A3D-9DAB-16AFF766AB0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825201E-EA5B-4E13-BC0C-98C47AE031A8}" type="datetimeFigureOut">
              <a:rPr lang="zh-CN" altLang="en-US">
                <a:solidFill>
                  <a:prstClr val="black">
                    <a:tint val="75000"/>
                  </a:prstClr>
                </a:solidFill>
              </a:rPr>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F1C53E18-85A0-4A63-A352-D521E57DCC59}"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332FCF0-67E6-4A40-AAB1-5BB688F44EED}"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6C22B5DD-C8C5-401E-B2E1-0C1C2EB5DC5D}"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A4D14EF9-00B1-4675-8A3D-65756FC9C07C}"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FD8FDC21-1163-4800-BE4F-5905EE00C34D}"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26C01CF4-4F4E-4D3F-98A2-B1A421C27835}"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83B5CB23-ECDA-4981-8BE9-DEF356CB92B0}"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文本占位符 2"/>
          <p:cNvSpPr>
            <a:spLocks noGrp="1"/>
          </p:cNvSpPr>
          <p:nvPr>
            <p:ph type="body" idx="1"/>
          </p:nvPr>
        </p:nvSpPr>
        <p:spPr bwMode="auto">
          <a:xfrm>
            <a:off x="628650" y="1369219"/>
            <a:ext cx="7886700" cy="3263504"/>
          </a:xfrm>
          <a:prstGeom prst="rect">
            <a:avLst/>
          </a:prstGeom>
          <a:noFill/>
          <a:ln w="9525">
            <a:noFill/>
            <a:miter lim="800000"/>
          </a:ln>
        </p:spPr>
        <p:txBody>
          <a:bodyPr vert="horz" wrap="square" lIns="68580" tIns="34290" rIns="68580" bIns="34290" numCol="1" anchor="t" anchorCtr="0" compatLnSpc="1"/>
          <a:lstStyle/>
          <a:p>
            <a:pPr lvl="0"/>
            <a:endParaRPr lang="zh-CN" altLang="en-US" smtClean="0"/>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fontAlgn="auto">
              <a:spcBef>
                <a:spcPts val="0"/>
              </a:spcBef>
              <a:spcAft>
                <a:spcPts val="0"/>
              </a:spcAft>
              <a:defRPr sz="900" smtClean="0">
                <a:solidFill>
                  <a:schemeClr val="tx1">
                    <a:tint val="75000"/>
                  </a:schemeClr>
                </a:solidFill>
                <a:latin typeface="+mn-lt"/>
                <a:ea typeface="+mn-ea"/>
                <a:cs typeface="+mn-cs"/>
              </a:defRPr>
            </a:lvl1pPr>
          </a:lstStyle>
          <a:p>
            <a:pPr defTabSz="914400">
              <a:defRPr/>
            </a:pPr>
            <a:fld id="{9E25AAEC-F45D-4368-AA00-B36798407DC6}"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fontAlgn="auto">
              <a:spcBef>
                <a:spcPts val="0"/>
              </a:spcBef>
              <a:spcAft>
                <a:spcPts val="0"/>
              </a:spcAft>
              <a:defRPr sz="900">
                <a:solidFill>
                  <a:schemeClr val="tx1">
                    <a:tint val="75000"/>
                  </a:schemeClr>
                </a:solidFill>
                <a:latin typeface="+mn-lt"/>
                <a:ea typeface="+mn-ea"/>
                <a:cs typeface="+mn-cs"/>
              </a:defRPr>
            </a:lvl1pPr>
          </a:lstStyle>
          <a:p>
            <a:pPr defTabSz="9144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fontAlgn="auto">
              <a:spcBef>
                <a:spcPts val="0"/>
              </a:spcBef>
              <a:spcAft>
                <a:spcPts val="0"/>
              </a:spcAft>
              <a:defRPr sz="900" smtClean="0">
                <a:solidFill>
                  <a:schemeClr val="tx1">
                    <a:tint val="75000"/>
                  </a:schemeClr>
                </a:solidFill>
                <a:latin typeface="+mn-lt"/>
                <a:ea typeface="+mn-ea"/>
                <a:cs typeface="+mn-cs"/>
              </a:defRPr>
            </a:lvl1pPr>
          </a:lstStyle>
          <a:p>
            <a:pPr defTabSz="914400">
              <a:defRPr/>
            </a:pPr>
            <a:fld id="{FD8D7B69-DFDE-4D71-B344-4345E19A3C06}" type="slidenum">
              <a:rPr lang="zh-CN" altLang="en-US">
                <a:solidFill>
                  <a:prstClr val="black">
                    <a:tint val="75000"/>
                  </a:prstClr>
                </a:solidFill>
              </a:rPr>
            </a:fld>
            <a:endParaRPr lang="zh-CN" altLang="en-US">
              <a:solidFill>
                <a:prstClr val="black">
                  <a:tint val="75000"/>
                </a:prstClr>
              </a:solidFill>
            </a:endParaRPr>
          </a:p>
        </p:txBody>
      </p:sp>
      <p:sp>
        <p:nvSpPr>
          <p:cNvPr id="8" name="五边形 7"/>
          <p:cNvSpPr>
            <a:spLocks noChangeArrowheads="1"/>
          </p:cNvSpPr>
          <p:nvPr userDrawn="1"/>
        </p:nvSpPr>
        <p:spPr bwMode="auto">
          <a:xfrm>
            <a:off x="-1191" y="139304"/>
            <a:ext cx="2627710" cy="496490"/>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defTabSz="914400">
              <a:buFont typeface="Arial" panose="020B0604020202020204" pitchFamily="34" charset="0"/>
              <a:buNone/>
              <a:defRPr/>
            </a:pPr>
            <a:endParaRPr lang="zh-CN" altLang="en-US"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3300" kern="1200">
          <a:solidFill>
            <a:schemeClr val="tx1"/>
          </a:solidFill>
          <a:latin typeface="+mj-lt"/>
          <a:ea typeface="+mj-ea"/>
          <a:cs typeface="等线 Light" panose="02010600030101010101" charset="-122"/>
        </a:defRPr>
      </a:lvl1pPr>
      <a:lvl2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2pPr>
      <a:lvl3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3pPr>
      <a:lvl4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4pPr>
      <a:lvl5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5pPr>
      <a:lvl6pPr marL="3429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6pPr>
      <a:lvl7pPr marL="6858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7pPr>
      <a:lvl8pPr marL="10287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8pPr>
      <a:lvl9pPr marL="13716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9pPr>
    </p:titleStyle>
    <p:bodyStyle>
      <a:lvl1pPr indent="342900" algn="l" rtl="0" fontAlgn="base">
        <a:lnSpc>
          <a:spcPct val="150000"/>
        </a:lnSpc>
        <a:spcBef>
          <a:spcPct val="0"/>
        </a:spcBef>
        <a:spcAft>
          <a:spcPct val="0"/>
        </a:spcAft>
        <a:buFont typeface="Arial" panose="020B0604020202020204" pitchFamily="34" charset="0"/>
        <a:defRPr sz="2400" b="1" kern="1200">
          <a:solidFill>
            <a:schemeClr val="tx1"/>
          </a:solidFill>
          <a:latin typeface="楷体" panose="02010609060101010101" pitchFamily="49" charset="-122"/>
          <a:ea typeface="楷体" panose="02010609060101010101" pitchFamily="49" charset="-122"/>
          <a:cs typeface="楷体" panose="02010609060101010101" pitchFamily="49" charset="-122"/>
        </a:defRPr>
      </a:lvl1pPr>
      <a:lvl2pPr marL="514350" indent="-171450" algn="l" rtl="0" fontAlgn="base">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等线" panose="02010600030101010101" charset="-122"/>
        </a:defRPr>
      </a:lvl2pPr>
      <a:lvl3pPr marL="857250" indent="-171450"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等线" panose="02010600030101010101" charset="-122"/>
        </a:defRPr>
      </a:lvl3pPr>
      <a:lvl4pPr marL="12001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15430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24352;&#24605;&#24503;.pptx" TargetMode="Externa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p:nvPr/>
        </p:nvSpPr>
        <p:spPr>
          <a:xfrm>
            <a:off x="0" y="1526415"/>
            <a:ext cx="9144000" cy="811836"/>
          </a:xfrm>
          <a:prstGeom prst="rect">
            <a:avLst/>
          </a:prstGeom>
        </p:spPr>
        <p:txBody>
          <a:bodyPr lIns="68580" tIns="34290" rIns="68580" bIns="34290">
            <a:noAutofit/>
          </a:bodyPr>
          <a:lstStyle>
            <a:lvl1pPr algn="l" rtl="0" fontAlgn="base">
              <a:lnSpc>
                <a:spcPct val="90000"/>
              </a:lnSpc>
              <a:spcBef>
                <a:spcPct val="0"/>
              </a:spcBef>
              <a:spcAft>
                <a:spcPct val="0"/>
              </a:spcAft>
              <a:defRPr sz="3000" b="1" kern="1200">
                <a:solidFill>
                  <a:schemeClr val="tx1"/>
                </a:solidFill>
                <a:latin typeface="楷体" panose="02010609060101010101" pitchFamily="49" charset="-122"/>
                <a:ea typeface="楷体" panose="02010609060101010101" pitchFamily="49" charset="-122"/>
                <a:cs typeface="等线 Light" panose="02010600030101010101" charset="-122"/>
              </a:defRPr>
            </a:lvl1pPr>
            <a:lvl2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2pPr>
            <a:lvl3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3pPr>
            <a:lvl4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4pPr>
            <a:lvl5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5pPr>
            <a:lvl6pPr marL="3429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6pPr>
            <a:lvl7pPr marL="6858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7pPr>
            <a:lvl8pPr marL="10287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8pPr>
            <a:lvl9pPr marL="13716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9pPr>
          </a:lstStyle>
          <a:p>
            <a:pPr algn="ctr" fontAlgn="auto">
              <a:spcAft>
                <a:spcPts val="0"/>
              </a:spcAft>
              <a:defRPr/>
            </a:pPr>
            <a:r>
              <a:rPr lang="zh-CN" altLang="en-US" sz="6000" smtClean="0">
                <a:solidFill>
                  <a:srgbClr val="0070C0"/>
                </a:solidFill>
                <a:latin typeface="微软雅黑" panose="020B0503020204020204" pitchFamily="34" charset="-122"/>
                <a:ea typeface="微软雅黑" panose="020B0503020204020204" pitchFamily="34" charset="-122"/>
                <a:cs typeface="+mj-cs"/>
              </a:rPr>
              <a:t>为人民服务</a:t>
            </a:r>
            <a:endParaRPr lang="zh-CN" altLang="en-US" sz="6000" dirty="0">
              <a:solidFill>
                <a:srgbClr val="0070C0"/>
              </a:solidFill>
              <a:latin typeface="微软雅黑" panose="020B0503020204020204" pitchFamily="34" charset="-122"/>
              <a:ea typeface="微软雅黑" panose="020B0503020204020204" pitchFamily="34" charset="-122"/>
              <a:cs typeface="+mj-cs"/>
            </a:endParaRPr>
          </a:p>
        </p:txBody>
      </p:sp>
      <p:sp>
        <p:nvSpPr>
          <p:cNvPr id="5" name="标题 1"/>
          <p:cNvSpPr txBox="1"/>
          <p:nvPr/>
        </p:nvSpPr>
        <p:spPr bwMode="auto">
          <a:xfrm>
            <a:off x="3661954" y="3004968"/>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smtClean="0">
                <a:solidFill>
                  <a:srgbClr val="0070C0"/>
                </a:solidFill>
                <a:latin typeface="微软雅黑" panose="020B0503020204020204" pitchFamily="34" charset="-122"/>
                <a:ea typeface="微软雅黑" panose="020B0503020204020204" pitchFamily="34" charset="-122"/>
                <a:cs typeface="+mj-cs"/>
              </a:rPr>
              <a:t>第</a:t>
            </a:r>
            <a:r>
              <a:rPr lang="en-US" altLang="zh-CN" sz="2400" b="1" dirty="0" smtClean="0">
                <a:solidFill>
                  <a:srgbClr val="0070C0"/>
                </a:solidFill>
                <a:latin typeface="微软雅黑" panose="020B0503020204020204" pitchFamily="34" charset="-122"/>
                <a:ea typeface="微软雅黑" panose="020B0503020204020204" pitchFamily="34" charset="-122"/>
                <a:cs typeface="+mj-cs"/>
              </a:rPr>
              <a:t>2</a:t>
            </a:r>
            <a:r>
              <a:rPr lang="zh-CN" altLang="en-US" sz="2400" b="1" dirty="0" smtClean="0">
                <a:solidFill>
                  <a:srgbClr val="0070C0"/>
                </a:solidFill>
                <a:latin typeface="微软雅黑" panose="020B0503020204020204" pitchFamily="34" charset="-122"/>
                <a:ea typeface="微软雅黑" panose="020B0503020204020204" pitchFamily="34" charset="-122"/>
                <a:cs typeface="+mj-cs"/>
              </a:rPr>
              <a:t>课</a:t>
            </a:r>
            <a:r>
              <a:rPr lang="zh-CN" altLang="en-US" sz="2400" b="1" dirty="0">
                <a:solidFill>
                  <a:srgbClr val="0070C0"/>
                </a:solidFill>
                <a:latin typeface="微软雅黑" panose="020B0503020204020204" pitchFamily="34" charset="-122"/>
                <a:ea typeface="微软雅黑" panose="020B0503020204020204" pitchFamily="34" charset="-122"/>
                <a:cs typeface="+mj-cs"/>
              </a:rPr>
              <a:t>时</a:t>
            </a:r>
            <a:endParaRPr lang="zh-CN" altLang="zh-CN" sz="2400" b="1" dirty="0">
              <a:solidFill>
                <a:srgbClr val="0070C0"/>
              </a:solidFill>
              <a:latin typeface="微软雅黑" panose="020B0503020204020204" pitchFamily="34" charset="-122"/>
              <a:ea typeface="微软雅黑" panose="020B0503020204020204" pitchFamily="34" charset="-122"/>
              <a:cs typeface="+mj-cs"/>
            </a:endParaRPr>
          </a:p>
        </p:txBody>
      </p:sp>
      <p:sp>
        <p:nvSpPr>
          <p:cNvPr id="7" name="TextBox 6"/>
          <p:cNvSpPr txBox="1"/>
          <p:nvPr/>
        </p:nvSpPr>
        <p:spPr>
          <a:xfrm>
            <a:off x="535576" y="195941"/>
            <a:ext cx="133882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部编版语文</a:t>
            </a:r>
            <a:endPar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p:cNvSpPr>
          <p:nvPr>
            <p:ph idx="1"/>
          </p:nvPr>
        </p:nvSpPr>
        <p:spPr/>
        <p:txBody>
          <a:bodyPr/>
          <a:lstStyle/>
          <a:p>
            <a:pPr indent="593090"/>
            <a:r>
              <a:rPr lang="zh-CN" altLang="zh-CN" dirty="0" smtClean="0">
                <a:latin typeface="楷体" panose="02010609060101010101" pitchFamily="49" charset="-122"/>
                <a:ea typeface="楷体" panose="02010609060101010101" pitchFamily="49" charset="-122"/>
              </a:rPr>
              <a:t>我们今天已经领导着有九千一百万人口的根据地，但是还不够，还要更大些，才能取得全民族的解放。我们的同志在困难的时候，要看到成绩，要看到光明，要提高我们的勇气。</a:t>
            </a:r>
            <a:endParaRPr lang="zh-CN" altLang="zh-CN" dirty="0" smtClean="0">
              <a:latin typeface="楷体" panose="02010609060101010101" pitchFamily="49" charset="-122"/>
              <a:ea typeface="楷体" panose="02010609060101010101" pitchFamily="49" charset="-122"/>
            </a:endParaRPr>
          </a:p>
          <a:p>
            <a:pPr indent="593090"/>
            <a:endParaRPr lang="zh-CN" altLang="en-US" dirty="0" smtClean="0">
              <a:latin typeface="楷体" panose="02010609060101010101" pitchFamily="49" charset="-122"/>
              <a:ea typeface="楷体" panose="02010609060101010101" pitchFamily="49" charset="-122"/>
            </a:endParaRPr>
          </a:p>
        </p:txBody>
      </p:sp>
      <p:sp>
        <p:nvSpPr>
          <p:cNvPr id="35842"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dirty="0">
                <a:solidFill>
                  <a:prstClr val="white"/>
                </a:solidFill>
                <a:latin typeface="微软雅黑" panose="020B0503020204020204" pitchFamily="34" charset="-122"/>
                <a:ea typeface="微软雅黑" panose="020B0503020204020204" pitchFamily="34" charset="-122"/>
              </a:rPr>
              <a:t>句段导读</a:t>
            </a:r>
            <a:endParaRPr lang="zh-CN" altLang="zh-CN" sz="2400" b="1" dirty="0">
              <a:solidFill>
                <a:prstClr val="white"/>
              </a:solidFill>
              <a:latin typeface="微软雅黑" panose="020B0503020204020204" pitchFamily="34" charset="-122"/>
              <a:ea typeface="微软雅黑" panose="020B0503020204020204" pitchFamily="34" charset="-122"/>
            </a:endParaRPr>
          </a:p>
        </p:txBody>
      </p:sp>
      <p:pic>
        <p:nvPicPr>
          <p:cNvPr id="35843"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cxnSp>
        <p:nvCxnSpPr>
          <p:cNvPr id="6" name="直接连接符 5"/>
          <p:cNvCxnSpPr/>
          <p:nvPr/>
        </p:nvCxnSpPr>
        <p:spPr>
          <a:xfrm>
            <a:off x="4379120" y="1964531"/>
            <a:ext cx="351234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云形标注 7"/>
          <p:cNvSpPr/>
          <p:nvPr/>
        </p:nvSpPr>
        <p:spPr>
          <a:xfrm>
            <a:off x="4379119" y="290514"/>
            <a:ext cx="2983706" cy="932260"/>
          </a:xfrm>
          <a:prstGeom prst="cloudCallout">
            <a:avLst>
              <a:gd name="adj1" fmla="val -38184"/>
              <a:gd name="adj2" fmla="val 75722"/>
            </a:avLst>
          </a:prstGeom>
        </p:spPr>
        <p:style>
          <a:lnRef idx="2">
            <a:schemeClr val="accent4"/>
          </a:lnRef>
          <a:fillRef idx="1">
            <a:schemeClr val="lt1"/>
          </a:fillRef>
          <a:effectRef idx="0">
            <a:schemeClr val="accent4"/>
          </a:effectRef>
          <a:fontRef idx="minor">
            <a:schemeClr val="dk1"/>
          </a:fontRef>
        </p:style>
        <p:txBody>
          <a:bodyPr lIns="51434" tIns="25718" rIns="51434" bIns="25718" anchor="ctr"/>
          <a:lstStyle/>
          <a:p>
            <a:pPr defTabSz="685800">
              <a:defRPr/>
            </a:pPr>
            <a:r>
              <a:rPr lang="zh-CN" altLang="en-US" b="1" dirty="0">
                <a:solidFill>
                  <a:srgbClr val="FF0000"/>
                </a:solidFill>
                <a:latin typeface="楷体" panose="02010609060101010101" pitchFamily="49" charset="-122"/>
                <a:ea typeface="楷体" panose="02010609060101010101" pitchFamily="49" charset="-122"/>
              </a:rPr>
              <a:t>当时的陕甘宁边区和华北、华中、华南等抗日根据地</a:t>
            </a:r>
            <a:r>
              <a:rPr lang="zh-CN" altLang="en-US" b="1" dirty="0">
                <a:solidFill>
                  <a:prstClr val="black"/>
                </a:solidFill>
                <a:latin typeface="楷体" panose="02010609060101010101" pitchFamily="49" charset="-122"/>
                <a:ea typeface="楷体" panose="02010609060101010101" pitchFamily="49" charset="-122"/>
              </a:rPr>
              <a:t>。</a:t>
            </a:r>
            <a:endParaRPr lang="zh-CN" altLang="en-US" b="1" dirty="0">
              <a:solidFill>
                <a:prstClr val="black"/>
              </a:solidFill>
              <a:latin typeface="楷体" panose="02010609060101010101" pitchFamily="49" charset="-122"/>
              <a:ea typeface="楷体" panose="02010609060101010101" pitchFamily="49" charset="-122"/>
            </a:endParaRPr>
          </a:p>
        </p:txBody>
      </p:sp>
      <p:sp>
        <p:nvSpPr>
          <p:cNvPr id="9" name="横卷形 8"/>
          <p:cNvSpPr/>
          <p:nvPr/>
        </p:nvSpPr>
        <p:spPr>
          <a:xfrm>
            <a:off x="1316833" y="3384948"/>
            <a:ext cx="7060406" cy="1803797"/>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4" tIns="25718" rIns="51434" bIns="25718" anchor="ctr"/>
          <a:lstStyle/>
          <a:p>
            <a:pPr algn="ctr" defTabSz="685800">
              <a:defRPr/>
            </a:pPr>
            <a:endParaRPr lang="zh-CN" altLang="en-US" b="1">
              <a:solidFill>
                <a:prstClr val="black"/>
              </a:solidFill>
            </a:endParaRPr>
          </a:p>
        </p:txBody>
      </p:sp>
      <p:sp>
        <p:nvSpPr>
          <p:cNvPr id="10" name="矩形 9"/>
          <p:cNvSpPr>
            <a:spLocks noChangeArrowheads="1"/>
          </p:cNvSpPr>
          <p:nvPr/>
        </p:nvSpPr>
        <p:spPr bwMode="auto">
          <a:xfrm>
            <a:off x="1563292" y="3687368"/>
            <a:ext cx="6813947" cy="1357287"/>
          </a:xfrm>
          <a:prstGeom prst="rect">
            <a:avLst/>
          </a:prstGeom>
          <a:noFill/>
          <a:ln w="9525">
            <a:noFill/>
            <a:miter lim="800000"/>
          </a:ln>
        </p:spPr>
        <p:txBody>
          <a:bodyPr lIns="68571" tIns="34286" rIns="68571" bIns="34286">
            <a:spAutoFit/>
          </a:bodyPr>
          <a:lstStyle/>
          <a:p>
            <a:pPr defTabSz="685800" fontAlgn="base">
              <a:lnSpc>
                <a:spcPct val="120000"/>
              </a:lnSpc>
              <a:spcBef>
                <a:spcPct val="0"/>
              </a:spcBef>
              <a:spcAft>
                <a:spcPct val="0"/>
              </a:spcAft>
            </a:pPr>
            <a:r>
              <a:rPr lang="zh-CN" altLang="en-US" sz="2300" b="1" dirty="0">
                <a:solidFill>
                  <a:srgbClr val="FF0000"/>
                </a:solidFill>
                <a:latin typeface="楷体" panose="02010609060101010101" pitchFamily="49" charset="-122"/>
                <a:ea typeface="楷体" panose="02010609060101010101" pitchFamily="49" charset="-122"/>
                <a:cs typeface="楷体" panose="02010609060101010101" pitchFamily="49" charset="-122"/>
              </a:rPr>
              <a:t>还要扩大抗日革命根据地，才能取得全民族、全中国的解放。当时为人民服务的共同目标就是打败日本侵略者，解放全中国。</a:t>
            </a:r>
            <a:endParaRPr lang="zh-CN" altLang="zh-CN" sz="23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2"/>
          <p:cNvSpPr>
            <a:spLocks noGrp="1"/>
          </p:cNvSpPr>
          <p:nvPr>
            <p:ph idx="1"/>
          </p:nvPr>
        </p:nvSpPr>
        <p:spPr>
          <a:xfrm>
            <a:off x="628650" y="1369219"/>
            <a:ext cx="7886700" cy="1363266"/>
          </a:xfrm>
        </p:spPr>
        <p:txBody>
          <a:bodyPr/>
          <a:lstStyle/>
          <a:p>
            <a:pPr indent="593090"/>
            <a:r>
              <a:rPr lang="zh-CN" altLang="zh-CN" dirty="0" smtClean="0">
                <a:latin typeface="楷体" panose="02010609060101010101" pitchFamily="49" charset="-122"/>
                <a:ea typeface="楷体" panose="02010609060101010101" pitchFamily="49" charset="-122"/>
              </a:rPr>
              <a:t>我们的干部要关心每一个战士，一切革命队伍的人都要互相关心，互相爱护，互相帮助。</a:t>
            </a:r>
            <a:endParaRPr lang="zh-CN" altLang="en-US" dirty="0" smtClean="0">
              <a:latin typeface="楷体" panose="02010609060101010101" pitchFamily="49" charset="-122"/>
              <a:ea typeface="楷体" panose="02010609060101010101" pitchFamily="49" charset="-122"/>
            </a:endParaRPr>
          </a:p>
        </p:txBody>
      </p:sp>
      <p:sp>
        <p:nvSpPr>
          <p:cNvPr id="36866"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句段导读</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36867"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sp>
        <p:nvSpPr>
          <p:cNvPr id="6" name="横卷形 8"/>
          <p:cNvSpPr/>
          <p:nvPr/>
        </p:nvSpPr>
        <p:spPr>
          <a:xfrm>
            <a:off x="1322786" y="2802731"/>
            <a:ext cx="6498431" cy="1458516"/>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4" tIns="25718" rIns="51434" bIns="25718" anchor="ctr"/>
          <a:lstStyle/>
          <a:p>
            <a:pPr algn="ctr" defTabSz="685800">
              <a:defRPr/>
            </a:pPr>
            <a:endParaRPr lang="zh-CN" altLang="en-US" b="1">
              <a:solidFill>
                <a:prstClr val="black"/>
              </a:solidFill>
            </a:endParaRPr>
          </a:p>
        </p:txBody>
      </p:sp>
      <p:sp>
        <p:nvSpPr>
          <p:cNvPr id="7" name="矩形 6"/>
          <p:cNvSpPr>
            <a:spLocks noChangeArrowheads="1"/>
          </p:cNvSpPr>
          <p:nvPr/>
        </p:nvSpPr>
        <p:spPr bwMode="auto">
          <a:xfrm>
            <a:off x="1322786" y="3030142"/>
            <a:ext cx="6498431" cy="927939"/>
          </a:xfrm>
          <a:prstGeom prst="rect">
            <a:avLst/>
          </a:prstGeom>
          <a:noFill/>
          <a:ln w="9525">
            <a:noFill/>
            <a:miter lim="800000"/>
          </a:ln>
        </p:spPr>
        <p:txBody>
          <a:bodyPr lIns="68571" tIns="34286" rIns="68571" bIns="34286">
            <a:spAutoFit/>
          </a:bodyPr>
          <a:lstStyle/>
          <a:p>
            <a:pPr defTabSz="685800" fontAlgn="base">
              <a:lnSpc>
                <a:spcPct val="120000"/>
              </a:lnSpc>
              <a:spcBef>
                <a:spcPct val="0"/>
              </a:spcBef>
              <a:spcAft>
                <a:spcPct val="0"/>
              </a:spcAft>
            </a:pPr>
            <a:r>
              <a:rPr lang="zh-CN" altLang="en-US" sz="2300" b="1" dirty="0">
                <a:solidFill>
                  <a:srgbClr val="FF0000"/>
                </a:solidFill>
                <a:latin typeface="楷体" panose="02010609060101010101" pitchFamily="49" charset="-122"/>
                <a:ea typeface="楷体" panose="02010609060101010101" pitchFamily="49" charset="-122"/>
                <a:cs typeface="楷体" panose="02010609060101010101" pitchFamily="49" charset="-122"/>
              </a:rPr>
              <a:t>我们为了人民利益，为了民族解放，就不能怕困难，要看到成绩和光明，要树立信心，鼓足勇气。 </a:t>
            </a:r>
            <a:endParaRPr lang="zh-CN" altLang="zh-CN" sz="23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2"/>
          <p:cNvSpPr>
            <a:spLocks noGrp="1"/>
          </p:cNvSpPr>
          <p:nvPr>
            <p:ph idx="1"/>
          </p:nvPr>
        </p:nvSpPr>
        <p:spPr/>
        <p:txBody>
          <a:bodyPr/>
          <a:lstStyle/>
          <a:p>
            <a:pPr indent="593090"/>
            <a:r>
              <a:rPr lang="zh-CN" altLang="zh-CN" dirty="0" smtClean="0">
                <a:latin typeface="楷体" panose="02010609060101010101" pitchFamily="49" charset="-122"/>
                <a:ea typeface="楷体" panose="02010609060101010101" pitchFamily="49" charset="-122"/>
              </a:rPr>
              <a:t>我们的干部要关心每一个战士，一切革命队伍的人都要互相关心，互相爱护，互相帮助。</a:t>
            </a:r>
            <a:endParaRPr lang="zh-CN" altLang="en-US" dirty="0" smtClean="0">
              <a:latin typeface="楷体" panose="02010609060101010101" pitchFamily="49" charset="-122"/>
              <a:ea typeface="楷体" panose="02010609060101010101" pitchFamily="49" charset="-122"/>
            </a:endParaRPr>
          </a:p>
        </p:txBody>
      </p:sp>
      <p:sp>
        <p:nvSpPr>
          <p:cNvPr id="37890"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句段导读</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37891"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sp>
        <p:nvSpPr>
          <p:cNvPr id="6" name="横卷形 8"/>
          <p:cNvSpPr/>
          <p:nvPr/>
        </p:nvSpPr>
        <p:spPr>
          <a:xfrm>
            <a:off x="1549005" y="2824163"/>
            <a:ext cx="5792390" cy="1333500"/>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4" tIns="25718" rIns="51434" bIns="25718" anchor="ctr"/>
          <a:lstStyle/>
          <a:p>
            <a:pPr algn="ctr" defTabSz="685800">
              <a:defRPr/>
            </a:pPr>
            <a:endParaRPr lang="zh-CN" altLang="en-US" b="1">
              <a:solidFill>
                <a:prstClr val="black"/>
              </a:solidFill>
            </a:endParaRPr>
          </a:p>
        </p:txBody>
      </p:sp>
      <p:sp>
        <p:nvSpPr>
          <p:cNvPr id="7" name="矩形 6"/>
          <p:cNvSpPr>
            <a:spLocks noChangeArrowheads="1"/>
          </p:cNvSpPr>
          <p:nvPr/>
        </p:nvSpPr>
        <p:spPr bwMode="auto">
          <a:xfrm>
            <a:off x="1795463" y="3126583"/>
            <a:ext cx="5792391" cy="927939"/>
          </a:xfrm>
          <a:prstGeom prst="rect">
            <a:avLst/>
          </a:prstGeom>
          <a:noFill/>
          <a:ln w="9525">
            <a:noFill/>
            <a:miter lim="800000"/>
          </a:ln>
        </p:spPr>
        <p:txBody>
          <a:bodyPr lIns="68571" tIns="34286" rIns="68571" bIns="34286">
            <a:spAutoFit/>
          </a:bodyPr>
          <a:lstStyle/>
          <a:p>
            <a:pPr defTabSz="685800" fontAlgn="base">
              <a:lnSpc>
                <a:spcPct val="120000"/>
              </a:lnSpc>
              <a:spcBef>
                <a:spcPct val="0"/>
              </a:spcBef>
              <a:spcAft>
                <a:spcPct val="0"/>
              </a:spcAft>
            </a:pPr>
            <a:r>
              <a:rPr lang="zh-CN" altLang="en-US" sz="2300" b="1" dirty="0">
                <a:solidFill>
                  <a:srgbClr val="FF0000"/>
                </a:solidFill>
                <a:latin typeface="楷体" panose="02010609060101010101" pitchFamily="49" charset="-122"/>
                <a:ea typeface="楷体" panose="02010609060101010101" pitchFamily="49" charset="-122"/>
                <a:cs typeface="楷体" panose="02010609060101010101" pitchFamily="49" charset="-122"/>
              </a:rPr>
              <a:t>因为我们的目标是一致的，只有团结一致，才能解放中国人民，取得革命的胜利。 </a:t>
            </a:r>
            <a:endParaRPr lang="zh-CN" altLang="zh-CN" sz="23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00325" y="570310"/>
            <a:ext cx="3943350" cy="517922"/>
          </a:xfrm>
        </p:spPr>
        <p:txBody>
          <a:bodyPr/>
          <a:lstStyle/>
          <a:p>
            <a:pPr fontAlgn="auto">
              <a:spcAft>
                <a:spcPts val="0"/>
              </a:spcAft>
              <a:defRPr/>
            </a:pPr>
            <a:r>
              <a:rPr lang="zh-CN" altLang="en-US" dirty="0">
                <a:solidFill>
                  <a:schemeClr val="accent1">
                    <a:lumMod val="75000"/>
                  </a:schemeClr>
                </a:solidFill>
                <a:cs typeface="+mj-cs"/>
              </a:rPr>
              <a:t>祖国，我终于回来了</a:t>
            </a:r>
            <a:endParaRPr lang="zh-CN" altLang="en-US" dirty="0">
              <a:solidFill>
                <a:schemeClr val="accent1">
                  <a:lumMod val="75000"/>
                </a:schemeClr>
              </a:solidFill>
              <a:cs typeface="+mj-cs"/>
            </a:endParaRPr>
          </a:p>
        </p:txBody>
      </p:sp>
      <p:sp>
        <p:nvSpPr>
          <p:cNvPr id="38914" name="内容占位符 2"/>
          <p:cNvSpPr>
            <a:spLocks noGrp="1"/>
          </p:cNvSpPr>
          <p:nvPr>
            <p:ph idx="1"/>
          </p:nvPr>
        </p:nvSpPr>
        <p:spPr>
          <a:xfrm>
            <a:off x="628650" y="939405"/>
            <a:ext cx="7886700" cy="3264694"/>
          </a:xfrm>
        </p:spPr>
        <p:txBody>
          <a:bodyPr>
            <a:normAutofit fontScale="92500" lnSpcReduction="20000"/>
          </a:bodyPr>
          <a:lstStyle/>
          <a:p>
            <a:pPr indent="593090"/>
            <a:r>
              <a:rPr lang="en-US" altLang="zh-CN" sz="1700">
                <a:latin typeface="楷体" panose="02010609060101010101" pitchFamily="49" charset="-122"/>
                <a:ea typeface="楷体" panose="02010609060101010101" pitchFamily="49" charset="-122"/>
              </a:rPr>
              <a:t>1956</a:t>
            </a:r>
            <a:r>
              <a:rPr lang="zh-CN" altLang="en-US" sz="1700">
                <a:latin typeface="楷体" panose="02010609060101010101" pitchFamily="49" charset="-122"/>
                <a:ea typeface="楷体" panose="02010609060101010101" pitchFamily="49" charset="-122"/>
              </a:rPr>
              <a:t>年</a:t>
            </a:r>
            <a:r>
              <a:rPr lang="en-US" altLang="zh-CN" sz="1700">
                <a:latin typeface="楷体" panose="02010609060101010101" pitchFamily="49" charset="-122"/>
                <a:ea typeface="楷体" panose="02010609060101010101" pitchFamily="49" charset="-122"/>
              </a:rPr>
              <a:t>10</a:t>
            </a:r>
            <a:r>
              <a:rPr lang="zh-CN" altLang="en-US" sz="1700">
                <a:latin typeface="楷体" panose="02010609060101010101" pitchFamily="49" charset="-122"/>
                <a:ea typeface="楷体" panose="02010609060101010101" pitchFamily="49" charset="-122"/>
              </a:rPr>
              <a:t>月</a:t>
            </a:r>
            <a:r>
              <a:rPr lang="en-US" altLang="zh-CN" sz="1700">
                <a:latin typeface="楷体" panose="02010609060101010101" pitchFamily="49" charset="-122"/>
                <a:ea typeface="楷体" panose="02010609060101010101" pitchFamily="49" charset="-122"/>
              </a:rPr>
              <a:t>8</a:t>
            </a:r>
            <a:r>
              <a:rPr lang="zh-CN" altLang="en-US" sz="1700">
                <a:latin typeface="楷体" panose="02010609060101010101" pitchFamily="49" charset="-122"/>
                <a:ea typeface="楷体" panose="02010609060101010101" pitchFamily="49" charset="-122"/>
              </a:rPr>
              <a:t>日，钱学森博士从美国回到了祖国。到达北京的第二天，他就带着全家人来到天安门广场。望着雄伟的天安门城楼，他激动地说：“我相信我一定能回到祖国，现在我终于回来了。”</a:t>
            </a:r>
            <a:endParaRPr lang="zh-CN" altLang="en-US" sz="1700">
              <a:latin typeface="楷体" panose="02010609060101010101" pitchFamily="49" charset="-122"/>
              <a:ea typeface="楷体" panose="02010609060101010101" pitchFamily="49" charset="-122"/>
            </a:endParaRPr>
          </a:p>
          <a:p>
            <a:pPr indent="593090"/>
            <a:r>
              <a:rPr lang="zh-CN" altLang="en-US" sz="1700">
                <a:latin typeface="楷体" panose="02010609060101010101" pitchFamily="49" charset="-122"/>
                <a:ea typeface="楷体" panose="02010609060101010101" pitchFamily="49" charset="-122"/>
              </a:rPr>
              <a:t>钱学森在美国留学期间，学习成绩优异，获得博士学位，成了航空工程和空气动力学专家。在他的导师冯</a:t>
            </a:r>
            <a:r>
              <a:rPr lang="en-US" altLang="zh-CN" sz="1700">
                <a:latin typeface="楷体" panose="02010609060101010101" pitchFamily="49" charset="-122"/>
                <a:ea typeface="楷体" panose="02010609060101010101" pitchFamily="49" charset="-122"/>
              </a:rPr>
              <a:t>·</a:t>
            </a:r>
            <a:r>
              <a:rPr lang="zh-CN" altLang="en-US" sz="1700">
                <a:latin typeface="楷体" panose="02010609060101010101" pitchFamily="49" charset="-122"/>
                <a:ea typeface="楷体" panose="02010609060101010101" pitchFamily="49" charset="-122"/>
              </a:rPr>
              <a:t>卡门教授指导下，他在火箭研究方面取得很大进展。他被美国麻省理工学院聘为终身教授，并负责航空新技术的研究。在美国，金钱、地位、名誉，他都有了。</a:t>
            </a:r>
            <a:endParaRPr lang="zh-CN" altLang="en-US" sz="1700">
              <a:latin typeface="楷体" panose="02010609060101010101" pitchFamily="49" charset="-122"/>
              <a:ea typeface="楷体" panose="02010609060101010101" pitchFamily="49" charset="-122"/>
            </a:endParaRPr>
          </a:p>
          <a:p>
            <a:pPr indent="593090"/>
            <a:r>
              <a:rPr lang="zh-CN" altLang="en-US" sz="1700">
                <a:latin typeface="楷体" panose="02010609060101010101" pitchFamily="49" charset="-122"/>
                <a:ea typeface="楷体" panose="02010609060101010101" pitchFamily="49" charset="-122"/>
              </a:rPr>
              <a:t>但是，当他听到中华人民共和国成立的消息后，立即决定放弃在美国的一切。他说：“我是中国人，我可以放弃这里的一切，但不能放弃祖国。我应该早日回到祖国去，为建设新中国贡献自己的全部力量。”</a:t>
            </a:r>
            <a:endParaRPr lang="zh-CN" altLang="en-US" sz="1700">
              <a:latin typeface="楷体" panose="02010609060101010101" pitchFamily="49" charset="-122"/>
              <a:ea typeface="楷体" panose="02010609060101010101" pitchFamily="49" charset="-122"/>
            </a:endParaRPr>
          </a:p>
          <a:p>
            <a:pPr indent="593090"/>
            <a:endParaRPr lang="en-US" altLang="zh-CN" sz="1700">
              <a:latin typeface="楷体" panose="02010609060101010101" pitchFamily="49" charset="-122"/>
              <a:ea typeface="楷体" panose="02010609060101010101" pitchFamily="49" charset="-122"/>
            </a:endParaRPr>
          </a:p>
        </p:txBody>
      </p:sp>
      <p:sp>
        <p:nvSpPr>
          <p:cNvPr id="38915" name="文本框 14"/>
          <p:cNvSpPr txBox="1">
            <a:spLocks noChangeArrowheads="1"/>
          </p:cNvSpPr>
          <p:nvPr/>
        </p:nvSpPr>
        <p:spPr bwMode="auto">
          <a:xfrm>
            <a:off x="790576" y="196455"/>
            <a:ext cx="1448991" cy="42148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拓展延伸</a:t>
            </a:r>
            <a:endParaRPr lang="zh-CN" altLang="en-US" sz="2400" b="1">
              <a:solidFill>
                <a:prstClr val="white"/>
              </a:solidFill>
              <a:latin typeface="微软雅黑" panose="020B0503020204020204" pitchFamily="34" charset="-122"/>
              <a:ea typeface="微软雅黑" panose="020B0503020204020204" pitchFamily="34" charset="-122"/>
            </a:endParaRPr>
          </a:p>
        </p:txBody>
      </p:sp>
      <p:pic>
        <p:nvPicPr>
          <p:cNvPr id="38916" name="Picture 2" descr="F:\千库网下载图片\1bc59db17b5019eedd9bb79b8d014c99.png"/>
          <p:cNvPicPr>
            <a:picLocks noChangeAspect="1" noChangeArrowheads="1"/>
          </p:cNvPicPr>
          <p:nvPr/>
        </p:nvPicPr>
        <p:blipFill>
          <a:blip r:embed="rId1" cstate="email"/>
          <a:srcRect/>
          <a:stretch>
            <a:fillRect/>
          </a:stretch>
        </p:blipFill>
        <p:spPr bwMode="auto">
          <a:xfrm>
            <a:off x="1" y="1"/>
            <a:ext cx="828675" cy="8286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2"/>
          <p:cNvSpPr>
            <a:spLocks noGrp="1"/>
          </p:cNvSpPr>
          <p:nvPr>
            <p:ph idx="1"/>
          </p:nvPr>
        </p:nvSpPr>
        <p:spPr>
          <a:xfrm>
            <a:off x="628650" y="828676"/>
            <a:ext cx="7886700" cy="3263504"/>
          </a:xfrm>
        </p:spPr>
        <p:txBody>
          <a:bodyPr>
            <a:normAutofit fontScale="92500" lnSpcReduction="20000"/>
          </a:bodyPr>
          <a:lstStyle/>
          <a:p>
            <a:pPr indent="593090"/>
            <a:r>
              <a:rPr lang="zh-CN" altLang="en-US" sz="1800">
                <a:latin typeface="楷体" panose="02010609060101010101" pitchFamily="49" charset="-122"/>
                <a:ea typeface="楷体" panose="02010609060101010101" pitchFamily="49" charset="-122"/>
              </a:rPr>
              <a:t>美国当局听说钱学森想回国，十分害怕，害怕他带回航空新技术，使新中国的科学技术高速发展，就采用了卑鄙的手段迫害他。</a:t>
            </a:r>
            <a:endParaRPr lang="zh-CN" altLang="en-US" sz="1800">
              <a:latin typeface="楷体" panose="02010609060101010101" pitchFamily="49" charset="-122"/>
              <a:ea typeface="楷体" panose="02010609060101010101" pitchFamily="49" charset="-122"/>
            </a:endParaRPr>
          </a:p>
          <a:p>
            <a:pPr indent="593090"/>
            <a:r>
              <a:rPr lang="en-US" altLang="zh-CN" sz="1800">
                <a:latin typeface="楷体" panose="02010609060101010101" pitchFamily="49" charset="-122"/>
                <a:ea typeface="楷体" panose="02010609060101010101" pitchFamily="49" charset="-122"/>
              </a:rPr>
              <a:t>1950</a:t>
            </a:r>
            <a:r>
              <a:rPr lang="zh-CN" altLang="en-US" sz="1800">
                <a:latin typeface="楷体" panose="02010609060101010101" pitchFamily="49" charset="-122"/>
                <a:ea typeface="楷体" panose="02010609060101010101" pitchFamily="49" charset="-122"/>
              </a:rPr>
              <a:t>年</a:t>
            </a:r>
            <a:r>
              <a:rPr lang="en-US" altLang="zh-CN" sz="1800">
                <a:latin typeface="楷体" panose="02010609060101010101" pitchFamily="49" charset="-122"/>
                <a:ea typeface="楷体" panose="02010609060101010101" pitchFamily="49" charset="-122"/>
              </a:rPr>
              <a:t>9</a:t>
            </a:r>
            <a:r>
              <a:rPr lang="zh-CN" altLang="en-US" sz="1800">
                <a:latin typeface="楷体" panose="02010609060101010101" pitchFamily="49" charset="-122"/>
                <a:ea typeface="楷体" panose="02010609060101010101" pitchFamily="49" charset="-122"/>
              </a:rPr>
              <a:t>月，钱学森辞去工作，办好了回国手续，买好了回国的飞机票，把行李交给了搬运公司。然而就在这时，他接到美国移民局的通知：不准回国！他只好退掉飞机票。美国海关把他的行李打开检查，硬说里面藏着重要机密，说钱学森是间谍。其实，他的行李里面装的只是准备带回国的教科书和笔记本。几天之后，钱学森突然被捕，被关在一个海岛的拘留所里，受到无休止的折磨。每天晚上，看守人员隔</a:t>
            </a:r>
            <a:r>
              <a:rPr lang="en-US" altLang="zh-CN" sz="1800">
                <a:latin typeface="楷体" panose="02010609060101010101" pitchFamily="49" charset="-122"/>
                <a:ea typeface="楷体" panose="02010609060101010101" pitchFamily="49" charset="-122"/>
              </a:rPr>
              <a:t>10</a:t>
            </a:r>
            <a:r>
              <a:rPr lang="zh-CN" altLang="en-US" sz="1800">
                <a:latin typeface="楷体" panose="02010609060101010101" pitchFamily="49" charset="-122"/>
                <a:ea typeface="楷体" panose="02010609060101010101" pitchFamily="49" charset="-122"/>
              </a:rPr>
              <a:t>分钟就进来开一次灯，使他根本不能休息，半个月时间，他的体重就下降了</a:t>
            </a:r>
            <a:r>
              <a:rPr lang="en-US" altLang="zh-CN" sz="1800">
                <a:latin typeface="楷体" panose="02010609060101010101" pitchFamily="49" charset="-122"/>
                <a:ea typeface="楷体" panose="02010609060101010101" pitchFamily="49" charset="-122"/>
              </a:rPr>
              <a:t>30</a:t>
            </a:r>
            <a:r>
              <a:rPr lang="zh-CN" altLang="en-US" sz="1800">
                <a:latin typeface="楷体" panose="02010609060101010101" pitchFamily="49" charset="-122"/>
                <a:ea typeface="楷体" panose="02010609060101010101" pitchFamily="49" charset="-122"/>
              </a:rPr>
              <a:t>磅。</a:t>
            </a:r>
            <a:endParaRPr lang="zh-CN" altLang="en-US" sz="1800">
              <a:latin typeface="楷体" panose="02010609060101010101" pitchFamily="49" charset="-122"/>
              <a:ea typeface="楷体" panose="02010609060101010101" pitchFamily="49" charset="-122"/>
            </a:endParaRPr>
          </a:p>
          <a:p>
            <a:pPr indent="593090"/>
            <a:endParaRPr lang="zh-CN" altLang="en-US" sz="1800">
              <a:latin typeface="楷体" panose="02010609060101010101" pitchFamily="49" charset="-122"/>
              <a:ea typeface="楷体" panose="02010609060101010101" pitchFamily="49" charset="-122"/>
            </a:endParaRPr>
          </a:p>
        </p:txBody>
      </p:sp>
      <p:sp>
        <p:nvSpPr>
          <p:cNvPr id="39938" name="文本框 14"/>
          <p:cNvSpPr txBox="1">
            <a:spLocks noChangeArrowheads="1"/>
          </p:cNvSpPr>
          <p:nvPr/>
        </p:nvSpPr>
        <p:spPr bwMode="auto">
          <a:xfrm>
            <a:off x="790576" y="196455"/>
            <a:ext cx="1448991" cy="42148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拓展延伸</a:t>
            </a:r>
            <a:endParaRPr lang="zh-CN" altLang="en-US" sz="2400" b="1">
              <a:solidFill>
                <a:prstClr val="white"/>
              </a:solidFill>
              <a:latin typeface="微软雅黑" panose="020B0503020204020204" pitchFamily="34" charset="-122"/>
              <a:ea typeface="微软雅黑" panose="020B0503020204020204" pitchFamily="34" charset="-122"/>
            </a:endParaRPr>
          </a:p>
        </p:txBody>
      </p:sp>
      <p:pic>
        <p:nvPicPr>
          <p:cNvPr id="39939" name="Picture 2" descr="F:\千库网下载图片\1bc59db17b5019eedd9bb79b8d014c99.png"/>
          <p:cNvPicPr>
            <a:picLocks noChangeAspect="1" noChangeArrowheads="1"/>
          </p:cNvPicPr>
          <p:nvPr/>
        </p:nvPicPr>
        <p:blipFill>
          <a:blip r:embed="rId1" cstate="email"/>
          <a:srcRect/>
          <a:stretch>
            <a:fillRect/>
          </a:stretch>
        </p:blipFill>
        <p:spPr bwMode="auto">
          <a:xfrm>
            <a:off x="1" y="1"/>
            <a:ext cx="828675" cy="8286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idx="1"/>
          </p:nvPr>
        </p:nvSpPr>
        <p:spPr>
          <a:xfrm>
            <a:off x="628650" y="617936"/>
            <a:ext cx="7886700" cy="3263503"/>
          </a:xfrm>
        </p:spPr>
        <p:txBody>
          <a:bodyPr>
            <a:normAutofit fontScale="85000" lnSpcReduction="10000"/>
          </a:bodyPr>
          <a:lstStyle/>
          <a:p>
            <a:pPr indent="593090"/>
            <a:r>
              <a:rPr lang="zh-CN" altLang="en-US" sz="1700">
                <a:latin typeface="楷体" panose="02010609060101010101" pitchFamily="49" charset="-122"/>
                <a:ea typeface="楷体" panose="02010609060101010101" pitchFamily="49" charset="-122"/>
              </a:rPr>
              <a:t>美国当局对钱学森的迫害，引起了美国科学界的公愤。不少美国朋友出面营救钱学森。他们募捐集资</a:t>
            </a:r>
            <a:r>
              <a:rPr lang="en-US" altLang="zh-CN" sz="1700">
                <a:latin typeface="楷体" panose="02010609060101010101" pitchFamily="49" charset="-122"/>
                <a:ea typeface="楷体" panose="02010609060101010101" pitchFamily="49" charset="-122"/>
              </a:rPr>
              <a:t>15000</a:t>
            </a:r>
            <a:r>
              <a:rPr lang="zh-CN" altLang="en-US" sz="1700">
                <a:latin typeface="楷体" panose="02010609060101010101" pitchFamily="49" charset="-122"/>
                <a:ea typeface="楷体" panose="02010609060101010101" pitchFamily="49" charset="-122"/>
              </a:rPr>
              <a:t>美金，把钱学森从拘留所保释出来。但是，美国联邦调查局仍不放松对他的迫害，他的行动继续受到限制，信件和电话都受到监视和检查。然而，钱学森没有屈服，他不断提出要求：离开美国，回到祖国去。</a:t>
            </a:r>
            <a:endParaRPr lang="zh-CN" altLang="en-US" sz="1700">
              <a:latin typeface="楷体" panose="02010609060101010101" pitchFamily="49" charset="-122"/>
              <a:ea typeface="楷体" panose="02010609060101010101" pitchFamily="49" charset="-122"/>
            </a:endParaRPr>
          </a:p>
          <a:p>
            <a:pPr indent="593090"/>
            <a:r>
              <a:rPr lang="zh-CN" altLang="en-US" sz="1700">
                <a:latin typeface="楷体" panose="02010609060101010101" pitchFamily="49" charset="-122"/>
                <a:ea typeface="楷体" panose="02010609060101010101" pitchFamily="49" charset="-122"/>
              </a:rPr>
              <a:t>这样，他坚持斗争了</a:t>
            </a:r>
            <a:r>
              <a:rPr lang="en-US" altLang="zh-CN" sz="1700">
                <a:latin typeface="楷体" panose="02010609060101010101" pitchFamily="49" charset="-122"/>
                <a:ea typeface="楷体" panose="02010609060101010101" pitchFamily="49" charset="-122"/>
              </a:rPr>
              <a:t>5</a:t>
            </a:r>
            <a:r>
              <a:rPr lang="zh-CN" altLang="en-US" sz="1700">
                <a:latin typeface="楷体" panose="02010609060101010101" pitchFamily="49" charset="-122"/>
                <a:ea typeface="楷体" panose="02010609060101010101" pitchFamily="49" charset="-122"/>
              </a:rPr>
              <a:t>年。他的斗争得到世界各国主持正义人士的支持，更得到了中国政府和中国人民的极大关怀。敬爱的周总理对钱学森十分关心，亲自过问他的情况，并指示参加中美两国大使级会晤的中国代表，在会晤中提出钱学森博士回国的问题。</a:t>
            </a:r>
            <a:r>
              <a:rPr lang="en-US" altLang="zh-CN" sz="1700">
                <a:latin typeface="楷体" panose="02010609060101010101" pitchFamily="49" charset="-122"/>
                <a:ea typeface="楷体" panose="02010609060101010101" pitchFamily="49" charset="-122"/>
              </a:rPr>
              <a:t>1955</a:t>
            </a:r>
            <a:r>
              <a:rPr lang="zh-CN" altLang="en-US" sz="1700">
                <a:latin typeface="楷体" panose="02010609060101010101" pitchFamily="49" charset="-122"/>
                <a:ea typeface="楷体" panose="02010609060101010101" pitchFamily="49" charset="-122"/>
              </a:rPr>
              <a:t>年，这场外交斗争终于取得了胜利，美国政府被迫同意钱学森回国。</a:t>
            </a:r>
            <a:r>
              <a:rPr lang="en-US" altLang="zh-CN" sz="1700">
                <a:latin typeface="楷体" panose="02010609060101010101" pitchFamily="49" charset="-122"/>
                <a:ea typeface="楷体" panose="02010609060101010101" pitchFamily="49" charset="-122"/>
              </a:rPr>
              <a:t>1956</a:t>
            </a:r>
            <a:r>
              <a:rPr lang="zh-CN" altLang="en-US" sz="1700">
                <a:latin typeface="楷体" panose="02010609060101010101" pitchFamily="49" charset="-122"/>
                <a:ea typeface="楷体" panose="02010609060101010101" pitchFamily="49" charset="-122"/>
              </a:rPr>
              <a:t>年</a:t>
            </a:r>
            <a:r>
              <a:rPr lang="en-US" altLang="zh-CN" sz="1700">
                <a:latin typeface="楷体" panose="02010609060101010101" pitchFamily="49" charset="-122"/>
                <a:ea typeface="楷体" panose="02010609060101010101" pitchFamily="49" charset="-122"/>
              </a:rPr>
              <a:t>9</a:t>
            </a:r>
            <a:r>
              <a:rPr lang="zh-CN" altLang="en-US" sz="1700">
                <a:latin typeface="楷体" panose="02010609060101010101" pitchFamily="49" charset="-122"/>
                <a:ea typeface="楷体" panose="02010609060101010101" pitchFamily="49" charset="-122"/>
              </a:rPr>
              <a:t>月</a:t>
            </a:r>
            <a:r>
              <a:rPr lang="en-US" altLang="zh-CN" sz="1700">
                <a:latin typeface="楷体" panose="02010609060101010101" pitchFamily="49" charset="-122"/>
                <a:ea typeface="楷体" panose="02010609060101010101" pitchFamily="49" charset="-122"/>
              </a:rPr>
              <a:t>17</a:t>
            </a:r>
            <a:r>
              <a:rPr lang="zh-CN" altLang="en-US" sz="1700">
                <a:latin typeface="楷体" panose="02010609060101010101" pitchFamily="49" charset="-122"/>
                <a:ea typeface="楷体" panose="02010609060101010101" pitchFamily="49" charset="-122"/>
              </a:rPr>
              <a:t>日，钱学森登上了返回祖国的轮船，</a:t>
            </a:r>
            <a:r>
              <a:rPr lang="en-US" altLang="zh-CN" sz="1700">
                <a:latin typeface="楷体" panose="02010609060101010101" pitchFamily="49" charset="-122"/>
                <a:ea typeface="楷体" panose="02010609060101010101" pitchFamily="49" charset="-122"/>
              </a:rPr>
              <a:t>10</a:t>
            </a:r>
            <a:r>
              <a:rPr lang="zh-CN" altLang="en-US" sz="1700">
                <a:latin typeface="楷体" panose="02010609060101010101" pitchFamily="49" charset="-122"/>
                <a:ea typeface="楷体" panose="02010609060101010101" pitchFamily="49" charset="-122"/>
              </a:rPr>
              <a:t>月</a:t>
            </a:r>
            <a:r>
              <a:rPr lang="en-US" altLang="zh-CN" sz="1700">
                <a:latin typeface="楷体" panose="02010609060101010101" pitchFamily="49" charset="-122"/>
                <a:ea typeface="楷体" panose="02010609060101010101" pitchFamily="49" charset="-122"/>
              </a:rPr>
              <a:t>8</a:t>
            </a:r>
            <a:r>
              <a:rPr lang="zh-CN" altLang="en-US" sz="1700">
                <a:latin typeface="楷体" panose="02010609060101010101" pitchFamily="49" charset="-122"/>
                <a:ea typeface="楷体" panose="02010609060101010101" pitchFamily="49" charset="-122"/>
              </a:rPr>
              <a:t>日到达广州。他含着幸福的泪花回到了祖国的怀抱。</a:t>
            </a:r>
            <a:endParaRPr lang="zh-CN" altLang="en-US" sz="1700">
              <a:latin typeface="楷体" panose="02010609060101010101" pitchFamily="49" charset="-122"/>
              <a:ea typeface="楷体" panose="02010609060101010101" pitchFamily="49" charset="-122"/>
            </a:endParaRPr>
          </a:p>
          <a:p>
            <a:pPr indent="593090"/>
            <a:r>
              <a:rPr lang="zh-CN" altLang="en-US" sz="1700">
                <a:latin typeface="楷体" panose="02010609060101010101" pitchFamily="49" charset="-122"/>
                <a:ea typeface="楷体" panose="02010609060101010101" pitchFamily="49" charset="-122"/>
              </a:rPr>
              <a:t>回国以后，钱学森在党的领导下，为新中国的科学事业作出了杰出贡献。</a:t>
            </a:r>
            <a:endParaRPr lang="zh-CN" altLang="en-US" sz="1700">
              <a:latin typeface="楷体" panose="02010609060101010101" pitchFamily="49" charset="-122"/>
              <a:ea typeface="楷体" panose="02010609060101010101" pitchFamily="49" charset="-122"/>
            </a:endParaRPr>
          </a:p>
          <a:p>
            <a:pPr indent="593090"/>
            <a:endParaRPr lang="zh-CN" altLang="en-US" sz="1700">
              <a:latin typeface="楷体" panose="02010609060101010101" pitchFamily="49" charset="-122"/>
              <a:ea typeface="楷体" panose="02010609060101010101" pitchFamily="49" charset="-122"/>
            </a:endParaRPr>
          </a:p>
        </p:txBody>
      </p:sp>
      <p:sp>
        <p:nvSpPr>
          <p:cNvPr id="40962" name="文本框 14"/>
          <p:cNvSpPr txBox="1">
            <a:spLocks noChangeArrowheads="1"/>
          </p:cNvSpPr>
          <p:nvPr/>
        </p:nvSpPr>
        <p:spPr bwMode="auto">
          <a:xfrm>
            <a:off x="790576" y="196455"/>
            <a:ext cx="1448991" cy="42148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拓展延伸</a:t>
            </a:r>
            <a:endParaRPr lang="zh-CN" altLang="en-US" sz="2400" b="1">
              <a:solidFill>
                <a:prstClr val="white"/>
              </a:solidFill>
              <a:latin typeface="微软雅黑" panose="020B0503020204020204" pitchFamily="34" charset="-122"/>
              <a:ea typeface="微软雅黑" panose="020B0503020204020204" pitchFamily="34" charset="-122"/>
            </a:endParaRPr>
          </a:p>
        </p:txBody>
      </p:sp>
      <p:pic>
        <p:nvPicPr>
          <p:cNvPr id="40963" name="Picture 2" descr="F:\千库网下载图片\1bc59db17b5019eedd9bb79b8d014c99.png"/>
          <p:cNvPicPr>
            <a:picLocks noChangeAspect="1" noChangeArrowheads="1"/>
          </p:cNvPicPr>
          <p:nvPr/>
        </p:nvPicPr>
        <p:blipFill>
          <a:blip r:embed="rId1" cstate="email"/>
          <a:srcRect/>
          <a:stretch>
            <a:fillRect/>
          </a:stretch>
        </p:blipFill>
        <p:spPr bwMode="auto">
          <a:xfrm>
            <a:off x="1" y="1"/>
            <a:ext cx="828675" cy="8286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6510" y="939405"/>
            <a:ext cx="7886700" cy="3264694"/>
          </a:xfrm>
        </p:spPr>
        <p:txBody>
          <a:bodyPr rtlCol="0">
            <a:normAutofit lnSpcReduction="10000"/>
          </a:bodyPr>
          <a:lstStyle/>
          <a:p>
            <a:pPr fontAlgn="auto">
              <a:spcBef>
                <a:spcPts val="0"/>
              </a:spcBef>
              <a:spcAft>
                <a:spcPts val="0"/>
              </a:spcAft>
              <a:defRPr/>
            </a:pPr>
            <a:r>
              <a:rPr lang="en-US" altLang="zh-CN" dirty="0">
                <a:cs typeface="+mn-cs"/>
              </a:rPr>
              <a:t>1.</a:t>
            </a:r>
            <a:r>
              <a:rPr lang="zh-CN" altLang="zh-CN" dirty="0">
                <a:cs typeface="+mn-cs"/>
              </a:rPr>
              <a:t>根据词语的意思写出词语。</a:t>
            </a:r>
            <a:endParaRPr lang="zh-CN" altLang="zh-CN" dirty="0">
              <a:cs typeface="+mn-cs"/>
            </a:endParaRPr>
          </a:p>
          <a:p>
            <a:pPr fontAlgn="auto">
              <a:spcBef>
                <a:spcPts val="0"/>
              </a:spcBef>
              <a:spcAft>
                <a:spcPts val="0"/>
              </a:spcAft>
              <a:defRPr/>
            </a:pPr>
            <a:r>
              <a:rPr lang="zh-CN" altLang="zh-CN" dirty="0">
                <a:cs typeface="+mn-cs"/>
              </a:rPr>
              <a:t>（</a:t>
            </a:r>
            <a:r>
              <a:rPr lang="en-US" altLang="zh-CN" dirty="0">
                <a:cs typeface="+mn-cs"/>
              </a:rPr>
              <a:t>1</a:t>
            </a:r>
            <a:r>
              <a:rPr lang="zh-CN" altLang="zh-CN" dirty="0">
                <a:cs typeface="+mn-cs"/>
              </a:rPr>
              <a:t>）形容死得有价值，有意义。</a:t>
            </a:r>
            <a:r>
              <a:rPr lang="en-US" altLang="zh-CN" dirty="0">
                <a:cs typeface="+mn-cs"/>
              </a:rPr>
              <a:t>(            )</a:t>
            </a:r>
            <a:endParaRPr lang="zh-CN" altLang="zh-CN" dirty="0">
              <a:cs typeface="+mn-cs"/>
            </a:endParaRPr>
          </a:p>
          <a:p>
            <a:pPr fontAlgn="auto">
              <a:spcBef>
                <a:spcPts val="0"/>
              </a:spcBef>
              <a:spcAft>
                <a:spcPts val="0"/>
              </a:spcAft>
              <a:defRPr/>
            </a:pPr>
            <a:r>
              <a:rPr lang="zh-CN" altLang="zh-CN" dirty="0">
                <a:cs typeface="+mn-cs"/>
              </a:rPr>
              <a:t>（</a:t>
            </a:r>
            <a:r>
              <a:rPr lang="en-US" altLang="zh-CN" dirty="0">
                <a:cs typeface="+mn-cs"/>
              </a:rPr>
              <a:t>2</a:t>
            </a:r>
            <a:r>
              <a:rPr lang="zh-CN" altLang="zh-CN" dirty="0">
                <a:cs typeface="+mn-cs"/>
              </a:rPr>
              <a:t>）缩小机构，精减人员。</a:t>
            </a:r>
            <a:r>
              <a:rPr lang="en-US" altLang="zh-CN" dirty="0">
                <a:cs typeface="+mn-cs"/>
              </a:rPr>
              <a:t>(            )</a:t>
            </a:r>
            <a:endParaRPr lang="zh-CN" altLang="zh-CN" dirty="0">
              <a:cs typeface="+mn-cs"/>
            </a:endParaRPr>
          </a:p>
          <a:p>
            <a:pPr fontAlgn="auto">
              <a:spcBef>
                <a:spcPts val="0"/>
              </a:spcBef>
              <a:spcAft>
                <a:spcPts val="0"/>
              </a:spcAft>
              <a:defRPr/>
            </a:pPr>
            <a:r>
              <a:rPr lang="zh-CN" altLang="zh-CN" dirty="0">
                <a:cs typeface="+mn-cs"/>
              </a:rPr>
              <a:t>（</a:t>
            </a:r>
            <a:r>
              <a:rPr lang="en-US" altLang="zh-CN" dirty="0">
                <a:cs typeface="+mn-cs"/>
              </a:rPr>
              <a:t>3</a:t>
            </a:r>
            <a:r>
              <a:rPr lang="zh-CN" altLang="zh-CN" dirty="0">
                <a:cs typeface="+mn-cs"/>
              </a:rPr>
              <a:t>）来自全国各地，四面八方。</a:t>
            </a:r>
            <a:r>
              <a:rPr lang="en-US" altLang="zh-CN" dirty="0">
                <a:cs typeface="+mn-cs"/>
              </a:rPr>
              <a:t>(            )</a:t>
            </a:r>
            <a:endParaRPr lang="zh-CN" altLang="zh-CN" dirty="0">
              <a:cs typeface="+mn-cs"/>
            </a:endParaRPr>
          </a:p>
          <a:p>
            <a:pPr fontAlgn="auto">
              <a:spcBef>
                <a:spcPts val="0"/>
              </a:spcBef>
              <a:spcAft>
                <a:spcPts val="0"/>
              </a:spcAft>
              <a:defRPr/>
            </a:pPr>
            <a:r>
              <a:rPr lang="zh-CN" altLang="zh-CN" dirty="0">
                <a:cs typeface="+mn-cs"/>
              </a:rPr>
              <a:t>（</a:t>
            </a:r>
            <a:r>
              <a:rPr lang="en-US" altLang="zh-CN" dirty="0">
                <a:cs typeface="+mn-cs"/>
              </a:rPr>
              <a:t>4</a:t>
            </a:r>
            <a:r>
              <a:rPr lang="zh-CN" altLang="zh-CN" dirty="0">
                <a:cs typeface="+mn-cs"/>
              </a:rPr>
              <a:t>）有的人的死比泰山还重，有的人的死比鸿毛还轻。</a:t>
            </a:r>
            <a:r>
              <a:rPr lang="en-US" altLang="zh-CN" dirty="0">
                <a:cs typeface="+mn-cs"/>
              </a:rPr>
              <a:t>(                      )</a:t>
            </a:r>
            <a:endParaRPr lang="zh-CN" altLang="zh-CN" dirty="0">
              <a:cs typeface="+mn-cs"/>
            </a:endParaRPr>
          </a:p>
          <a:p>
            <a:pPr fontAlgn="auto">
              <a:spcBef>
                <a:spcPts val="0"/>
              </a:spcBef>
              <a:spcAft>
                <a:spcPts val="0"/>
              </a:spcAft>
              <a:defRPr/>
            </a:pPr>
            <a:endParaRPr lang="zh-CN" altLang="en-US" dirty="0">
              <a:cs typeface="+mn-cs"/>
            </a:endParaRPr>
          </a:p>
        </p:txBody>
      </p:sp>
      <p:grpSp>
        <p:nvGrpSpPr>
          <p:cNvPr id="41986" name="组合 3"/>
          <p:cNvGrpSpPr/>
          <p:nvPr/>
        </p:nvGrpSpPr>
        <p:grpSpPr bwMode="auto">
          <a:xfrm>
            <a:off x="142876" y="141686"/>
            <a:ext cx="2215754" cy="506015"/>
            <a:chOff x="190550" y="189434"/>
            <a:chExt cx="2954709" cy="674898"/>
          </a:xfrm>
        </p:grpSpPr>
        <p:sp>
          <p:nvSpPr>
            <p:cNvPr id="41991" name="标题 1"/>
            <p:cNvSpPr txBox="1">
              <a:spLocks noChangeArrowheads="1"/>
            </p:cNvSpPr>
            <p:nvPr/>
          </p:nvSpPr>
          <p:spPr bwMode="auto">
            <a:xfrm>
              <a:off x="838622" y="333450"/>
              <a:ext cx="2306637" cy="498475"/>
            </a:xfrm>
            <a:prstGeom prst="rect">
              <a:avLst/>
            </a:prstGeom>
            <a:noFill/>
            <a:ln w="9525">
              <a:noFill/>
              <a:miter lim="800000"/>
            </a:ln>
          </p:spPr>
          <p:txBody>
            <a:bodyPr/>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课后习题</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41992"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7" name="矩形 6"/>
          <p:cNvSpPr/>
          <p:nvPr/>
        </p:nvSpPr>
        <p:spPr>
          <a:xfrm>
            <a:off x="5905501" y="1446610"/>
            <a:ext cx="1585913" cy="439340"/>
          </a:xfrm>
          <a:prstGeom prst="rect">
            <a:avLst/>
          </a:prstGeom>
        </p:spPr>
        <p:txBody>
          <a:bodyPr lIns="68579" tIns="34289" rIns="68579" bIns="34289">
            <a:spAutoFit/>
          </a:bodyPr>
          <a:lstStyle/>
          <a:p>
            <a:pPr indent="95250" defTabSz="685800">
              <a:defRPr/>
            </a:pPr>
            <a:r>
              <a:rPr lang="zh-CN" altLang="zh-CN" sz="2400" b="1" kern="100" dirty="0">
                <a:solidFill>
                  <a:srgbClr val="FF0000"/>
                </a:solidFill>
                <a:latin typeface="楷体" panose="02010609060101010101" pitchFamily="49" charset="-122"/>
                <a:ea typeface="楷体" panose="02010609060101010101" pitchFamily="49" charset="-122"/>
              </a:rPr>
              <a:t>死得其所</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8" name="矩形 7"/>
          <p:cNvSpPr/>
          <p:nvPr/>
        </p:nvSpPr>
        <p:spPr>
          <a:xfrm>
            <a:off x="5376863" y="1997869"/>
            <a:ext cx="1729979" cy="438150"/>
          </a:xfrm>
          <a:prstGeom prst="rect">
            <a:avLst/>
          </a:prstGeom>
        </p:spPr>
        <p:txBody>
          <a:bodyPr lIns="68579" tIns="34289" rIns="68579" bIns="34289">
            <a:spAutoFit/>
          </a:bodyPr>
          <a:lstStyle/>
          <a:p>
            <a:pPr indent="95250" defTabSz="685800">
              <a:defRPr/>
            </a:pPr>
            <a:r>
              <a:rPr lang="zh-CN" altLang="zh-CN" sz="2400" b="1" kern="100" dirty="0">
                <a:solidFill>
                  <a:srgbClr val="FF0000"/>
                </a:solidFill>
                <a:latin typeface="楷体" panose="02010609060101010101" pitchFamily="49" charset="-122"/>
                <a:ea typeface="楷体" panose="02010609060101010101" pitchFamily="49" charset="-122"/>
              </a:rPr>
              <a:t>精兵简政</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9" name="矩形 8"/>
          <p:cNvSpPr/>
          <p:nvPr/>
        </p:nvSpPr>
        <p:spPr>
          <a:xfrm>
            <a:off x="6111479" y="2532460"/>
            <a:ext cx="1990725" cy="439340"/>
          </a:xfrm>
          <a:prstGeom prst="rect">
            <a:avLst/>
          </a:prstGeom>
        </p:spPr>
        <p:txBody>
          <a:bodyPr lIns="68579" tIns="34289" rIns="68579" bIns="34289">
            <a:spAutoFit/>
          </a:bodyPr>
          <a:lstStyle/>
          <a:p>
            <a:pPr indent="95250" defTabSz="685800">
              <a:defRPr/>
            </a:pPr>
            <a:r>
              <a:rPr lang="zh-CN" altLang="zh-CN" sz="2400" b="1" kern="100" dirty="0">
                <a:solidFill>
                  <a:srgbClr val="FF0000"/>
                </a:solidFill>
                <a:latin typeface="楷体" panose="02010609060101010101" pitchFamily="49" charset="-122"/>
                <a:ea typeface="楷体" panose="02010609060101010101" pitchFamily="49" charset="-122"/>
              </a:rPr>
              <a:t>五湖四海</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1494236" y="3594497"/>
            <a:ext cx="3954065" cy="438150"/>
          </a:xfrm>
          <a:prstGeom prst="rect">
            <a:avLst/>
          </a:prstGeom>
        </p:spPr>
        <p:txBody>
          <a:bodyPr lIns="68579" tIns="34289" rIns="68579" bIns="34289">
            <a:spAutoFit/>
          </a:bodyPr>
          <a:lstStyle/>
          <a:p>
            <a:pPr indent="95250" defTabSz="685800">
              <a:defRPr/>
            </a:pPr>
            <a:r>
              <a:rPr lang="zh-CN" altLang="zh-CN" sz="2400" b="1" kern="100" dirty="0">
                <a:solidFill>
                  <a:srgbClr val="FF0000"/>
                </a:solidFill>
                <a:latin typeface="楷体" panose="02010609060101010101" pitchFamily="49" charset="-122"/>
                <a:ea typeface="楷体" panose="02010609060101010101" pitchFamily="49" charset="-122"/>
              </a:rPr>
              <a:t>重于泰山，轻于鸿毛</a:t>
            </a:r>
            <a:r>
              <a:rPr lang="zh-CN" altLang="en-US" sz="2400" b="1" kern="100" dirty="0">
                <a:solidFill>
                  <a:srgbClr val="FF0000"/>
                </a:solidFill>
                <a:latin typeface="楷体" panose="02010609060101010101" pitchFamily="49" charset="-122"/>
                <a:ea typeface="楷体" panose="02010609060101010101" pitchFamily="49" charset="-122"/>
              </a:rPr>
              <a:t>。</a:t>
            </a:r>
            <a:endParaRPr lang="zh-CN" altLang="zh-CN" sz="2400" b="1" kern="100" dirty="0">
              <a:solidFill>
                <a:prstClr val="black"/>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2"/>
          <p:cNvSpPr>
            <a:spLocks noGrp="1"/>
          </p:cNvSpPr>
          <p:nvPr>
            <p:ph idx="1"/>
          </p:nvPr>
        </p:nvSpPr>
        <p:spPr>
          <a:xfrm>
            <a:off x="628650" y="1369219"/>
            <a:ext cx="7886700" cy="2196704"/>
          </a:xfrm>
        </p:spPr>
        <p:txBody>
          <a:bodyPr/>
          <a:lstStyle/>
          <a:p>
            <a:pPr indent="593090"/>
            <a:r>
              <a:rPr lang="en-US" altLang="zh-CN" smtClean="0">
                <a:latin typeface="楷体" panose="02010609060101010101" pitchFamily="49" charset="-122"/>
                <a:ea typeface="楷体" panose="02010609060101010101" pitchFamily="49" charset="-122"/>
              </a:rPr>
              <a:t>2.</a:t>
            </a:r>
            <a:r>
              <a:rPr lang="zh-CN" altLang="zh-CN" smtClean="0">
                <a:latin typeface="楷体" panose="02010609060101010101" pitchFamily="49" charset="-122"/>
                <a:ea typeface="楷体" panose="02010609060101010101" pitchFamily="49" charset="-122"/>
              </a:rPr>
              <a:t>在括号里填上合适的词语。</a:t>
            </a:r>
            <a:endParaRPr lang="zh-CN" altLang="zh-CN" smtClean="0">
              <a:latin typeface="楷体" panose="02010609060101010101" pitchFamily="49" charset="-122"/>
              <a:ea typeface="楷体" panose="02010609060101010101" pitchFamily="49" charset="-122"/>
            </a:endParaRPr>
          </a:p>
          <a:p>
            <a:pPr indent="593090"/>
            <a:r>
              <a:rPr lang="zh-CN" altLang="zh-CN" smtClean="0">
                <a:latin typeface="楷体" panose="02010609060101010101" pitchFamily="49" charset="-122"/>
                <a:ea typeface="楷体" panose="02010609060101010101" pitchFamily="49" charset="-122"/>
              </a:rPr>
              <a:t>改正</a:t>
            </a:r>
            <a:r>
              <a:rPr lang="en-US" altLang="zh-CN" smtClean="0">
                <a:latin typeface="楷体" panose="02010609060101010101" pitchFamily="49" charset="-122"/>
                <a:ea typeface="楷体" panose="02010609060101010101" pitchFamily="49" charset="-122"/>
              </a:rPr>
              <a:t>(      )    </a:t>
            </a:r>
            <a:r>
              <a:rPr lang="zh-CN" altLang="zh-CN" smtClean="0">
                <a:latin typeface="楷体" panose="02010609060101010101" pitchFamily="49" charset="-122"/>
                <a:ea typeface="楷体" panose="02010609060101010101" pitchFamily="49" charset="-122"/>
              </a:rPr>
              <a:t>提出</a:t>
            </a:r>
            <a:r>
              <a:rPr lang="en-US" altLang="zh-CN" smtClean="0">
                <a:latin typeface="楷体" panose="02010609060101010101" pitchFamily="49" charset="-122"/>
                <a:ea typeface="楷体" panose="02010609060101010101" pitchFamily="49" charset="-122"/>
              </a:rPr>
              <a:t>(      )      </a:t>
            </a:r>
            <a:r>
              <a:rPr lang="zh-CN" altLang="zh-CN" smtClean="0">
                <a:latin typeface="楷体" panose="02010609060101010101" pitchFamily="49" charset="-122"/>
                <a:ea typeface="楷体" panose="02010609060101010101" pitchFamily="49" charset="-122"/>
              </a:rPr>
              <a:t>战胜</a:t>
            </a:r>
            <a:r>
              <a:rPr lang="en-US" altLang="zh-CN" smtClean="0">
                <a:latin typeface="楷体" panose="02010609060101010101" pitchFamily="49" charset="-122"/>
                <a:ea typeface="楷体" panose="02010609060101010101" pitchFamily="49" charset="-122"/>
              </a:rPr>
              <a:t>(      )</a:t>
            </a:r>
            <a:endParaRPr lang="zh-CN" altLang="zh-CN" smtClean="0">
              <a:latin typeface="楷体" panose="02010609060101010101" pitchFamily="49" charset="-122"/>
              <a:ea typeface="楷体" panose="02010609060101010101" pitchFamily="49" charset="-122"/>
            </a:endParaRPr>
          </a:p>
          <a:p>
            <a:pPr indent="593090"/>
            <a:r>
              <a:rPr lang="zh-CN" altLang="zh-CN" smtClean="0">
                <a:latin typeface="楷体" panose="02010609060101010101" pitchFamily="49" charset="-122"/>
                <a:ea typeface="楷体" panose="02010609060101010101" pitchFamily="49" charset="-122"/>
              </a:rPr>
              <a:t>改进</a:t>
            </a:r>
            <a:r>
              <a:rPr lang="en-US" altLang="zh-CN" smtClean="0">
                <a:latin typeface="楷体" panose="02010609060101010101" pitchFamily="49" charset="-122"/>
                <a:ea typeface="楷体" panose="02010609060101010101" pitchFamily="49" charset="-122"/>
              </a:rPr>
              <a:t>(      )    </a:t>
            </a:r>
            <a:r>
              <a:rPr lang="zh-CN" altLang="zh-CN" smtClean="0">
                <a:latin typeface="楷体" panose="02010609060101010101" pitchFamily="49" charset="-122"/>
                <a:ea typeface="楷体" panose="02010609060101010101" pitchFamily="49" charset="-122"/>
              </a:rPr>
              <a:t>改良</a:t>
            </a:r>
            <a:r>
              <a:rPr lang="en-US" altLang="zh-CN" smtClean="0">
                <a:latin typeface="楷体" panose="02010609060101010101" pitchFamily="49" charset="-122"/>
                <a:ea typeface="楷体" panose="02010609060101010101" pitchFamily="49" charset="-122"/>
              </a:rPr>
              <a:t>(      )      </a:t>
            </a:r>
            <a:r>
              <a:rPr lang="zh-CN" altLang="zh-CN" smtClean="0">
                <a:latin typeface="楷体" panose="02010609060101010101" pitchFamily="49" charset="-122"/>
                <a:ea typeface="楷体" panose="02010609060101010101" pitchFamily="49" charset="-122"/>
              </a:rPr>
              <a:t>改善</a:t>
            </a:r>
            <a:r>
              <a:rPr lang="en-US" altLang="zh-CN" smtClean="0">
                <a:latin typeface="楷体" panose="02010609060101010101" pitchFamily="49" charset="-122"/>
                <a:ea typeface="楷体" panose="02010609060101010101" pitchFamily="49" charset="-122"/>
              </a:rPr>
              <a:t>(      )</a:t>
            </a:r>
            <a:endParaRPr lang="zh-CN" altLang="zh-CN" smtClean="0">
              <a:latin typeface="楷体" panose="02010609060101010101" pitchFamily="49" charset="-122"/>
              <a:ea typeface="楷体" panose="02010609060101010101" pitchFamily="49" charset="-122"/>
            </a:endParaRPr>
          </a:p>
          <a:p>
            <a:pPr indent="593090"/>
            <a:endParaRPr lang="zh-CN" altLang="en-US" smtClean="0">
              <a:latin typeface="楷体" panose="02010609060101010101" pitchFamily="49" charset="-122"/>
              <a:ea typeface="楷体" panose="02010609060101010101" pitchFamily="49" charset="-122"/>
            </a:endParaRPr>
          </a:p>
        </p:txBody>
      </p:sp>
      <p:grpSp>
        <p:nvGrpSpPr>
          <p:cNvPr id="43010" name="组合 3"/>
          <p:cNvGrpSpPr/>
          <p:nvPr/>
        </p:nvGrpSpPr>
        <p:grpSpPr bwMode="auto">
          <a:xfrm>
            <a:off x="142876" y="141686"/>
            <a:ext cx="2215754" cy="506015"/>
            <a:chOff x="190550" y="189434"/>
            <a:chExt cx="2954709" cy="674898"/>
          </a:xfrm>
        </p:grpSpPr>
        <p:sp>
          <p:nvSpPr>
            <p:cNvPr id="43017" name="标题 1"/>
            <p:cNvSpPr txBox="1">
              <a:spLocks noChangeArrowheads="1"/>
            </p:cNvSpPr>
            <p:nvPr/>
          </p:nvSpPr>
          <p:spPr bwMode="auto">
            <a:xfrm>
              <a:off x="838622" y="333450"/>
              <a:ext cx="2306637" cy="498475"/>
            </a:xfrm>
            <a:prstGeom prst="rect">
              <a:avLst/>
            </a:prstGeom>
            <a:noFill/>
            <a:ln w="9525">
              <a:noFill/>
              <a:miter lim="800000"/>
            </a:ln>
          </p:spPr>
          <p:txBody>
            <a:bodyPr/>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课后习题</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43018"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7" name="矩形 6"/>
          <p:cNvSpPr/>
          <p:nvPr/>
        </p:nvSpPr>
        <p:spPr>
          <a:xfrm>
            <a:off x="2001442" y="2028826"/>
            <a:ext cx="1237059" cy="439341"/>
          </a:xfrm>
          <a:prstGeom prst="rect">
            <a:avLst/>
          </a:prstGeom>
        </p:spPr>
        <p:txBody>
          <a:bodyPr lIns="68579" tIns="34289" rIns="68579" bIns="34289">
            <a:spAutoFit/>
          </a:bodyPr>
          <a:lstStyle/>
          <a:p>
            <a:pPr indent="99695" defTabSz="685800">
              <a:defRPr/>
            </a:pPr>
            <a:r>
              <a:rPr lang="zh-CN" altLang="zh-CN" sz="2400" b="1" kern="100" dirty="0">
                <a:solidFill>
                  <a:srgbClr val="FF0000"/>
                </a:solidFill>
                <a:latin typeface="楷体" panose="02010609060101010101" pitchFamily="49" charset="-122"/>
                <a:ea typeface="楷体" panose="02010609060101010101" pitchFamily="49" charset="-122"/>
              </a:rPr>
              <a:t>缺点</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8" name="矩形 7"/>
          <p:cNvSpPr/>
          <p:nvPr/>
        </p:nvSpPr>
        <p:spPr>
          <a:xfrm>
            <a:off x="2001443" y="2571750"/>
            <a:ext cx="973931" cy="438150"/>
          </a:xfrm>
          <a:prstGeom prst="rect">
            <a:avLst/>
          </a:prstGeom>
        </p:spPr>
        <p:txBody>
          <a:bodyPr lIns="68579" tIns="34289" rIns="68579" bIns="34289">
            <a:spAutoFit/>
          </a:bodyPr>
          <a:lstStyle/>
          <a:p>
            <a:pPr indent="99695" defTabSz="685800">
              <a:defRPr/>
            </a:pPr>
            <a:r>
              <a:rPr lang="zh-CN" altLang="zh-CN" sz="2400" b="1" kern="100" dirty="0">
                <a:solidFill>
                  <a:srgbClr val="FF0000"/>
                </a:solidFill>
                <a:latin typeface="楷体" panose="02010609060101010101" pitchFamily="49" charset="-122"/>
                <a:ea typeface="楷体" panose="02010609060101010101" pitchFamily="49" charset="-122"/>
              </a:rPr>
              <a:t>技术</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9" name="矩形 8"/>
          <p:cNvSpPr/>
          <p:nvPr/>
        </p:nvSpPr>
        <p:spPr>
          <a:xfrm>
            <a:off x="4438651" y="2028826"/>
            <a:ext cx="1089422" cy="439341"/>
          </a:xfrm>
          <a:prstGeom prst="rect">
            <a:avLst/>
          </a:prstGeom>
        </p:spPr>
        <p:txBody>
          <a:bodyPr lIns="68579" tIns="34289" rIns="68579" bIns="34289">
            <a:spAutoFit/>
          </a:bodyPr>
          <a:lstStyle/>
          <a:p>
            <a:pPr indent="99695" defTabSz="685800">
              <a:defRPr/>
            </a:pPr>
            <a:r>
              <a:rPr lang="zh-CN" altLang="zh-CN" sz="2400" b="1" kern="100" dirty="0">
                <a:solidFill>
                  <a:srgbClr val="FF0000"/>
                </a:solidFill>
                <a:latin typeface="楷体" panose="02010609060101010101" pitchFamily="49" charset="-122"/>
                <a:ea typeface="楷体" panose="02010609060101010101" pitchFamily="49" charset="-122"/>
              </a:rPr>
              <a:t>意见</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4438651" y="2571750"/>
            <a:ext cx="1006079" cy="438150"/>
          </a:xfrm>
          <a:prstGeom prst="rect">
            <a:avLst/>
          </a:prstGeom>
        </p:spPr>
        <p:txBody>
          <a:bodyPr lIns="68579" tIns="34289" rIns="68579" bIns="34289">
            <a:spAutoFit/>
          </a:bodyPr>
          <a:lstStyle/>
          <a:p>
            <a:pPr indent="99695" defTabSz="685800">
              <a:defRPr/>
            </a:pPr>
            <a:r>
              <a:rPr lang="zh-CN" altLang="zh-CN" sz="2400" b="1" kern="100" dirty="0">
                <a:solidFill>
                  <a:srgbClr val="FF0000"/>
                </a:solidFill>
                <a:latin typeface="楷体" panose="02010609060101010101" pitchFamily="49" charset="-122"/>
                <a:ea typeface="楷体" panose="02010609060101010101" pitchFamily="49" charset="-122"/>
              </a:rPr>
              <a:t>技术</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11" name="矩形 10"/>
          <p:cNvSpPr/>
          <p:nvPr/>
        </p:nvSpPr>
        <p:spPr>
          <a:xfrm>
            <a:off x="6916342" y="2028826"/>
            <a:ext cx="1270397" cy="439341"/>
          </a:xfrm>
          <a:prstGeom prst="rect">
            <a:avLst/>
          </a:prstGeom>
        </p:spPr>
        <p:txBody>
          <a:bodyPr lIns="68579" tIns="34289" rIns="68579" bIns="34289">
            <a:spAutoFit/>
          </a:bodyPr>
          <a:lstStyle/>
          <a:p>
            <a:pPr indent="99695" defTabSz="685800">
              <a:defRPr/>
            </a:pPr>
            <a:r>
              <a:rPr lang="en-US" altLang="zh-CN" sz="2400" b="1" kern="100" dirty="0">
                <a:solidFill>
                  <a:srgbClr val="FF0000"/>
                </a:solidFill>
                <a:latin typeface="楷体" panose="02010609060101010101" pitchFamily="49" charset="-122"/>
                <a:ea typeface="楷体" panose="02010609060101010101" pitchFamily="49" charset="-122"/>
              </a:rPr>
              <a:t>  </a:t>
            </a:r>
            <a:r>
              <a:rPr lang="zh-CN" altLang="zh-CN" sz="2400" b="1" kern="100" dirty="0">
                <a:solidFill>
                  <a:srgbClr val="FF0000"/>
                </a:solidFill>
                <a:latin typeface="楷体" panose="02010609060101010101" pitchFamily="49" charset="-122"/>
                <a:ea typeface="楷体" panose="02010609060101010101" pitchFamily="49" charset="-122"/>
              </a:rPr>
              <a:t>困难</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12" name="矩形 11"/>
          <p:cNvSpPr/>
          <p:nvPr/>
        </p:nvSpPr>
        <p:spPr>
          <a:xfrm>
            <a:off x="7180661" y="2545556"/>
            <a:ext cx="1006078" cy="439341"/>
          </a:xfrm>
          <a:prstGeom prst="rect">
            <a:avLst/>
          </a:prstGeom>
        </p:spPr>
        <p:txBody>
          <a:bodyPr lIns="68579" tIns="34289" rIns="68579" bIns="34289">
            <a:spAutoFit/>
          </a:bodyPr>
          <a:lstStyle/>
          <a:p>
            <a:pPr indent="99695" defTabSz="685800">
              <a:defRPr/>
            </a:pPr>
            <a:r>
              <a:rPr lang="zh-CN" altLang="zh-CN" sz="2400" b="1" kern="100" dirty="0">
                <a:solidFill>
                  <a:srgbClr val="FF0000"/>
                </a:solidFill>
                <a:latin typeface="楷体" panose="02010609060101010101" pitchFamily="49" charset="-122"/>
                <a:ea typeface="楷体" panose="02010609060101010101" pitchFamily="49" charset="-122"/>
              </a:rPr>
              <a:t>生活</a:t>
            </a:r>
            <a:endParaRPr lang="zh-CN" altLang="zh-CN" sz="2400" b="1" kern="100" dirty="0">
              <a:solidFill>
                <a:prstClr val="black"/>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84661"/>
            <a:ext cx="7886700" cy="3263503"/>
          </a:xfrm>
        </p:spPr>
        <p:txBody>
          <a:bodyPr rtlCol="0"/>
          <a:lstStyle/>
          <a:p>
            <a:pPr fontAlgn="auto">
              <a:lnSpc>
                <a:spcPct val="125000"/>
              </a:lnSpc>
              <a:spcBef>
                <a:spcPts val="0"/>
              </a:spcBef>
              <a:spcAft>
                <a:spcPts val="0"/>
              </a:spcAft>
              <a:defRPr/>
            </a:pPr>
            <a:r>
              <a:rPr lang="en-US" altLang="zh-CN" dirty="0">
                <a:cs typeface="楷体" panose="02010609060101010101" pitchFamily="49" charset="-122"/>
              </a:rPr>
              <a:t>3.</a:t>
            </a:r>
            <a:r>
              <a:rPr lang="zh-CN" altLang="zh-CN" dirty="0">
                <a:cs typeface="+mn-cs"/>
              </a:rPr>
              <a:t>先解释词语，再理解句子意思。</a:t>
            </a:r>
            <a:endParaRPr lang="en-US" altLang="zh-CN" dirty="0">
              <a:cs typeface="楷体" panose="02010609060101010101" pitchFamily="49" charset="-122"/>
            </a:endParaRPr>
          </a:p>
          <a:p>
            <a:pPr fontAlgn="auto">
              <a:lnSpc>
                <a:spcPct val="125000"/>
              </a:lnSpc>
              <a:spcBef>
                <a:spcPts val="0"/>
              </a:spcBef>
              <a:spcAft>
                <a:spcPts val="0"/>
              </a:spcAft>
              <a:defRPr/>
            </a:pPr>
            <a:r>
              <a:rPr lang="zh-CN" altLang="en-US" dirty="0">
                <a:cs typeface="楷体" panose="02010609060101010101" pitchFamily="49" charset="-122"/>
              </a:rPr>
              <a:t>人</a:t>
            </a:r>
            <a:r>
              <a:rPr lang="zh-CN" altLang="en-US" dirty="0">
                <a:solidFill>
                  <a:schemeClr val="accent1">
                    <a:lumMod val="75000"/>
                  </a:schemeClr>
                </a:solidFill>
                <a:cs typeface="楷体" panose="02010609060101010101" pitchFamily="49" charset="-122"/>
              </a:rPr>
              <a:t>固</a:t>
            </a:r>
            <a:r>
              <a:rPr lang="zh-CN" altLang="en-US" dirty="0">
                <a:cs typeface="楷体" panose="02010609060101010101" pitchFamily="49" charset="-122"/>
              </a:rPr>
              <a:t>有一死</a:t>
            </a:r>
            <a:r>
              <a:rPr lang="en-US" altLang="zh-CN" dirty="0">
                <a:cs typeface="楷体" panose="02010609060101010101" pitchFamily="49" charset="-122"/>
              </a:rPr>
              <a:t>,</a:t>
            </a:r>
            <a:r>
              <a:rPr lang="zh-CN" altLang="en-US" dirty="0">
                <a:solidFill>
                  <a:schemeClr val="accent1">
                    <a:lumMod val="75000"/>
                  </a:schemeClr>
                </a:solidFill>
                <a:cs typeface="楷体" panose="02010609060101010101" pitchFamily="49" charset="-122"/>
              </a:rPr>
              <a:t>或</a:t>
            </a:r>
            <a:r>
              <a:rPr lang="zh-CN" altLang="en-US" dirty="0">
                <a:cs typeface="楷体" panose="02010609060101010101" pitchFamily="49" charset="-122"/>
              </a:rPr>
              <a:t>重</a:t>
            </a:r>
            <a:r>
              <a:rPr lang="zh-CN" altLang="en-US" dirty="0">
                <a:solidFill>
                  <a:schemeClr val="accent1">
                    <a:lumMod val="75000"/>
                  </a:schemeClr>
                </a:solidFill>
                <a:cs typeface="楷体" panose="02010609060101010101" pitchFamily="49" charset="-122"/>
              </a:rPr>
              <a:t>于</a:t>
            </a:r>
            <a:r>
              <a:rPr lang="zh-CN" altLang="en-US" dirty="0">
                <a:cs typeface="楷体" panose="02010609060101010101" pitchFamily="49" charset="-122"/>
              </a:rPr>
              <a:t>泰山</a:t>
            </a:r>
            <a:r>
              <a:rPr lang="en-US" altLang="zh-CN" dirty="0">
                <a:cs typeface="楷体" panose="02010609060101010101" pitchFamily="49" charset="-122"/>
              </a:rPr>
              <a:t>,</a:t>
            </a:r>
            <a:r>
              <a:rPr lang="zh-CN" altLang="en-US" dirty="0">
                <a:cs typeface="楷体" panose="02010609060101010101" pitchFamily="49" charset="-122"/>
              </a:rPr>
              <a:t>或轻于鸿毛。</a:t>
            </a:r>
            <a:endParaRPr lang="zh-CN" altLang="en-US" dirty="0">
              <a:cs typeface="楷体" panose="02010609060101010101" pitchFamily="49" charset="-122"/>
            </a:endParaRPr>
          </a:p>
          <a:p>
            <a:pPr fontAlgn="auto">
              <a:lnSpc>
                <a:spcPct val="125000"/>
              </a:lnSpc>
              <a:spcBef>
                <a:spcPts val="0"/>
              </a:spcBef>
              <a:spcAft>
                <a:spcPts val="0"/>
              </a:spcAft>
              <a:defRPr/>
            </a:pPr>
            <a:r>
              <a:rPr lang="zh-CN" altLang="en-US" dirty="0">
                <a:cs typeface="楷体" panose="02010609060101010101" pitchFamily="49" charset="-122"/>
              </a:rPr>
              <a:t> 固：</a:t>
            </a:r>
            <a:r>
              <a:rPr lang="en-US" altLang="zh-CN" dirty="0">
                <a:cs typeface="楷体" panose="02010609060101010101" pitchFamily="49" charset="-122"/>
              </a:rPr>
              <a:t>______ </a:t>
            </a:r>
            <a:r>
              <a:rPr lang="zh-CN" altLang="en-US" dirty="0">
                <a:cs typeface="楷体" panose="02010609060101010101" pitchFamily="49" charset="-122"/>
              </a:rPr>
              <a:t>或：</a:t>
            </a:r>
            <a:r>
              <a:rPr lang="en-US" altLang="zh-CN" dirty="0">
                <a:cs typeface="楷体" panose="02010609060101010101" pitchFamily="49" charset="-122"/>
              </a:rPr>
              <a:t>______ </a:t>
            </a:r>
            <a:r>
              <a:rPr lang="zh-CN" altLang="en-US" dirty="0">
                <a:cs typeface="楷体" panose="02010609060101010101" pitchFamily="49" charset="-122"/>
              </a:rPr>
              <a:t>于：</a:t>
            </a:r>
            <a:r>
              <a:rPr lang="en-US" altLang="zh-CN" dirty="0">
                <a:cs typeface="楷体" panose="02010609060101010101" pitchFamily="49" charset="-122"/>
              </a:rPr>
              <a:t>_______</a:t>
            </a:r>
            <a:endParaRPr lang="en-US" altLang="zh-CN" dirty="0">
              <a:cs typeface="楷体" panose="02010609060101010101" pitchFamily="49" charset="-122"/>
            </a:endParaRPr>
          </a:p>
          <a:p>
            <a:pPr fontAlgn="auto">
              <a:lnSpc>
                <a:spcPct val="125000"/>
              </a:lnSpc>
              <a:spcBef>
                <a:spcPts val="0"/>
              </a:spcBef>
              <a:spcAft>
                <a:spcPts val="0"/>
              </a:spcAft>
              <a:defRPr/>
            </a:pPr>
            <a:r>
              <a:rPr lang="zh-CN" altLang="en-US" smtClean="0">
                <a:cs typeface="楷体" panose="02010609060101010101" pitchFamily="49" charset="-122"/>
              </a:rPr>
              <a:t> 句</a:t>
            </a:r>
            <a:r>
              <a:rPr lang="zh-CN" altLang="en-US" dirty="0" smtClean="0">
                <a:cs typeface="楷体" panose="02010609060101010101" pitchFamily="49" charset="-122"/>
              </a:rPr>
              <a:t>意：</a:t>
            </a:r>
            <a:r>
              <a:rPr lang="en-US" altLang="zh-CN" dirty="0" smtClean="0">
                <a:cs typeface="楷体" panose="02010609060101010101" pitchFamily="49" charset="-122"/>
              </a:rPr>
              <a:t>________________________________</a:t>
            </a:r>
            <a:endParaRPr lang="en-US" altLang="zh-CN" dirty="0">
              <a:cs typeface="楷体" panose="02010609060101010101" pitchFamily="49" charset="-122"/>
            </a:endParaRPr>
          </a:p>
          <a:p>
            <a:pPr fontAlgn="auto">
              <a:lnSpc>
                <a:spcPct val="125000"/>
              </a:lnSpc>
              <a:spcBef>
                <a:spcPts val="0"/>
              </a:spcBef>
              <a:spcAft>
                <a:spcPts val="0"/>
              </a:spcAft>
              <a:defRPr/>
            </a:pPr>
            <a:r>
              <a:rPr lang="en-US" altLang="zh-CN" dirty="0">
                <a:cs typeface="楷体" panose="02010609060101010101" pitchFamily="49" charset="-122"/>
              </a:rPr>
              <a:t>____________________________________</a:t>
            </a:r>
            <a:endParaRPr lang="en-US" altLang="zh-CN" dirty="0">
              <a:cs typeface="楷体" panose="02010609060101010101" pitchFamily="49" charset="-122"/>
            </a:endParaRPr>
          </a:p>
          <a:p>
            <a:pPr fontAlgn="auto">
              <a:spcBef>
                <a:spcPts val="0"/>
              </a:spcBef>
              <a:spcAft>
                <a:spcPts val="0"/>
              </a:spcAft>
              <a:defRPr/>
            </a:pPr>
            <a:endParaRPr lang="zh-CN" altLang="en-US" dirty="0">
              <a:cs typeface="+mn-cs"/>
            </a:endParaRPr>
          </a:p>
        </p:txBody>
      </p:sp>
      <p:grpSp>
        <p:nvGrpSpPr>
          <p:cNvPr id="44034" name="组合 3"/>
          <p:cNvGrpSpPr/>
          <p:nvPr/>
        </p:nvGrpSpPr>
        <p:grpSpPr bwMode="auto">
          <a:xfrm>
            <a:off x="142876" y="141686"/>
            <a:ext cx="2215754" cy="506015"/>
            <a:chOff x="190550" y="189434"/>
            <a:chExt cx="2954709" cy="674898"/>
          </a:xfrm>
        </p:grpSpPr>
        <p:sp>
          <p:nvSpPr>
            <p:cNvPr id="44040" name="标题 1"/>
            <p:cNvSpPr txBox="1">
              <a:spLocks noChangeArrowheads="1"/>
            </p:cNvSpPr>
            <p:nvPr/>
          </p:nvSpPr>
          <p:spPr bwMode="auto">
            <a:xfrm>
              <a:off x="838622" y="333450"/>
              <a:ext cx="2306637" cy="498475"/>
            </a:xfrm>
            <a:prstGeom prst="rect">
              <a:avLst/>
            </a:prstGeom>
            <a:noFill/>
            <a:ln w="9525">
              <a:noFill/>
              <a:miter lim="800000"/>
            </a:ln>
          </p:spPr>
          <p:txBody>
            <a:bodyPr/>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课后习题</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44041"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7" name="TextBox 5"/>
          <p:cNvSpPr txBox="1">
            <a:spLocks noChangeArrowheads="1"/>
          </p:cNvSpPr>
          <p:nvPr/>
        </p:nvSpPr>
        <p:spPr bwMode="auto">
          <a:xfrm>
            <a:off x="1298972" y="2919413"/>
            <a:ext cx="4905375" cy="42029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重于泰山，无价值的死，轻于鸿毛。</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矩形 7"/>
          <p:cNvSpPr>
            <a:spLocks noChangeArrowheads="1"/>
          </p:cNvSpPr>
          <p:nvPr/>
        </p:nvSpPr>
        <p:spPr bwMode="auto">
          <a:xfrm>
            <a:off x="2227661" y="2062163"/>
            <a:ext cx="722709" cy="420291"/>
          </a:xfrm>
          <a:prstGeom prst="rect">
            <a:avLst/>
          </a:prstGeom>
          <a:noFill/>
          <a:ln w="9525">
            <a:noFill/>
            <a:miter lim="800000"/>
          </a:ln>
        </p:spPr>
        <p:txBody>
          <a:bodyPr wrap="none" lIns="51434" tIns="25718" rIns="51434" bIns="25718">
            <a:spAutoFit/>
          </a:bodyPr>
          <a:lstStyle/>
          <a:p>
            <a:pPr defTabSz="685800" fontAlgn="base">
              <a:spcBef>
                <a:spcPct val="0"/>
              </a:spcBef>
              <a:spcAft>
                <a:spcPct val="0"/>
              </a:spcAft>
            </a:pP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本来</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矩形 8"/>
          <p:cNvSpPr>
            <a:spLocks noChangeArrowheads="1"/>
          </p:cNvSpPr>
          <p:nvPr/>
        </p:nvSpPr>
        <p:spPr bwMode="auto">
          <a:xfrm>
            <a:off x="3751660" y="2021683"/>
            <a:ext cx="820340" cy="42148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有的</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0" name="矩形 9"/>
          <p:cNvSpPr>
            <a:spLocks noChangeArrowheads="1"/>
          </p:cNvSpPr>
          <p:nvPr/>
        </p:nvSpPr>
        <p:spPr bwMode="auto">
          <a:xfrm>
            <a:off x="5709048" y="2062163"/>
            <a:ext cx="413147" cy="420291"/>
          </a:xfrm>
          <a:prstGeom prst="rect">
            <a:avLst/>
          </a:prstGeom>
          <a:noFill/>
          <a:ln w="9525">
            <a:noFill/>
            <a:miter lim="800000"/>
          </a:ln>
        </p:spPr>
        <p:txBody>
          <a:bodyPr wrap="none" lIns="51434" tIns="25718" rIns="51434" bIns="25718">
            <a:spAutoFit/>
          </a:bodyPr>
          <a:lstStyle/>
          <a:p>
            <a:pPr defTabSz="685800" fontAlgn="base">
              <a:spcBef>
                <a:spcPct val="0"/>
              </a:spcBef>
              <a:spcAft>
                <a:spcPct val="0"/>
              </a:spcAft>
            </a:pP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比</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1" name="矩形 10"/>
          <p:cNvSpPr>
            <a:spLocks noChangeArrowheads="1"/>
          </p:cNvSpPr>
          <p:nvPr/>
        </p:nvSpPr>
        <p:spPr bwMode="auto">
          <a:xfrm>
            <a:off x="2853930" y="2534842"/>
            <a:ext cx="4711303" cy="420290"/>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人本来就是要死的，有价值的死，</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a:xfrm>
            <a:off x="628650" y="1653778"/>
            <a:ext cx="7886700" cy="2376488"/>
          </a:xfrm>
        </p:spPr>
        <p:txBody>
          <a:bodyPr/>
          <a:lstStyle/>
          <a:p>
            <a:pPr indent="593090"/>
            <a:r>
              <a:rPr lang="zh-CN" altLang="zh-CN" dirty="0" smtClean="0">
                <a:latin typeface="楷体" panose="02010609060101010101" pitchFamily="49" charset="-122"/>
                <a:ea typeface="楷体" panose="02010609060101010101" pitchFamily="49" charset="-122"/>
              </a:rPr>
              <a:t>上节课我们学习了《为人民服务》，初步了解了议论文体的相关知识，那么</a:t>
            </a:r>
            <a:r>
              <a:rPr lang="zh-CN" altLang="en-US" dirty="0" smtClean="0">
                <a:latin typeface="楷体" panose="02010609060101010101" pitchFamily="49" charset="-122"/>
                <a:ea typeface="楷体" panose="02010609060101010101" pitchFamily="49" charset="-122"/>
              </a:rPr>
              <a:t>，</a:t>
            </a:r>
            <a:r>
              <a:rPr lang="zh-CN" altLang="zh-CN" dirty="0" smtClean="0">
                <a:latin typeface="楷体" panose="02010609060101010101" pitchFamily="49" charset="-122"/>
                <a:ea typeface="楷体" panose="02010609060101010101" pitchFamily="49" charset="-122"/>
              </a:rPr>
              <a:t>毛主席告诉我们应该怎样为人民服务呢？这节课我们继续学习。</a:t>
            </a:r>
            <a:endParaRPr lang="zh-CN" altLang="en-US" dirty="0" smtClean="0">
              <a:latin typeface="楷体" panose="02010609060101010101" pitchFamily="49" charset="-122"/>
              <a:ea typeface="楷体" panose="02010609060101010101" pitchFamily="49" charset="-122"/>
            </a:endParaRPr>
          </a:p>
        </p:txBody>
      </p:sp>
      <p:sp>
        <p:nvSpPr>
          <p:cNvPr id="27650" name="标题 1"/>
          <p:cNvSpPr txBox="1">
            <a:spLocks noChangeArrowheads="1"/>
          </p:cNvSpPr>
          <p:nvPr/>
        </p:nvSpPr>
        <p:spPr bwMode="auto">
          <a:xfrm>
            <a:off x="442914" y="275035"/>
            <a:ext cx="1570435"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dirty="0" smtClean="0">
                <a:solidFill>
                  <a:prstClr val="white"/>
                </a:solidFill>
                <a:latin typeface="微软雅黑" panose="020B0503020204020204" pitchFamily="34" charset="-122"/>
                <a:ea typeface="微软雅黑" panose="020B0503020204020204" pitchFamily="34" charset="-122"/>
              </a:rPr>
              <a:t>课堂导入</a:t>
            </a:r>
            <a:endParaRPr lang="zh-CN" altLang="zh-CN" sz="24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a:spLocks noGrp="1"/>
          </p:cNvSpPr>
          <p:nvPr>
            <p:ph idx="1"/>
          </p:nvPr>
        </p:nvSpPr>
        <p:spPr/>
        <p:txBody>
          <a:bodyPr/>
          <a:lstStyle/>
          <a:p>
            <a:pPr indent="593090"/>
            <a:r>
              <a:rPr lang="en-US" altLang="zh-CN" smtClean="0">
                <a:latin typeface="楷体" panose="02010609060101010101" pitchFamily="49" charset="-122"/>
                <a:ea typeface="楷体" panose="02010609060101010101" pitchFamily="49" charset="-122"/>
              </a:rPr>
              <a:t>1.</a:t>
            </a:r>
            <a:r>
              <a:rPr lang="zh-CN" altLang="zh-CN" smtClean="0">
                <a:latin typeface="楷体" panose="02010609060101010101" pitchFamily="49" charset="-122"/>
                <a:ea typeface="楷体" panose="02010609060101010101" pitchFamily="49" charset="-122"/>
              </a:rPr>
              <a:t>默读课文，找出体会深刻句子画一画，简单作一下批注，可结合自己熟悉事例来介绍。</a:t>
            </a:r>
            <a:endParaRPr lang="zh-CN" altLang="zh-CN" smtClean="0">
              <a:latin typeface="楷体" panose="02010609060101010101" pitchFamily="49" charset="-122"/>
              <a:ea typeface="楷体" panose="02010609060101010101" pitchFamily="49" charset="-122"/>
            </a:endParaRPr>
          </a:p>
          <a:p>
            <a:pPr indent="593090"/>
            <a:r>
              <a:rPr lang="en-US" altLang="zh-CN" smtClean="0">
                <a:latin typeface="楷体" panose="02010609060101010101" pitchFamily="49" charset="-122"/>
                <a:ea typeface="楷体" panose="02010609060101010101" pitchFamily="49" charset="-122"/>
              </a:rPr>
              <a:t>2.</a:t>
            </a:r>
            <a:r>
              <a:rPr lang="zh-CN" altLang="zh-CN" smtClean="0">
                <a:latin typeface="楷体" panose="02010609060101010101" pitchFamily="49" charset="-122"/>
                <a:ea typeface="楷体" panose="02010609060101010101" pitchFamily="49" charset="-122"/>
              </a:rPr>
              <a:t>小组内交换自己看法，准备在全班交流。</a:t>
            </a:r>
            <a:endParaRPr lang="zh-CN" altLang="zh-CN" smtClean="0">
              <a:latin typeface="楷体" panose="02010609060101010101" pitchFamily="49" charset="-122"/>
              <a:ea typeface="楷体" panose="02010609060101010101" pitchFamily="49" charset="-122"/>
            </a:endParaRPr>
          </a:p>
          <a:p>
            <a:pPr indent="593090"/>
            <a:endParaRPr lang="zh-CN" altLang="en-US" smtClean="0">
              <a:latin typeface="楷体" panose="02010609060101010101" pitchFamily="49" charset="-122"/>
              <a:ea typeface="楷体" panose="02010609060101010101" pitchFamily="49" charset="-122"/>
            </a:endParaRPr>
          </a:p>
        </p:txBody>
      </p:sp>
      <p:sp>
        <p:nvSpPr>
          <p:cNvPr id="4" name="标题 1"/>
          <p:cNvSpPr txBox="1"/>
          <p:nvPr/>
        </p:nvSpPr>
        <p:spPr bwMode="auto">
          <a:xfrm>
            <a:off x="304801" y="196455"/>
            <a:ext cx="1944291" cy="373856"/>
          </a:xfrm>
          <a:prstGeom prst="rect">
            <a:avLst/>
          </a:prstGeom>
          <a:noFill/>
        </p:spPr>
        <p:txBody>
          <a:bodyPr lIns="78220" tIns="39110" rIns="78220" bIns="39110" anchor="ctr"/>
          <a:lstStyle/>
          <a:p>
            <a:pPr algn="ctr" defTabSz="782320">
              <a:spcBef>
                <a:spcPct val="0"/>
              </a:spcBef>
              <a:defRPr/>
            </a:pPr>
            <a:r>
              <a:rPr lang="zh-CN" altLang="en-US" sz="2400" b="1" dirty="0">
                <a:solidFill>
                  <a:prstClr val="white"/>
                </a:solidFill>
                <a:latin typeface="微软雅黑" panose="020B0503020204020204" pitchFamily="34" charset="-122"/>
                <a:ea typeface="微软雅黑" panose="020B0503020204020204" pitchFamily="34" charset="-122"/>
                <a:cs typeface="+mj-cs"/>
              </a:rPr>
              <a:t>学习提示</a:t>
            </a:r>
            <a:endParaRPr lang="zh-CN" altLang="zh-CN" sz="2400" b="1" dirty="0">
              <a:solidFill>
                <a:prstClr val="white"/>
              </a:solidFill>
              <a:latin typeface="微软雅黑" panose="020B0503020204020204" pitchFamily="34" charset="-122"/>
              <a:ea typeface="微软雅黑" panose="020B0503020204020204" pitchFamily="34" charset="-122"/>
              <a:cs typeface="+mj-cs"/>
            </a:endParaRPr>
          </a:p>
        </p:txBody>
      </p:sp>
      <p:pic>
        <p:nvPicPr>
          <p:cNvPr id="28675" name="Picture 2" descr="F:\千库网下载图片\bdf0e0aba4ee971977a817be5e4d226d.png"/>
          <p:cNvPicPr>
            <a:picLocks noChangeAspect="1" noChangeArrowheads="1"/>
          </p:cNvPicPr>
          <p:nvPr/>
        </p:nvPicPr>
        <p:blipFill>
          <a:blip r:embed="rId1" cstate="email"/>
          <a:srcRect/>
          <a:stretch>
            <a:fillRect/>
          </a:stretch>
        </p:blipFill>
        <p:spPr bwMode="auto">
          <a:xfrm>
            <a:off x="1" y="-1191"/>
            <a:ext cx="700088" cy="70008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628651" y="939403"/>
            <a:ext cx="7765256" cy="2346722"/>
          </a:xfrm>
        </p:spPr>
        <p:txBody>
          <a:bodyPr/>
          <a:lstStyle/>
          <a:p>
            <a:pPr indent="593090"/>
            <a:r>
              <a:rPr lang="zh-CN" altLang="zh-CN" dirty="0" smtClean="0">
                <a:latin typeface="楷体" panose="02010609060101010101" pitchFamily="49" charset="-122"/>
                <a:ea typeface="楷体" panose="02010609060101010101" pitchFamily="49" charset="-122"/>
              </a:rPr>
              <a:t>我们的共产党和共产党所领导的八路军、新四军，是革命的队伍。我们这个队伍完全是为着解放人民的，是彻底地为人民的利益工作的。张思德同志就是我们这个队伍中的一个同志。</a:t>
            </a:r>
            <a:endParaRPr lang="zh-CN" altLang="en-US" dirty="0" smtClean="0">
              <a:latin typeface="楷体" panose="02010609060101010101" pitchFamily="49" charset="-122"/>
              <a:ea typeface="楷体" panose="02010609060101010101" pitchFamily="49" charset="-122"/>
            </a:endParaRPr>
          </a:p>
        </p:txBody>
      </p:sp>
      <p:sp>
        <p:nvSpPr>
          <p:cNvPr id="29698"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dirty="0">
                <a:solidFill>
                  <a:prstClr val="white"/>
                </a:solidFill>
                <a:latin typeface="微软雅黑" panose="020B0503020204020204" pitchFamily="34" charset="-122"/>
                <a:ea typeface="微软雅黑" panose="020B0503020204020204" pitchFamily="34" charset="-122"/>
              </a:rPr>
              <a:t>句段导读</a:t>
            </a:r>
            <a:endParaRPr lang="zh-CN" altLang="zh-CN" sz="2400" b="1" dirty="0">
              <a:solidFill>
                <a:prstClr val="white"/>
              </a:solidFill>
              <a:latin typeface="微软雅黑" panose="020B0503020204020204" pitchFamily="34" charset="-122"/>
              <a:ea typeface="微软雅黑" panose="020B0503020204020204" pitchFamily="34" charset="-122"/>
            </a:endParaRPr>
          </a:p>
        </p:txBody>
      </p:sp>
      <p:pic>
        <p:nvPicPr>
          <p:cNvPr id="29699"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sp>
        <p:nvSpPr>
          <p:cNvPr id="6" name="Text Box 5"/>
          <p:cNvSpPr txBox="1">
            <a:spLocks noChangeArrowheads="1"/>
          </p:cNvSpPr>
          <p:nvPr/>
        </p:nvSpPr>
        <p:spPr bwMode="auto">
          <a:xfrm>
            <a:off x="3037285" y="2790826"/>
            <a:ext cx="2050256" cy="621506"/>
          </a:xfrm>
          <a:prstGeom prst="callout1">
            <a:avLst>
              <a:gd name="adj1" fmla="val 2009"/>
              <a:gd name="adj2" fmla="val 60625"/>
              <a:gd name="adj3" fmla="val -56957"/>
              <a:gd name="adj4" fmla="val 53908"/>
            </a:avLst>
          </a:prstGeom>
          <a:solidFill>
            <a:schemeClr val="accent6">
              <a:lumMod val="20000"/>
              <a:lumOff val="80000"/>
            </a:schemeClr>
          </a:solid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400" b="1" dirty="0">
                <a:solidFill>
                  <a:prstClr val="black"/>
                </a:solidFill>
                <a:latin typeface="仿宋" panose="02010609060101010101" pitchFamily="49" charset="-122"/>
                <a:ea typeface="仿宋" panose="02010609060101010101" pitchFamily="49" charset="-122"/>
              </a:rPr>
              <a:t>开篇点明主题</a:t>
            </a:r>
            <a:endParaRPr lang="zh-CN" altLang="en-US" sz="2400" b="1" dirty="0">
              <a:solidFill>
                <a:srgbClr val="70AD47">
                  <a:lumMod val="75000"/>
                </a:srgbClr>
              </a:solidFill>
              <a:latin typeface="仿宋" panose="02010609060101010101" pitchFamily="49" charset="-122"/>
              <a:ea typeface="仿宋" panose="02010609060101010101" pitchFamily="49" charset="-122"/>
            </a:endParaRPr>
          </a:p>
        </p:txBody>
      </p:sp>
      <p:sp>
        <p:nvSpPr>
          <p:cNvPr id="7" name="横卷形 8"/>
          <p:cNvSpPr/>
          <p:nvPr/>
        </p:nvSpPr>
        <p:spPr>
          <a:xfrm>
            <a:off x="964408" y="3445669"/>
            <a:ext cx="7628335" cy="1610916"/>
          </a:xfrm>
          <a:prstGeom prst="horizontalScroll">
            <a:avLst/>
          </a:prstGeom>
        </p:spPr>
        <p:style>
          <a:lnRef idx="1">
            <a:schemeClr val="accent6"/>
          </a:lnRef>
          <a:fillRef idx="2">
            <a:schemeClr val="accent6"/>
          </a:fillRef>
          <a:effectRef idx="1">
            <a:schemeClr val="accent6"/>
          </a:effectRef>
          <a:fontRef idx="minor">
            <a:schemeClr val="dk1"/>
          </a:fontRef>
        </p:style>
        <p:txBody>
          <a:bodyPr lIns="51434" tIns="25718" rIns="51434" bIns="25718" anchor="ctr"/>
          <a:lstStyle/>
          <a:p>
            <a:pPr algn="ctr" defTabSz="685800">
              <a:defRPr/>
            </a:pPr>
            <a:endParaRPr lang="zh-CN" altLang="en-US" b="1">
              <a:solidFill>
                <a:prstClr val="black"/>
              </a:solidFill>
            </a:endParaRPr>
          </a:p>
        </p:txBody>
      </p:sp>
      <p:sp>
        <p:nvSpPr>
          <p:cNvPr id="8" name="矩形 7"/>
          <p:cNvSpPr>
            <a:spLocks noChangeArrowheads="1"/>
          </p:cNvSpPr>
          <p:nvPr/>
        </p:nvSpPr>
        <p:spPr bwMode="auto">
          <a:xfrm>
            <a:off x="1040606" y="3571875"/>
            <a:ext cx="7629525" cy="1380372"/>
          </a:xfrm>
          <a:prstGeom prst="rect">
            <a:avLst/>
          </a:prstGeom>
          <a:noFill/>
          <a:ln w="9525">
            <a:noFill/>
            <a:miter lim="800000"/>
          </a:ln>
        </p:spPr>
        <p:txBody>
          <a:bodyPr lIns="68571" tIns="34286" rIns="68571" bIns="34286">
            <a:spAutoFit/>
          </a:bodyPr>
          <a:lstStyle/>
          <a:p>
            <a:pPr defTabSz="685800" fontAlgn="base">
              <a:lnSpc>
                <a:spcPct val="120000"/>
              </a:lnSpc>
              <a:spcBef>
                <a:spcPct val="0"/>
              </a:spcBef>
              <a:spcAft>
                <a:spcPct val="0"/>
              </a:spcAft>
            </a:pPr>
            <a:r>
              <a:rPr lang="zh-CN" altLang="en-US" sz="25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300" b="1" dirty="0">
                <a:solidFill>
                  <a:srgbClr val="FF0000"/>
                </a:solidFill>
                <a:latin typeface="楷体" panose="02010609060101010101" pitchFamily="49" charset="-122"/>
                <a:ea typeface="楷体" panose="02010609060101010101" pitchFamily="49" charset="-122"/>
                <a:cs typeface="楷体" panose="02010609060101010101" pitchFamily="49" charset="-122"/>
              </a:rPr>
              <a:t>全心全意为人民服务，是中国共产党和革命军队的根本宗旨，张思德同志就是一个普通的中国共产党员努力实践为人民服务的典范之一。</a:t>
            </a:r>
            <a:endParaRPr lang="zh-CN" altLang="zh-CN" sz="23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椭圆 8"/>
          <p:cNvSpPr/>
          <p:nvPr/>
        </p:nvSpPr>
        <p:spPr>
          <a:xfrm>
            <a:off x="4698207" y="1616870"/>
            <a:ext cx="673894" cy="4845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3765">
              <a:defRPr/>
            </a:pPr>
            <a:endParaRPr lang="zh-CN" altLang="en-US" dirty="0">
              <a:solidFill>
                <a:prstClr val="white"/>
              </a:solidFill>
            </a:endParaRPr>
          </a:p>
        </p:txBody>
      </p:sp>
      <p:sp>
        <p:nvSpPr>
          <p:cNvPr id="10" name="椭圆 9"/>
          <p:cNvSpPr/>
          <p:nvPr/>
        </p:nvSpPr>
        <p:spPr>
          <a:xfrm>
            <a:off x="1040608" y="2101454"/>
            <a:ext cx="546497"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3765">
              <a:defRPr/>
            </a:pPr>
            <a:endParaRPr lang="zh-CN" altLang="en-US" dirty="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1"/>
          </p:nvPr>
        </p:nvSpPr>
        <p:spPr>
          <a:xfrm>
            <a:off x="671513" y="939404"/>
            <a:ext cx="7886700" cy="1476375"/>
          </a:xfrm>
        </p:spPr>
        <p:txBody>
          <a:bodyPr/>
          <a:lstStyle/>
          <a:p>
            <a:pPr indent="593090"/>
            <a:r>
              <a:rPr lang="zh-CN" altLang="zh-CN" dirty="0" smtClean="0">
                <a:latin typeface="楷体" panose="02010609060101010101" pitchFamily="49" charset="-122"/>
                <a:ea typeface="楷体" panose="02010609060101010101" pitchFamily="49" charset="-122"/>
              </a:rPr>
              <a:t>中国古时候有个文学家叫做司马迁的说过：人固有一死，或重于泰山，或轻于鸿毛。</a:t>
            </a:r>
            <a:endParaRPr lang="zh-CN" altLang="zh-CN" dirty="0" smtClean="0">
              <a:latin typeface="楷体" panose="02010609060101010101" pitchFamily="49" charset="-122"/>
              <a:ea typeface="楷体" panose="02010609060101010101" pitchFamily="49" charset="-122"/>
            </a:endParaRPr>
          </a:p>
          <a:p>
            <a:pPr indent="593090"/>
            <a:endParaRPr lang="zh-CN" altLang="en-US" dirty="0" smtClean="0">
              <a:latin typeface="楷体" panose="02010609060101010101" pitchFamily="49" charset="-122"/>
              <a:ea typeface="楷体" panose="02010609060101010101" pitchFamily="49" charset="-122"/>
            </a:endParaRPr>
          </a:p>
        </p:txBody>
      </p:sp>
      <p:sp>
        <p:nvSpPr>
          <p:cNvPr id="30722"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句段导读</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30723"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cxnSp>
        <p:nvCxnSpPr>
          <p:cNvPr id="8" name="直接连接符 7"/>
          <p:cNvCxnSpPr/>
          <p:nvPr/>
        </p:nvCxnSpPr>
        <p:spPr>
          <a:xfrm>
            <a:off x="7134226" y="1494235"/>
            <a:ext cx="162758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1513" y="2026444"/>
            <a:ext cx="414932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 Box 5"/>
          <p:cNvSpPr txBox="1">
            <a:spLocks noChangeArrowheads="1"/>
          </p:cNvSpPr>
          <p:nvPr/>
        </p:nvSpPr>
        <p:spPr bwMode="auto">
          <a:xfrm>
            <a:off x="826294" y="2159795"/>
            <a:ext cx="4349354" cy="953691"/>
          </a:xfrm>
          <a:prstGeom prst="callout1">
            <a:avLst>
              <a:gd name="adj1" fmla="val 2009"/>
              <a:gd name="adj2" fmla="val 60625"/>
              <a:gd name="adj3" fmla="val -56957"/>
              <a:gd name="adj4" fmla="val 53908"/>
            </a:avLst>
          </a:prstGeom>
          <a:solidFill>
            <a:schemeClr val="accent6">
              <a:lumMod val="20000"/>
              <a:lumOff val="80000"/>
            </a:schemeClr>
          </a:solid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100" b="1" dirty="0">
                <a:solidFill>
                  <a:srgbClr val="4472C4"/>
                </a:solidFill>
                <a:latin typeface="仿宋" panose="02010609060101010101" pitchFamily="49" charset="-122"/>
                <a:ea typeface="仿宋" panose="02010609060101010101" pitchFamily="49" charset="-122"/>
              </a:rPr>
              <a:t>人原本就是要死的，有的人死得比泰山还重，有的人死得比鸿毛还轻，固然都是死，但死的意义有所分歧。</a:t>
            </a:r>
            <a:endParaRPr lang="zh-CN" altLang="en-US" sz="2100" b="1" dirty="0">
              <a:solidFill>
                <a:srgbClr val="4472C4"/>
              </a:solidFill>
              <a:latin typeface="仿宋" panose="02010609060101010101" pitchFamily="49" charset="-122"/>
              <a:ea typeface="仿宋" panose="02010609060101010101" pitchFamily="49" charset="-122"/>
            </a:endParaRPr>
          </a:p>
        </p:txBody>
      </p:sp>
      <p:sp>
        <p:nvSpPr>
          <p:cNvPr id="13" name="横卷形 8"/>
          <p:cNvSpPr/>
          <p:nvPr/>
        </p:nvSpPr>
        <p:spPr>
          <a:xfrm>
            <a:off x="1675211" y="3299223"/>
            <a:ext cx="5793581" cy="1033463"/>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4" tIns="25718" rIns="51434" bIns="25718" anchor="ctr"/>
          <a:lstStyle/>
          <a:p>
            <a:pPr algn="ctr" defTabSz="685800">
              <a:defRPr/>
            </a:pPr>
            <a:endParaRPr lang="zh-CN" altLang="en-US" b="1">
              <a:solidFill>
                <a:prstClr val="black"/>
              </a:solidFill>
            </a:endParaRPr>
          </a:p>
        </p:txBody>
      </p:sp>
      <p:sp>
        <p:nvSpPr>
          <p:cNvPr id="14" name="矩形 13"/>
          <p:cNvSpPr>
            <a:spLocks noChangeArrowheads="1"/>
          </p:cNvSpPr>
          <p:nvPr/>
        </p:nvSpPr>
        <p:spPr bwMode="auto">
          <a:xfrm>
            <a:off x="1921670" y="3601643"/>
            <a:ext cx="5793581" cy="493975"/>
          </a:xfrm>
          <a:prstGeom prst="rect">
            <a:avLst/>
          </a:prstGeom>
          <a:noFill/>
          <a:ln w="9525">
            <a:noFill/>
            <a:miter lim="800000"/>
          </a:ln>
        </p:spPr>
        <p:txBody>
          <a:bodyPr lIns="68571" tIns="34286" rIns="68571" bIns="34286">
            <a:spAutoFit/>
          </a:bodyPr>
          <a:lstStyle/>
          <a:p>
            <a:pPr defTabSz="685800" fontAlgn="base">
              <a:lnSpc>
                <a:spcPct val="120000"/>
              </a:lnSpc>
              <a:spcBef>
                <a:spcPct val="0"/>
              </a:spcBef>
              <a:spcAft>
                <a:spcPct val="0"/>
              </a:spcAft>
            </a:pPr>
            <a:r>
              <a:rPr lang="zh-CN" altLang="en-US" sz="2300" b="1" dirty="0">
                <a:solidFill>
                  <a:srgbClr val="FF0000"/>
                </a:solidFill>
                <a:latin typeface="楷体" panose="02010609060101010101" pitchFamily="49" charset="-122"/>
                <a:ea typeface="楷体" panose="02010609060101010101" pitchFamily="49" charset="-122"/>
                <a:cs typeface="楷体" panose="02010609060101010101" pitchFamily="49" charset="-122"/>
              </a:rPr>
              <a:t>人死的意义不同。要树立正确的生死观。</a:t>
            </a:r>
            <a:endParaRPr lang="zh-CN" altLang="zh-CN" sz="23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1976" y="1226343"/>
            <a:ext cx="5073254" cy="3263504"/>
          </a:xfrm>
        </p:spPr>
        <p:txBody>
          <a:bodyPr rtlCol="0">
            <a:normAutofit lnSpcReduction="10000"/>
          </a:bodyPr>
          <a:lstStyle/>
          <a:p>
            <a:pPr fontAlgn="auto">
              <a:spcBef>
                <a:spcPts val="0"/>
              </a:spcBef>
              <a:spcAft>
                <a:spcPts val="0"/>
              </a:spcAft>
              <a:defRPr/>
            </a:pPr>
            <a:r>
              <a:rPr lang="zh-CN" altLang="en-US" dirty="0">
                <a:cs typeface="+mn-cs"/>
              </a:rPr>
              <a:t>司马迁</a:t>
            </a:r>
            <a:r>
              <a:rPr lang="zh-CN" altLang="en-US" dirty="0" smtClean="0">
                <a:cs typeface="+mn-cs"/>
              </a:rPr>
              <a:t>（前</a:t>
            </a:r>
            <a:r>
              <a:rPr lang="en-US" altLang="zh-CN" dirty="0">
                <a:cs typeface="+mn-cs"/>
              </a:rPr>
              <a:t>145</a:t>
            </a:r>
            <a:r>
              <a:rPr lang="zh-CN" altLang="en-US" dirty="0" smtClean="0">
                <a:cs typeface="+mn-cs"/>
              </a:rPr>
              <a:t>年</a:t>
            </a:r>
            <a:r>
              <a:rPr lang="en-US" altLang="zh-CN" dirty="0" smtClean="0">
                <a:cs typeface="+mn-cs"/>
              </a:rPr>
              <a:t>—</a:t>
            </a:r>
            <a:r>
              <a:rPr lang="zh-CN" altLang="en-US" dirty="0" smtClean="0">
                <a:cs typeface="+mn-cs"/>
              </a:rPr>
              <a:t>？</a:t>
            </a:r>
            <a:r>
              <a:rPr lang="zh-CN" altLang="en-US" dirty="0">
                <a:cs typeface="+mn-cs"/>
              </a:rPr>
              <a:t>），字子长，夏阳</a:t>
            </a:r>
            <a:r>
              <a:rPr lang="en-US" altLang="zh-CN" dirty="0">
                <a:cs typeface="+mn-cs"/>
              </a:rPr>
              <a:t>(</a:t>
            </a:r>
            <a:r>
              <a:rPr lang="zh-CN" altLang="en-US" dirty="0">
                <a:cs typeface="+mn-cs"/>
              </a:rPr>
              <a:t>今陕西韩城南</a:t>
            </a:r>
            <a:r>
              <a:rPr lang="en-US" altLang="zh-CN" dirty="0">
                <a:cs typeface="+mn-cs"/>
              </a:rPr>
              <a:t>)</a:t>
            </a:r>
            <a:r>
              <a:rPr lang="zh-CN" altLang="en-US" dirty="0">
                <a:cs typeface="+mn-cs"/>
              </a:rPr>
              <a:t>人。西汉史学家、文学家。司马谈之子，任太史令，因替李陵败降之事辩解而受宫刑，后任中书令。发奋继续完成所著史籍</a:t>
            </a:r>
            <a:r>
              <a:rPr lang="en-US" altLang="zh-CN" dirty="0">
                <a:cs typeface="+mn-cs"/>
              </a:rPr>
              <a:t>《</a:t>
            </a:r>
            <a:r>
              <a:rPr lang="zh-CN" altLang="en-US" dirty="0">
                <a:cs typeface="+mn-cs"/>
              </a:rPr>
              <a:t>史记</a:t>
            </a:r>
            <a:r>
              <a:rPr lang="en-US" altLang="zh-CN" dirty="0">
                <a:cs typeface="+mn-cs"/>
              </a:rPr>
              <a:t>》</a:t>
            </a:r>
            <a:r>
              <a:rPr lang="zh-CN" altLang="en-US" dirty="0">
                <a:cs typeface="+mn-cs"/>
              </a:rPr>
              <a:t>，被后世尊称为太史公。</a:t>
            </a:r>
            <a:endParaRPr lang="zh-CN" altLang="en-US" dirty="0">
              <a:cs typeface="+mn-cs"/>
            </a:endParaRPr>
          </a:p>
          <a:p>
            <a:pPr fontAlgn="auto">
              <a:spcBef>
                <a:spcPts val="0"/>
              </a:spcBef>
              <a:spcAft>
                <a:spcPts val="0"/>
              </a:spcAft>
              <a:defRPr/>
            </a:pPr>
            <a:endParaRPr lang="zh-CN" altLang="en-US" dirty="0">
              <a:cs typeface="+mn-cs"/>
            </a:endParaRPr>
          </a:p>
        </p:txBody>
      </p:sp>
      <p:pic>
        <p:nvPicPr>
          <p:cNvPr id="31746" name="Picture 2"/>
          <p:cNvPicPr>
            <a:picLocks noChangeAspect="1" noChangeArrowheads="1"/>
          </p:cNvPicPr>
          <p:nvPr/>
        </p:nvPicPr>
        <p:blipFill>
          <a:blip r:embed="rId1" cstate="email"/>
          <a:srcRect/>
          <a:stretch>
            <a:fillRect/>
          </a:stretch>
        </p:blipFill>
        <p:spPr bwMode="auto">
          <a:xfrm>
            <a:off x="6044804" y="1653780"/>
            <a:ext cx="2470547" cy="1835944"/>
          </a:xfrm>
          <a:prstGeom prst="rect">
            <a:avLst/>
          </a:prstGeom>
          <a:noFill/>
          <a:ln w="9525">
            <a:noFill/>
            <a:miter lim="800000"/>
            <a:headEnd/>
            <a:tailEnd/>
          </a:ln>
        </p:spPr>
      </p:pic>
      <p:sp>
        <p:nvSpPr>
          <p:cNvPr id="31747"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dirty="0">
                <a:solidFill>
                  <a:prstClr val="white"/>
                </a:solidFill>
                <a:latin typeface="微软雅黑" panose="020B0503020204020204" pitchFamily="34" charset="-122"/>
                <a:ea typeface="微软雅黑" panose="020B0503020204020204" pitchFamily="34" charset="-122"/>
              </a:rPr>
              <a:t>司马迁</a:t>
            </a:r>
            <a:endParaRPr lang="zh-CN" altLang="zh-CN" sz="24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a:xfrm>
            <a:off x="628650" y="1147762"/>
            <a:ext cx="7886700" cy="3263504"/>
          </a:xfrm>
        </p:spPr>
        <p:txBody>
          <a:bodyPr/>
          <a:lstStyle/>
          <a:p>
            <a:pPr indent="593090"/>
            <a:r>
              <a:rPr lang="zh-CN" altLang="en-US" dirty="0" smtClean="0">
                <a:latin typeface="楷体" panose="02010609060101010101" pitchFamily="49" charset="-122"/>
                <a:ea typeface="楷体" panose="02010609060101010101" pitchFamily="49" charset="-122"/>
              </a:rPr>
              <a:t>为人民利益而死，就比泰山还重；替法西斯卖力，替剥削人民和压迫人民的人去死，就比鸿毛还轻。</a:t>
            </a:r>
            <a:r>
              <a:rPr lang="zh-CN" altLang="zh-CN" dirty="0" smtClean="0">
                <a:latin typeface="楷体" panose="02010609060101010101" pitchFamily="49" charset="-122"/>
                <a:ea typeface="楷体" panose="02010609060101010101" pitchFamily="49" charset="-122"/>
              </a:rPr>
              <a:t>张思德同志是为人民的利益而死的，他的死是比泰山还要重的。</a:t>
            </a:r>
            <a:endParaRPr lang="zh-CN" altLang="en-US" dirty="0" smtClean="0">
              <a:latin typeface="楷体" panose="02010609060101010101" pitchFamily="49" charset="-122"/>
              <a:ea typeface="楷体" panose="02010609060101010101" pitchFamily="49" charset="-122"/>
            </a:endParaRPr>
          </a:p>
        </p:txBody>
      </p:sp>
      <p:sp>
        <p:nvSpPr>
          <p:cNvPr id="32770"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句段导读</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32771"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sp>
        <p:nvSpPr>
          <p:cNvPr id="6" name="TextBox 11">
            <a:hlinkClick r:id="rId2" action="ppaction://hlinkpres?slideindex=1&amp;slidetitle="/>
          </p:cNvPr>
          <p:cNvSpPr txBox="1">
            <a:spLocks noChangeArrowheads="1"/>
          </p:cNvSpPr>
          <p:nvPr/>
        </p:nvSpPr>
        <p:spPr bwMode="auto">
          <a:xfrm>
            <a:off x="2026444" y="3405188"/>
            <a:ext cx="909638" cy="36314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rPr>
              <a:t>张思德</a:t>
            </a:r>
            <a:endPar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TextBox 11"/>
          <p:cNvSpPr txBox="1">
            <a:spLocks noChangeArrowheads="1"/>
          </p:cNvSpPr>
          <p:nvPr/>
        </p:nvSpPr>
        <p:spPr bwMode="auto">
          <a:xfrm>
            <a:off x="3292078" y="3321845"/>
            <a:ext cx="1481138" cy="673894"/>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rPr>
              <a:t>为人民利益而死</a:t>
            </a:r>
            <a:endPar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TextBox 11"/>
          <p:cNvSpPr txBox="1">
            <a:spLocks noChangeArrowheads="1"/>
          </p:cNvSpPr>
          <p:nvPr/>
        </p:nvSpPr>
        <p:spPr bwMode="auto">
          <a:xfrm>
            <a:off x="5086352" y="3405188"/>
            <a:ext cx="1145381" cy="363141"/>
          </a:xfrm>
          <a:prstGeom prst="rect">
            <a:avLst/>
          </a:prstGeom>
          <a:noFill/>
          <a:ln w="9525">
            <a:noFill/>
            <a:miter lim="800000"/>
          </a:ln>
        </p:spPr>
        <p:txBody>
          <a:bodyPr lIns="51434" tIns="25718" rIns="51434" bIns="25718">
            <a:spAutoFit/>
          </a:bodyPr>
          <a:lstStyle/>
          <a:p>
            <a:pPr defTabSz="685800" fontAlgn="base">
              <a:spcBef>
                <a:spcPct val="0"/>
              </a:spcBef>
              <a:spcAft>
                <a:spcPct val="0"/>
              </a:spcAft>
            </a:pPr>
            <a:r>
              <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rPr>
              <a:t>比泰山重</a:t>
            </a:r>
            <a:endParaRPr lang="zh-CN" altLang="en-US" sz="2000" b="1">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下箭头 10"/>
          <p:cNvSpPr/>
          <p:nvPr/>
        </p:nvSpPr>
        <p:spPr>
          <a:xfrm rot="16200000">
            <a:off x="3068242" y="3444479"/>
            <a:ext cx="150019" cy="285750"/>
          </a:xfrm>
          <a:prstGeom prst="down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defRPr/>
            </a:pPr>
            <a:endParaRPr lang="zh-CN" altLang="en-US">
              <a:solidFill>
                <a:prstClr val="white"/>
              </a:solidFill>
            </a:endParaRPr>
          </a:p>
        </p:txBody>
      </p:sp>
      <p:sp>
        <p:nvSpPr>
          <p:cNvPr id="10" name="下箭头 12"/>
          <p:cNvSpPr/>
          <p:nvPr/>
        </p:nvSpPr>
        <p:spPr>
          <a:xfrm rot="16200000">
            <a:off x="4869062" y="3445075"/>
            <a:ext cx="150019" cy="284559"/>
          </a:xfrm>
          <a:prstGeom prst="down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defRPr/>
            </a:pPr>
            <a:endParaRPr lang="zh-CN" altLang="en-US">
              <a:solidFill>
                <a:prstClr val="white"/>
              </a:solidFill>
            </a:endParaRPr>
          </a:p>
        </p:txBody>
      </p:sp>
      <p:cxnSp>
        <p:nvCxnSpPr>
          <p:cNvPr id="11" name="直接连接符 10"/>
          <p:cNvCxnSpPr/>
          <p:nvPr/>
        </p:nvCxnSpPr>
        <p:spPr>
          <a:xfrm>
            <a:off x="1256110" y="2797969"/>
            <a:ext cx="647819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1"/>
          </p:nvPr>
        </p:nvSpPr>
        <p:spPr>
          <a:xfrm>
            <a:off x="628650" y="1369219"/>
            <a:ext cx="5847160" cy="3263504"/>
          </a:xfrm>
        </p:spPr>
        <p:txBody>
          <a:bodyPr/>
          <a:lstStyle/>
          <a:p>
            <a:pPr indent="593090"/>
            <a:r>
              <a:rPr lang="zh-CN" altLang="zh-CN" dirty="0" smtClean="0">
                <a:latin typeface="楷体" panose="02010609060101010101" pitchFamily="49" charset="-122"/>
                <a:ea typeface="楷体" panose="02010609060101010101" pitchFamily="49" charset="-122"/>
              </a:rPr>
              <a:t>张思德同志</a:t>
            </a:r>
            <a:r>
              <a:rPr lang="en-US" altLang="zh-CN" dirty="0" smtClean="0">
                <a:latin typeface="楷体" panose="02010609060101010101" pitchFamily="49" charset="-122"/>
                <a:ea typeface="楷体" panose="02010609060101010101" pitchFamily="49" charset="-122"/>
              </a:rPr>
              <a:t>1933</a:t>
            </a:r>
            <a:r>
              <a:rPr lang="zh-CN" altLang="zh-CN" dirty="0" smtClean="0">
                <a:latin typeface="楷体" panose="02010609060101010101" pitchFamily="49" charset="-122"/>
                <a:ea typeface="楷体" panose="02010609060101010101" pitchFamily="49" charset="-122"/>
              </a:rPr>
              <a:t>年参加革命，经过长征，负过伤，是一个忠实地为人民利益服务的共产党员。</a:t>
            </a:r>
            <a:r>
              <a:rPr lang="en-US" altLang="zh-CN" dirty="0" smtClean="0">
                <a:latin typeface="楷体" panose="02010609060101010101" pitchFamily="49" charset="-122"/>
                <a:ea typeface="楷体" panose="02010609060101010101" pitchFamily="49" charset="-122"/>
              </a:rPr>
              <a:t>1944</a:t>
            </a:r>
            <a:r>
              <a:rPr lang="zh-CN" altLang="zh-CN" dirty="0" smtClean="0">
                <a:latin typeface="楷体" panose="02010609060101010101" pitchFamily="49" charset="-122"/>
                <a:ea typeface="楷体" panose="02010609060101010101" pitchFamily="49" charset="-122"/>
              </a:rPr>
              <a:t>年</a:t>
            </a:r>
            <a:r>
              <a:rPr lang="en-US" altLang="zh-CN" dirty="0" smtClean="0">
                <a:latin typeface="楷体" panose="02010609060101010101" pitchFamily="49" charset="-122"/>
                <a:ea typeface="楷体" panose="02010609060101010101" pitchFamily="49" charset="-122"/>
              </a:rPr>
              <a:t>9</a:t>
            </a:r>
            <a:r>
              <a:rPr lang="zh-CN" altLang="zh-CN" dirty="0" smtClean="0">
                <a:latin typeface="楷体" panose="02010609060101010101" pitchFamily="49" charset="-122"/>
                <a:ea typeface="楷体" panose="02010609060101010101" pitchFamily="49" charset="-122"/>
              </a:rPr>
              <a:t>月</a:t>
            </a:r>
            <a:r>
              <a:rPr lang="en-US" altLang="zh-CN" dirty="0" smtClean="0">
                <a:latin typeface="楷体" panose="02010609060101010101" pitchFamily="49" charset="-122"/>
                <a:ea typeface="楷体" panose="02010609060101010101" pitchFamily="49" charset="-122"/>
              </a:rPr>
              <a:t>5</a:t>
            </a:r>
            <a:r>
              <a:rPr lang="zh-CN" altLang="zh-CN" dirty="0" smtClean="0">
                <a:latin typeface="楷体" panose="02010609060101010101" pitchFamily="49" charset="-122"/>
                <a:ea typeface="楷体" panose="02010609060101010101" pitchFamily="49" charset="-122"/>
              </a:rPr>
              <a:t>日，他带领战士在陕北安塞县执行烧炭任务，即将挖成的炭窑突然塌方，他为救战友而牺牲。</a:t>
            </a:r>
            <a:endParaRPr lang="zh-CN" altLang="en-US" dirty="0" smtClean="0">
              <a:latin typeface="楷体" panose="02010609060101010101" pitchFamily="49" charset="-122"/>
              <a:ea typeface="楷体" panose="02010609060101010101" pitchFamily="49" charset="-122"/>
            </a:endParaRPr>
          </a:p>
        </p:txBody>
      </p:sp>
      <p:sp>
        <p:nvSpPr>
          <p:cNvPr id="33794"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张思德</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5" name="Picture 2" descr="https://timgsa.baidu.com/timg?image&amp;quality=80&amp;size=b9999_10000&amp;sec=1534782651321&amp;di=71ed528fa2a93328e75bbd68ac6b3b55&amp;imgtype=0&amp;src=http%3A%2F%2Fe.hiphotos.baidu.com%2Fbaike%2Fpic%2Fitem%2Fa5c27d1ed21b0ef437ec0b4cdfc451da81cb3e9f.jpg"/>
          <p:cNvPicPr>
            <a:picLocks noChangeAspect="1" noChangeArrowheads="1"/>
          </p:cNvPicPr>
          <p:nvPr/>
        </p:nvPicPr>
        <p:blipFill>
          <a:blip r:embed="rId1" cstate="email"/>
          <a:srcRect/>
          <a:stretch>
            <a:fillRect/>
          </a:stretch>
        </p:blipFill>
        <p:spPr bwMode="auto">
          <a:xfrm>
            <a:off x="6475810" y="1515667"/>
            <a:ext cx="2241947" cy="297060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187148" y="2263711"/>
            <a:ext cx="2194560" cy="485336"/>
          </a:xfrm>
          <a:prstGeom prst="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defRPr/>
            </a:pPr>
            <a:endParaRPr lang="zh-CN" altLang="en-US">
              <a:solidFill>
                <a:prstClr val="white"/>
              </a:solidFill>
            </a:endParaRPr>
          </a:p>
        </p:txBody>
      </p:sp>
      <p:sp>
        <p:nvSpPr>
          <p:cNvPr id="34820" name="内容占位符 2"/>
          <p:cNvSpPr>
            <a:spLocks noGrp="1"/>
          </p:cNvSpPr>
          <p:nvPr>
            <p:ph idx="1"/>
          </p:nvPr>
        </p:nvSpPr>
        <p:spPr>
          <a:xfrm>
            <a:off x="628650" y="1032274"/>
            <a:ext cx="7886700" cy="3263503"/>
          </a:xfrm>
        </p:spPr>
        <p:txBody>
          <a:bodyPr/>
          <a:lstStyle/>
          <a:p>
            <a:pPr indent="593090"/>
            <a:r>
              <a:rPr lang="zh-CN" altLang="zh-CN" dirty="0" smtClean="0">
                <a:latin typeface="楷体" panose="02010609060101010101" pitchFamily="49" charset="-122"/>
                <a:ea typeface="楷体" panose="02010609060101010101" pitchFamily="49" charset="-122"/>
              </a:rPr>
              <a:t>因为我们是为人民服务的，所以，我们如果有缺点，就不怕别人批评指出。不管是什么人，谁向我们指出都行。只要你说得对，我们就改正。你说的办法对人民有好处，我们就照你的办。</a:t>
            </a:r>
            <a:endParaRPr lang="zh-CN" altLang="en-US" dirty="0" smtClean="0">
              <a:latin typeface="楷体" panose="02010609060101010101" pitchFamily="49" charset="-122"/>
              <a:ea typeface="楷体" panose="02010609060101010101" pitchFamily="49" charset="-122"/>
            </a:endParaRPr>
          </a:p>
        </p:txBody>
      </p:sp>
      <p:sp>
        <p:nvSpPr>
          <p:cNvPr id="34821" name="标题 1"/>
          <p:cNvSpPr txBox="1">
            <a:spLocks noChangeArrowheads="1"/>
          </p:cNvSpPr>
          <p:nvPr/>
        </p:nvSpPr>
        <p:spPr bwMode="auto">
          <a:xfrm>
            <a:off x="683419" y="196455"/>
            <a:ext cx="1524000" cy="373856"/>
          </a:xfrm>
          <a:prstGeom prst="rect">
            <a:avLst/>
          </a:prstGeom>
          <a:noFill/>
          <a:ln w="9525">
            <a:noFill/>
            <a:miter lim="800000"/>
          </a:ln>
        </p:spPr>
        <p:txBody>
          <a:bodyPr lIns="68579" tIns="34289" rIns="68579" bIns="34289"/>
          <a:lstStyle/>
          <a:p>
            <a:pPr defTabSz="685800" fontAlgn="base">
              <a:lnSpc>
                <a:spcPct val="90000"/>
              </a:lnSpc>
              <a:spcBef>
                <a:spcPct val="0"/>
              </a:spcBef>
              <a:spcAft>
                <a:spcPct val="0"/>
              </a:spcAft>
            </a:pPr>
            <a:r>
              <a:rPr lang="zh-CN" altLang="en-US" sz="2400" b="1">
                <a:solidFill>
                  <a:prstClr val="white"/>
                </a:solidFill>
                <a:latin typeface="微软雅黑" panose="020B0503020204020204" pitchFamily="34" charset="-122"/>
                <a:ea typeface="微软雅黑" panose="020B0503020204020204" pitchFamily="34" charset="-122"/>
              </a:rPr>
              <a:t>句段导读</a:t>
            </a:r>
            <a:endParaRPr lang="zh-CN" altLang="zh-CN" sz="2400" b="1">
              <a:solidFill>
                <a:prstClr val="white"/>
              </a:solidFill>
              <a:latin typeface="微软雅黑" panose="020B0503020204020204" pitchFamily="34" charset="-122"/>
              <a:ea typeface="微软雅黑" panose="020B0503020204020204" pitchFamily="34" charset="-122"/>
            </a:endParaRPr>
          </a:p>
        </p:txBody>
      </p:sp>
      <p:pic>
        <p:nvPicPr>
          <p:cNvPr id="34822" name="Picture 3" descr="F:\千库网下载图片\64d18ec1ec89450567be2388c9be5d21.png"/>
          <p:cNvPicPr>
            <a:picLocks noChangeAspect="1" noChangeArrowheads="1"/>
          </p:cNvPicPr>
          <p:nvPr/>
        </p:nvPicPr>
        <p:blipFill>
          <a:blip r:embed="rId1" cstate="email"/>
          <a:srcRect/>
          <a:stretch>
            <a:fillRect/>
          </a:stretch>
        </p:blipFill>
        <p:spPr bwMode="auto">
          <a:xfrm>
            <a:off x="1" y="141686"/>
            <a:ext cx="671513" cy="671513"/>
          </a:xfrm>
          <a:prstGeom prst="rect">
            <a:avLst/>
          </a:prstGeom>
          <a:noFill/>
          <a:ln w="9525">
            <a:noFill/>
            <a:miter lim="800000"/>
            <a:headEnd/>
            <a:tailEnd/>
          </a:ln>
        </p:spPr>
      </p:pic>
      <p:cxnSp>
        <p:nvCxnSpPr>
          <p:cNvPr id="6" name="直接连接符 5"/>
          <p:cNvCxnSpPr/>
          <p:nvPr/>
        </p:nvCxnSpPr>
        <p:spPr>
          <a:xfrm>
            <a:off x="769144" y="2130029"/>
            <a:ext cx="267057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 Box 5"/>
          <p:cNvSpPr txBox="1">
            <a:spLocks noChangeArrowheads="1"/>
          </p:cNvSpPr>
          <p:nvPr/>
        </p:nvSpPr>
        <p:spPr bwMode="auto">
          <a:xfrm>
            <a:off x="3213497" y="2969419"/>
            <a:ext cx="1485900" cy="620316"/>
          </a:xfrm>
          <a:prstGeom prst="callout1">
            <a:avLst>
              <a:gd name="adj1" fmla="val 2009"/>
              <a:gd name="adj2" fmla="val 60625"/>
              <a:gd name="adj3" fmla="val -143966"/>
              <a:gd name="adj4" fmla="val 15409"/>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400" b="1" dirty="0">
                <a:solidFill>
                  <a:prstClr val="black"/>
                </a:solidFill>
                <a:latin typeface="仿宋" panose="02010609060101010101" pitchFamily="49" charset="-122"/>
                <a:ea typeface="仿宋" panose="02010609060101010101" pitchFamily="49" charset="-122"/>
              </a:rPr>
              <a:t>欢迎批评</a:t>
            </a:r>
            <a:endParaRPr lang="zh-CN" altLang="en-US" sz="2400" b="1" dirty="0">
              <a:solidFill>
                <a:srgbClr val="70AD47">
                  <a:lumMod val="75000"/>
                </a:srgbClr>
              </a:solidFill>
              <a:latin typeface="仿宋" panose="02010609060101010101" pitchFamily="49" charset="-122"/>
              <a:ea typeface="仿宋" panose="02010609060101010101" pitchFamily="49" charset="-122"/>
            </a:endParaRPr>
          </a:p>
        </p:txBody>
      </p:sp>
      <p:cxnSp>
        <p:nvCxnSpPr>
          <p:cNvPr id="9" name="直接连接符 8"/>
          <p:cNvCxnSpPr/>
          <p:nvPr/>
        </p:nvCxnSpPr>
        <p:spPr>
          <a:xfrm>
            <a:off x="3956447" y="2130029"/>
            <a:ext cx="4558903"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Text Box 5"/>
          <p:cNvSpPr txBox="1">
            <a:spLocks noChangeArrowheads="1"/>
          </p:cNvSpPr>
          <p:nvPr/>
        </p:nvSpPr>
        <p:spPr bwMode="auto">
          <a:xfrm>
            <a:off x="3213498" y="3717131"/>
            <a:ext cx="2670572" cy="620316"/>
          </a:xfrm>
          <a:prstGeom prst="callout1">
            <a:avLst>
              <a:gd name="adj1" fmla="val 2009"/>
              <a:gd name="adj2" fmla="val 60625"/>
              <a:gd name="adj3" fmla="val -264623"/>
              <a:gd name="adj4" fmla="val 77053"/>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400" b="1" dirty="0">
                <a:solidFill>
                  <a:prstClr val="black"/>
                </a:solidFill>
                <a:latin typeface="仿宋" panose="02010609060101010101" pitchFamily="49" charset="-122"/>
                <a:ea typeface="仿宋" panose="02010609060101010101" pitchFamily="49" charset="-122"/>
              </a:rPr>
              <a:t>欢迎任何人的批评</a:t>
            </a:r>
            <a:endParaRPr lang="zh-CN" altLang="en-US" sz="2400" b="1" dirty="0">
              <a:solidFill>
                <a:srgbClr val="70AD47">
                  <a:lumMod val="75000"/>
                </a:srgbClr>
              </a:solidFill>
              <a:latin typeface="仿宋" panose="02010609060101010101" pitchFamily="49" charset="-122"/>
              <a:ea typeface="仿宋" panose="02010609060101010101" pitchFamily="49" charset="-122"/>
            </a:endParaRPr>
          </a:p>
        </p:txBody>
      </p:sp>
      <p:cxnSp>
        <p:nvCxnSpPr>
          <p:cNvPr id="15" name="直接连接符 14"/>
          <p:cNvCxnSpPr/>
          <p:nvPr/>
        </p:nvCxnSpPr>
        <p:spPr>
          <a:xfrm>
            <a:off x="671513" y="2697956"/>
            <a:ext cx="373856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 Box 5"/>
          <p:cNvSpPr txBox="1">
            <a:spLocks noChangeArrowheads="1"/>
          </p:cNvSpPr>
          <p:nvPr/>
        </p:nvSpPr>
        <p:spPr bwMode="auto">
          <a:xfrm>
            <a:off x="3213498" y="4494610"/>
            <a:ext cx="3327797" cy="621506"/>
          </a:xfrm>
          <a:prstGeom prst="callout1">
            <a:avLst>
              <a:gd name="adj1" fmla="val 2009"/>
              <a:gd name="adj2" fmla="val 60625"/>
              <a:gd name="adj3" fmla="val -264623"/>
              <a:gd name="adj4" fmla="val 77053"/>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400" b="1" dirty="0">
                <a:solidFill>
                  <a:prstClr val="black"/>
                </a:solidFill>
                <a:latin typeface="仿宋" panose="02010609060101010101" pitchFamily="49" charset="-122"/>
                <a:ea typeface="仿宋" panose="02010609060101010101" pitchFamily="49" charset="-122"/>
              </a:rPr>
              <a:t>欢迎任何人正确的批评</a:t>
            </a:r>
            <a:endParaRPr lang="zh-CN" altLang="en-US" sz="2400" b="1" dirty="0">
              <a:solidFill>
                <a:srgbClr val="70AD47">
                  <a:lumMod val="75000"/>
                </a:srgbClr>
              </a:solidFill>
              <a:latin typeface="仿宋" panose="02010609060101010101" pitchFamily="49" charset="-122"/>
              <a:ea typeface="仿宋" panose="02010609060101010101" pitchFamily="49" charset="-122"/>
            </a:endParaRPr>
          </a:p>
        </p:txBody>
      </p:sp>
      <p:sp>
        <p:nvSpPr>
          <p:cNvPr id="18" name="箭头: 下 17"/>
          <p:cNvSpPr/>
          <p:nvPr/>
        </p:nvSpPr>
        <p:spPr>
          <a:xfrm>
            <a:off x="6925866" y="3121820"/>
            <a:ext cx="273844" cy="16359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defRPr/>
            </a:pPr>
            <a:endParaRPr lang="zh-CN" altLang="en-US">
              <a:solidFill>
                <a:prstClr val="white"/>
              </a:solidFill>
            </a:endParaRPr>
          </a:p>
        </p:txBody>
      </p:sp>
      <p:sp>
        <p:nvSpPr>
          <p:cNvPr id="19" name="矩形 18"/>
          <p:cNvSpPr/>
          <p:nvPr/>
        </p:nvSpPr>
        <p:spPr>
          <a:xfrm>
            <a:off x="7284245" y="3109914"/>
            <a:ext cx="446485" cy="1546622"/>
          </a:xfrm>
          <a:prstGeom prst="rect">
            <a:avLst/>
          </a:prstGeom>
        </p:spPr>
        <p:txBody>
          <a:bodyPr wrap="none" lIns="68579" tIns="34289" rIns="68579" bIns="34289">
            <a:spAutoFit/>
          </a:bodyPr>
          <a:lstStyle/>
          <a:p>
            <a:pPr defTabSz="685800">
              <a:defRPr/>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层</a:t>
            </a:r>
            <a:endPar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defTabSz="685800">
              <a:defRPr/>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层</a:t>
            </a:r>
            <a:endPar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defTabSz="685800">
              <a:defRPr/>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递</a:t>
            </a:r>
            <a:endPar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defTabSz="685800">
              <a:defRPr/>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进</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21" name="Text Box 5"/>
          <p:cNvSpPr txBox="1">
            <a:spLocks noChangeArrowheads="1"/>
          </p:cNvSpPr>
          <p:nvPr/>
        </p:nvSpPr>
        <p:spPr bwMode="auto">
          <a:xfrm>
            <a:off x="8033149" y="2749155"/>
            <a:ext cx="1110853" cy="683419"/>
          </a:xfrm>
          <a:prstGeom prst="callout1">
            <a:avLst>
              <a:gd name="adj1" fmla="val 2009"/>
              <a:gd name="adj2" fmla="val 60625"/>
              <a:gd name="adj3" fmla="val -28594"/>
              <a:gd name="adj4" fmla="val 17253"/>
            </a:avLst>
          </a:prstGeom>
          <a:noFill/>
          <a:ln w="19050">
            <a:solidFill>
              <a:schemeClr val="accent6">
                <a:lumMod val="60000"/>
                <a:lumOff val="40000"/>
              </a:schemeClr>
            </a:solidFill>
            <a:prstDash val="sysDot"/>
            <a:miter lim="800000"/>
          </a:ln>
        </p:spPr>
        <p:txBody>
          <a:bodyPr lIns="91436" tIns="45718" rIns="91436" bIns="45718" anchor="ctr"/>
          <a:lstStyle/>
          <a:p>
            <a:pPr defTabSz="685800">
              <a:defRPr/>
            </a:pPr>
            <a:r>
              <a:rPr lang="zh-CN" altLang="en-US" sz="2400" b="1" dirty="0">
                <a:solidFill>
                  <a:srgbClr val="FF0000"/>
                </a:solidFill>
                <a:latin typeface="隶书" panose="02010509060101010101" pitchFamily="49" charset="-122"/>
                <a:ea typeface="隶书" panose="02010509060101010101" pitchFamily="49" charset="-122"/>
              </a:rPr>
              <a:t>标准</a:t>
            </a:r>
            <a:endParaRPr lang="zh-CN" altLang="en-US" sz="24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heckerboard(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5" presetClass="entr" presetSubtype="5"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checkerboard(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tags/tag1.xml><?xml version="1.0" encoding="utf-8"?>
<p:tagLst xmlns:p="http://schemas.openxmlformats.org/presentationml/2006/main">
  <p:tag name="KSO_WPP_MARK_KEY" val="c7886fc6-fed1-4da4-b593-8310e2361888"/>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2554</Words>
  <Application>WPS 演示</Application>
  <PresentationFormat>全屏显示(16:9)</PresentationFormat>
  <Paragraphs>167</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微软雅黑</vt:lpstr>
      <vt:lpstr>等线 Light</vt:lpstr>
      <vt:lpstr>楷体</vt:lpstr>
      <vt:lpstr>等线</vt:lpstr>
      <vt:lpstr>仿宋</vt:lpstr>
      <vt:lpstr>Times New Roman</vt:lpstr>
      <vt:lpstr>隶书</vt:lpstr>
      <vt:lpstr>Arial</vt:lpstr>
      <vt:lpstr>Arial Unicode MS</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祖国，我终于回来了</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dcterms:created xsi:type="dcterms:W3CDTF">2022-02-25T03:16:00Z</dcterms:created>
  <dcterms:modified xsi:type="dcterms:W3CDTF">2023-01-19T01:36:53Z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426F98F5B712433B91320E57EF26AE61</vt:lpwstr>
  </property>
  <property fmtid="{D5CDD505-2E9C-101B-9397-08002B2CF9AE}" pid="3" name="KSOProductBuildVer">
    <vt:lpwstr>2052-11.1.0.13703</vt:lpwstr>
  </property>
</Properties>
</file>