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256" r:id="rId3"/>
    <p:sldId id="258" r:id="rId4"/>
    <p:sldId id="260" r:id="rId5"/>
    <p:sldId id="259" r:id="rId6"/>
    <p:sldId id="261" r:id="rId7"/>
    <p:sldId id="286" r:id="rId8"/>
    <p:sldId id="262" r:id="rId9"/>
    <p:sldId id="263" r:id="rId10"/>
    <p:sldId id="264" r:id="rId11"/>
    <p:sldId id="265" r:id="rId12"/>
    <p:sldId id="266" r:id="rId13"/>
    <p:sldId id="267" r:id="rId14"/>
    <p:sldId id="269" r:id="rId15"/>
    <p:sldId id="270" r:id="rId16"/>
    <p:sldId id="268" r:id="rId17"/>
    <p:sldId id="271" r:id="rId18"/>
    <p:sldId id="272" r:id="rId19"/>
    <p:sldId id="273" r:id="rId20"/>
    <p:sldId id="274" r:id="rId21"/>
    <p:sldId id="275" r:id="rId22"/>
    <p:sldId id="276" r:id="rId23"/>
    <p:sldId id="277" r:id="rId24"/>
  </p:sldIdLst>
  <p:sldSz cx="9144000" cy="5143500" type="screen16x9"/>
  <p:notesSz cx="6858000" cy="9144000"/>
  <p:custDataLst>
    <p:tags r:id="rId30"/>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等线" panose="02010600030101010101" charset="-122"/>
      </a:defRPr>
    </a:lvl1pPr>
    <a:lvl2pPr marL="3429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等线" panose="02010600030101010101" charset="-122"/>
      </a:defRPr>
    </a:lvl2pPr>
    <a:lvl3pPr marL="685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等线" panose="02010600030101010101" charset="-122"/>
      </a:defRPr>
    </a:lvl3pPr>
    <a:lvl4pPr marL="10287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等线" panose="02010600030101010101" charset="-122"/>
      </a:defRPr>
    </a:lvl4pPr>
    <a:lvl5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等线" panose="02010600030101010101" charset="-122"/>
      </a:defRPr>
    </a:lvl5pPr>
    <a:lvl6pPr marL="1714500" algn="l" defTabSz="685800" rtl="0" eaLnBrk="1" latinLnBrk="0" hangingPunct="1">
      <a:defRPr kern="1200">
        <a:solidFill>
          <a:schemeClr val="tx1"/>
        </a:solidFill>
        <a:latin typeface="Arial" panose="020B0604020202020204" pitchFamily="34" charset="0"/>
        <a:ea typeface="宋体" panose="02010600030101010101" pitchFamily="2" charset="-122"/>
        <a:cs typeface="等线" panose="02010600030101010101" charset="-122"/>
      </a:defRPr>
    </a:lvl6pPr>
    <a:lvl7pPr marL="2057400" algn="l" defTabSz="685800" rtl="0" eaLnBrk="1" latinLnBrk="0" hangingPunct="1">
      <a:defRPr kern="1200">
        <a:solidFill>
          <a:schemeClr val="tx1"/>
        </a:solidFill>
        <a:latin typeface="Arial" panose="020B0604020202020204" pitchFamily="34" charset="0"/>
        <a:ea typeface="宋体" panose="02010600030101010101" pitchFamily="2" charset="-122"/>
        <a:cs typeface="等线" panose="02010600030101010101" charset="-122"/>
      </a:defRPr>
    </a:lvl7pPr>
    <a:lvl8pPr marL="2400300" algn="l" defTabSz="685800" rtl="0" eaLnBrk="1" latinLnBrk="0" hangingPunct="1">
      <a:defRPr kern="1200">
        <a:solidFill>
          <a:schemeClr val="tx1"/>
        </a:solidFill>
        <a:latin typeface="Arial" panose="020B0604020202020204" pitchFamily="34" charset="0"/>
        <a:ea typeface="宋体" panose="02010600030101010101" pitchFamily="2" charset="-122"/>
        <a:cs typeface="等线" panose="02010600030101010101" charset="-122"/>
      </a:defRPr>
    </a:lvl8pPr>
    <a:lvl9pPr marL="2743200" algn="l" defTabSz="685800" rtl="0" eaLnBrk="1" latinLnBrk="0" hangingPunct="1">
      <a:defRPr kern="1200">
        <a:solidFill>
          <a:schemeClr val="tx1"/>
        </a:solidFill>
        <a:latin typeface="Arial" panose="020B0604020202020204" pitchFamily="34" charset="0"/>
        <a:ea typeface="宋体" panose="02010600030101010101" pitchFamily="2" charset="-122"/>
        <a:cs typeface="等线" panose="02010600030101010101" charset="-122"/>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6" d="100"/>
          <a:sy n="146" d="100"/>
        </p:scale>
        <p:origin x="-624" y="-90"/>
      </p:cViewPr>
      <p:guideLst>
        <p:guide orient="horz" pos="1620"/>
        <p:guide pos="2880"/>
      </p:guideLst>
    </p:cSldViewPr>
  </p:slideViewPr>
  <p:notesTextViewPr>
    <p:cViewPr>
      <p:scale>
        <a:sx n="1" d="1"/>
        <a:sy n="1" d="1"/>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handoutMaster" Target="handoutMasters/handoutMaster1.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41DBE55C-BFAF-40F4-BB32-59FEB7E7A8B6}"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F108A073-F70E-4BAC-B2E5-C1CC32C32007}"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cs typeface="+mn-cs"/>
              </a:defRPr>
            </a:lvl1pPr>
          </a:lstStyle>
          <a:p>
            <a:pPr>
              <a:defRPr/>
            </a:pPr>
            <a:fld id="{822DEA5B-BCF3-47A5-A811-97B7EB092065}"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cs typeface="+mn-cs"/>
              </a:defRPr>
            </a:lvl1pPr>
          </a:lstStyle>
          <a:p>
            <a:pPr>
              <a:defRPr/>
            </a:pPr>
            <a:fld id="{D9CB9DB1-8461-4AE3-A6F0-AC54A1ACF8DE}"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900" kern="1200">
        <a:solidFill>
          <a:schemeClr val="tx1"/>
        </a:solidFill>
        <a:latin typeface="+mn-lt"/>
        <a:ea typeface="+mn-ea"/>
        <a:cs typeface="等线" panose="02010600030101010101" charset="-122"/>
      </a:defRPr>
    </a:lvl1pPr>
    <a:lvl2pPr marL="342900" algn="l" rtl="0" fontAlgn="base">
      <a:spcBef>
        <a:spcPct val="30000"/>
      </a:spcBef>
      <a:spcAft>
        <a:spcPct val="0"/>
      </a:spcAft>
      <a:defRPr sz="900" kern="1200">
        <a:solidFill>
          <a:schemeClr val="tx1"/>
        </a:solidFill>
        <a:latin typeface="+mn-lt"/>
        <a:ea typeface="+mn-ea"/>
        <a:cs typeface="等线" panose="02010600030101010101" charset="-122"/>
      </a:defRPr>
    </a:lvl2pPr>
    <a:lvl3pPr marL="685800" algn="l" rtl="0" fontAlgn="base">
      <a:spcBef>
        <a:spcPct val="30000"/>
      </a:spcBef>
      <a:spcAft>
        <a:spcPct val="0"/>
      </a:spcAft>
      <a:defRPr sz="900" kern="1200">
        <a:solidFill>
          <a:schemeClr val="tx1"/>
        </a:solidFill>
        <a:latin typeface="+mn-lt"/>
        <a:ea typeface="+mn-ea"/>
        <a:cs typeface="等线" panose="02010600030101010101" charset="-122"/>
      </a:defRPr>
    </a:lvl3pPr>
    <a:lvl4pPr marL="1028700" algn="l" rtl="0" fontAlgn="base">
      <a:spcBef>
        <a:spcPct val="30000"/>
      </a:spcBef>
      <a:spcAft>
        <a:spcPct val="0"/>
      </a:spcAft>
      <a:defRPr sz="900" kern="1200">
        <a:solidFill>
          <a:schemeClr val="tx1"/>
        </a:solidFill>
        <a:latin typeface="+mn-lt"/>
        <a:ea typeface="+mn-ea"/>
        <a:cs typeface="等线" panose="02010600030101010101" charset="-122"/>
      </a:defRPr>
    </a:lvl4pPr>
    <a:lvl5pPr marL="1371600" algn="l" rtl="0" fontAlgn="base">
      <a:spcBef>
        <a:spcPct val="30000"/>
      </a:spcBef>
      <a:spcAft>
        <a:spcPct val="0"/>
      </a:spcAft>
      <a:defRPr sz="900" kern="1200">
        <a:solidFill>
          <a:schemeClr val="tx1"/>
        </a:solidFill>
        <a:latin typeface="+mn-lt"/>
        <a:ea typeface="+mn-ea"/>
        <a:cs typeface="等线" panose="02010600030101010101" charset="-122"/>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lIns="68580" tIns="34290" rIns="68580" bIns="34290"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5A720268-E7A5-47D8-82E0-578801449EF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48662F6-F3F7-465A-BD87-0D5A9BDF41FA}"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1D761FF-1565-4C3F-9108-58F085E600D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0091348-0877-4FC6-9437-D131C827D633}"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a:prstGeom prst="rect">
            <a:avLst/>
          </a:prstGeom>
        </p:spPr>
        <p:txBody>
          <a:bodyPr vert="eaVert" lIns="68580" tIns="34290" rIns="68580" bIns="34290"/>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47358DD-3378-4EB5-B818-A65E75C1264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741D68-9079-422D-A261-5CD0247459FB}"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750094"/>
            <a:ext cx="7886700" cy="517922"/>
          </a:xfrm>
          <a:prstGeom prst="rect">
            <a:avLst/>
          </a:prstGeom>
        </p:spPr>
        <p:txBody>
          <a:bodyPr lIns="68580" tIns="34290" rIns="68580" bIns="34290">
            <a:normAutofit/>
          </a:bodyPr>
          <a:lstStyle>
            <a:lvl1pPr>
              <a:defRPr sz="3000" b="1">
                <a:latin typeface="楷体" panose="02010609060101010101" pitchFamily="49" charset="-122"/>
                <a:ea typeface="楷体" panose="02010609060101010101" pitchFamily="49"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normAutofit/>
          </a:bodyPr>
          <a:lstStyle>
            <a:lvl1pPr marL="0" indent="593725">
              <a:lnSpc>
                <a:spcPct val="150000"/>
              </a:lnSpc>
              <a:buNone/>
              <a:defRPr sz="2400" b="1">
                <a:latin typeface="楷体" panose="02010609060101010101" pitchFamily="49" charset="-122"/>
                <a:ea typeface="楷体" panose="02010609060101010101" pitchFamily="49" charset="-122"/>
              </a:defRPr>
            </a:lvl1pPr>
            <a:lvl2pPr>
              <a:defRPr sz="2400">
                <a:latin typeface="楷体" panose="02010609060101010101" pitchFamily="49" charset="-122"/>
                <a:ea typeface="楷体" panose="02010609060101010101" pitchFamily="49" charset="-122"/>
              </a:defRPr>
            </a:lvl2pPr>
            <a:lvl3pPr>
              <a:defRPr sz="2400">
                <a:latin typeface="楷体" panose="02010609060101010101" pitchFamily="49" charset="-122"/>
                <a:ea typeface="楷体" panose="02010609060101010101" pitchFamily="49" charset="-122"/>
              </a:defRPr>
            </a:lvl3pPr>
            <a:lvl4pPr>
              <a:defRPr sz="2400">
                <a:latin typeface="楷体" panose="02010609060101010101" pitchFamily="49" charset="-122"/>
                <a:ea typeface="楷体" panose="02010609060101010101" pitchFamily="49" charset="-122"/>
              </a:defRPr>
            </a:lvl4pPr>
            <a:lvl5pPr>
              <a:defRPr sz="2400">
                <a:latin typeface="楷体" panose="02010609060101010101" pitchFamily="49" charset="-122"/>
                <a:ea typeface="楷体" panose="02010609060101010101" pitchFamily="49" charset="-122"/>
              </a:defRPr>
            </a:lvl5pPr>
          </a:lstStyle>
          <a:p>
            <a:pPr lvl="0"/>
            <a:endParaRPr lang="zh-CN" altLang="en-US" dirty="0"/>
          </a:p>
        </p:txBody>
      </p:sp>
      <p:sp>
        <p:nvSpPr>
          <p:cNvPr id="4" name="日期占位符 3"/>
          <p:cNvSpPr>
            <a:spLocks noGrp="1"/>
          </p:cNvSpPr>
          <p:nvPr>
            <p:ph type="dt" sz="half" idx="10"/>
          </p:nvPr>
        </p:nvSpPr>
        <p:spPr/>
        <p:txBody>
          <a:bodyPr/>
          <a:lstStyle>
            <a:lvl1pPr>
              <a:defRPr/>
            </a:lvl1pPr>
          </a:lstStyle>
          <a:p>
            <a:pPr>
              <a:defRPr/>
            </a:pPr>
            <a:fld id="{D9CF4168-EE22-4A4B-8A12-D3B7DFF6B8E7}"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082C6E9-0C13-4F82-B6E6-E136CB460AB4}"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a:prstGeom prst="rect">
            <a:avLst/>
          </a:prstGeom>
        </p:spPr>
        <p:txBody>
          <a:bodyPr lIns="68580" tIns="34290" rIns="68580" bIns="34290"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FD56F187-1F51-4328-91EA-CAB0D7D81D1B}"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83930DE-5699-43D5-91D5-AD7EAA3CA82A}"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514AF630-F368-407B-8883-EC8175EE8B23}"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8C2A246-8E43-45F3-A21D-9B052F2A6BD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629842" y="1878806"/>
            <a:ext cx="3868340"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4629150" y="1878806"/>
            <a:ext cx="3887391" cy="2763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CE30F489-A811-438C-971D-95004163CCC1}"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F1E9F63-B405-4BD3-A890-D84DFD73AF31}"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4C5C173-C94E-4C1A-90A9-F2C082EE516E}"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F77FE5F3-48CE-458B-B1F1-6589F586EA40}"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8771D19-649E-468B-9B8F-E6187CF48CF2}"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7E724C0-854A-491A-94B0-891BBF611BF9}"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6E4B432C-E627-442C-B4B0-5BC8A9341B5E}"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4BBAB43-145A-4D02-A3D2-29E177E50DF1}"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a:prstGeom prst="rect">
            <a:avLst/>
          </a:prstGeom>
        </p:spPr>
        <p:txBody>
          <a:bodyPr lIns="68580" tIns="34290" rIns="68580" bIns="34290"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0"/>
          </a:p>
        </p:txBody>
      </p:sp>
      <p:sp>
        <p:nvSpPr>
          <p:cNvPr id="4" name="文本占位符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6D779DA9-00F2-4843-830B-FFB3ABF2E0E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34291F5-69F7-4B1D-86CD-A938317E0E52}"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文本占位符 2"/>
          <p:cNvSpPr>
            <a:spLocks noGrp="1"/>
          </p:cNvSpPr>
          <p:nvPr>
            <p:ph type="body" idx="1"/>
          </p:nvPr>
        </p:nvSpPr>
        <p:spPr bwMode="auto">
          <a:xfrm>
            <a:off x="628650" y="1369219"/>
            <a:ext cx="7886700" cy="3263504"/>
          </a:xfrm>
          <a:prstGeom prst="rect">
            <a:avLst/>
          </a:prstGeom>
          <a:noFill/>
          <a:ln w="9525">
            <a:noFill/>
            <a:miter lim="800000"/>
          </a:ln>
        </p:spPr>
        <p:txBody>
          <a:bodyPr vert="horz" wrap="square" lIns="68580" tIns="34290" rIns="68580" bIns="34290" numCol="1" anchor="t" anchorCtr="0" compatLnSpc="1"/>
          <a:lstStyle/>
          <a:p>
            <a:pPr lvl="0"/>
            <a:endParaRPr lang="zh-CN" altLang="en-US" smtClean="0"/>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fontAlgn="auto">
              <a:spcBef>
                <a:spcPts val="0"/>
              </a:spcBef>
              <a:spcAft>
                <a:spcPts val="0"/>
              </a:spcAft>
              <a:defRPr sz="900" smtClean="0">
                <a:solidFill>
                  <a:schemeClr val="tx1">
                    <a:tint val="75000"/>
                  </a:schemeClr>
                </a:solidFill>
                <a:latin typeface="+mn-lt"/>
                <a:ea typeface="+mn-ea"/>
                <a:cs typeface="+mn-cs"/>
              </a:defRPr>
            </a:lvl1pPr>
          </a:lstStyle>
          <a:p>
            <a:pPr>
              <a:defRPr/>
            </a:pPr>
            <a:fld id="{4EF3EE34-32E5-43E6-9890-5F86EEE982FF}" type="datetimeFigureOut">
              <a:rPr lang="zh-CN" altLang="en-US"/>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fontAlgn="auto">
              <a:spcBef>
                <a:spcPts val="0"/>
              </a:spcBef>
              <a:spcAft>
                <a:spcPts val="0"/>
              </a:spcAft>
              <a:defRPr sz="900">
                <a:solidFill>
                  <a:schemeClr val="tx1">
                    <a:tint val="75000"/>
                  </a:schemeClr>
                </a:solidFill>
                <a:latin typeface="+mn-lt"/>
                <a:ea typeface="+mn-ea"/>
                <a:cs typeface="+mn-cs"/>
              </a:defRPr>
            </a:lvl1pPr>
          </a:lstStyle>
          <a:p>
            <a:pPr>
              <a:defRPr/>
            </a:pPr>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fontAlgn="auto">
              <a:spcBef>
                <a:spcPts val="0"/>
              </a:spcBef>
              <a:spcAft>
                <a:spcPts val="0"/>
              </a:spcAft>
              <a:defRPr sz="900" smtClean="0">
                <a:solidFill>
                  <a:schemeClr val="tx1">
                    <a:tint val="75000"/>
                  </a:schemeClr>
                </a:solidFill>
                <a:latin typeface="+mn-lt"/>
                <a:ea typeface="+mn-ea"/>
                <a:cs typeface="+mn-cs"/>
              </a:defRPr>
            </a:lvl1pPr>
          </a:lstStyle>
          <a:p>
            <a:pPr>
              <a:defRPr/>
            </a:pPr>
            <a:fld id="{0F39DABC-E5F8-4DAE-BCBD-574038DB27ED}" type="slidenum">
              <a:rPr lang="zh-CN" altLang="en-US"/>
            </a:fld>
            <a:endParaRPr lang="zh-CN" altLang="en-US"/>
          </a:p>
        </p:txBody>
      </p:sp>
      <p:sp>
        <p:nvSpPr>
          <p:cNvPr id="8" name="五边形 7"/>
          <p:cNvSpPr>
            <a:spLocks noChangeArrowheads="1"/>
          </p:cNvSpPr>
          <p:nvPr userDrawn="1"/>
        </p:nvSpPr>
        <p:spPr bwMode="auto">
          <a:xfrm>
            <a:off x="0" y="139304"/>
            <a:ext cx="2627710" cy="496490"/>
          </a:xfrm>
          <a:prstGeom prst="homePlate">
            <a:avLst>
              <a:gd name="adj" fmla="val 45226"/>
            </a:avLst>
          </a:prstGeom>
          <a:solidFill>
            <a:srgbClr val="306A9B"/>
          </a:solidFill>
          <a:ln w="12700" cmpd="sng">
            <a:solidFill>
              <a:srgbClr val="41719C"/>
            </a:solidFill>
            <a:miter lim="800000"/>
          </a:ln>
        </p:spPr>
        <p:txBody>
          <a:bodyPr lIns="68580" tIns="34290" rIns="68580" bIns="3429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微软雅黑" panose="020B0503020204020204" pitchFamily="34" charset="-122"/>
              </a:defRPr>
            </a:lvl9pPr>
          </a:lstStyle>
          <a:p>
            <a:pPr algn="ctr" fontAlgn="auto">
              <a:spcBef>
                <a:spcPts val="0"/>
              </a:spcBef>
              <a:spcAft>
                <a:spcPts val="0"/>
              </a:spcAft>
              <a:buFont typeface="Arial" panose="020B0604020202020204" pitchFamily="34" charset="0"/>
              <a:buNone/>
              <a:defRPr/>
            </a:pPr>
            <a:endParaRPr lang="zh-CN" altLang="en-US">
              <a:solidFill>
                <a:srgbClr val="FFFFFF"/>
              </a:solidFill>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lnSpc>
          <a:spcPct val="90000"/>
        </a:lnSpc>
        <a:spcBef>
          <a:spcPct val="0"/>
        </a:spcBef>
        <a:spcAft>
          <a:spcPct val="0"/>
        </a:spcAft>
        <a:defRPr sz="3300" kern="1200">
          <a:solidFill>
            <a:schemeClr val="tx1"/>
          </a:solidFill>
          <a:latin typeface="+mj-lt"/>
          <a:ea typeface="+mj-ea"/>
          <a:cs typeface="等线 Light" panose="02010600030101010101" charset="-122"/>
        </a:defRPr>
      </a:lvl1pPr>
      <a:lvl2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2pPr>
      <a:lvl3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3pPr>
      <a:lvl4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4pPr>
      <a:lvl5pPr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5pPr>
      <a:lvl6pPr marL="3429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6pPr>
      <a:lvl7pPr marL="6858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7pPr>
      <a:lvl8pPr marL="10287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8pPr>
      <a:lvl9pPr marL="1371600" algn="l" rtl="0" fontAlgn="base">
        <a:lnSpc>
          <a:spcPct val="90000"/>
        </a:lnSpc>
        <a:spcBef>
          <a:spcPct val="0"/>
        </a:spcBef>
        <a:spcAft>
          <a:spcPct val="0"/>
        </a:spcAft>
        <a:defRPr sz="3300">
          <a:solidFill>
            <a:schemeClr val="tx1"/>
          </a:solidFill>
          <a:latin typeface="等线 Light" panose="02010600030101010101" charset="-122"/>
          <a:ea typeface="等线 Light" panose="02010600030101010101" charset="-122"/>
          <a:cs typeface="等线 Light" panose="02010600030101010101" charset="-122"/>
        </a:defRPr>
      </a:lvl9pPr>
    </p:titleStyle>
    <p:bodyStyle>
      <a:lvl1pPr indent="342900" algn="l" rtl="0" fontAlgn="base">
        <a:lnSpc>
          <a:spcPct val="150000"/>
        </a:lnSpc>
        <a:spcBef>
          <a:spcPct val="0"/>
        </a:spcBef>
        <a:spcAft>
          <a:spcPct val="0"/>
        </a:spcAft>
        <a:buFont typeface="Arial" panose="020B0604020202020204" pitchFamily="34" charset="0"/>
        <a:defRPr sz="2400" b="1" kern="1200">
          <a:solidFill>
            <a:schemeClr val="tx1"/>
          </a:solidFill>
          <a:latin typeface="楷体" panose="02010609060101010101" pitchFamily="49" charset="-122"/>
          <a:ea typeface="楷体" panose="02010609060101010101" pitchFamily="49" charset="-122"/>
          <a:cs typeface="楷体" panose="02010609060101010101" pitchFamily="49" charset="-122"/>
        </a:defRPr>
      </a:lvl1pPr>
      <a:lvl2pPr marL="514350" indent="-171450" algn="l" rtl="0" fontAlgn="base">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等线" panose="02010600030101010101" charset="-122"/>
        </a:defRPr>
      </a:lvl2pPr>
      <a:lvl3pPr marL="857250" indent="-171450" algn="l" rtl="0" fontAlgn="base">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等线" panose="02010600030101010101" charset="-122"/>
        </a:defRPr>
      </a:lvl3pPr>
      <a:lvl4pPr marL="12001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4pPr>
      <a:lvl5pPr marL="1543050" indent="-171450" algn="l" rtl="0" fontAlgn="base">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等线" panose="02010600030101010101" charset="-122"/>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png"/><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1099492"/>
            <a:ext cx="9144000" cy="517922"/>
          </a:xfrm>
        </p:spPr>
        <p:txBody>
          <a:bodyPr>
            <a:noAutofit/>
          </a:bodyPr>
          <a:lstStyle/>
          <a:p>
            <a:pPr algn="ctr" fontAlgn="auto">
              <a:spcAft>
                <a:spcPts val="0"/>
              </a:spcAft>
              <a:defRPr/>
            </a:pPr>
            <a:r>
              <a:rPr lang="zh-CN" altLang="en-US" sz="5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sym typeface="微软雅黑" panose="020B0503020204020204" pitchFamily="34" charset="-122"/>
              </a:rPr>
              <a:t>金色的鱼钩</a:t>
            </a:r>
            <a:endParaRPr lang="zh-CN" altLang="en-US" sz="5000"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
        <p:nvSpPr>
          <p:cNvPr id="5"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第</a:t>
            </a:r>
            <a:r>
              <a:rPr lang="en-US"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13</a:t>
            </a: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课</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pic>
        <p:nvPicPr>
          <p:cNvPr id="18435" name="图片 1"/>
          <p:cNvPicPr>
            <a:picLocks noChangeAspect="1"/>
          </p:cNvPicPr>
          <p:nvPr/>
        </p:nvPicPr>
        <p:blipFill>
          <a:blip r:embed="rId1" cstate="email"/>
          <a:srcRect/>
          <a:stretch>
            <a:fillRect/>
          </a:stretch>
        </p:blipFill>
        <p:spPr bwMode="auto">
          <a:xfrm>
            <a:off x="2723538" y="1979024"/>
            <a:ext cx="3713895" cy="24813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2"/>
          <p:cNvSpPr>
            <a:spLocks noGrp="1"/>
          </p:cNvSpPr>
          <p:nvPr>
            <p:ph idx="1"/>
          </p:nvPr>
        </p:nvSpPr>
        <p:spPr>
          <a:xfrm>
            <a:off x="923925" y="1041798"/>
            <a:ext cx="7591425" cy="3263503"/>
          </a:xfrm>
        </p:spPr>
        <p:txBody>
          <a:bodyPr/>
          <a:lstStyle/>
          <a:p>
            <a:pPr indent="593090"/>
            <a:r>
              <a:rPr lang="zh-CN" altLang="en-US" smtClean="0">
                <a:latin typeface="微软雅黑" panose="020B0503020204020204" pitchFamily="34" charset="-122"/>
                <a:ea typeface="微软雅黑" panose="020B0503020204020204" pitchFamily="34" charset="-122"/>
                <a:sym typeface="微软雅黑" panose="020B0503020204020204" pitchFamily="34" charset="-122"/>
              </a:rPr>
              <a:t>我不信，等他收拾完碗筷走了，就悄悄地跟着他。走进前一看，啊！我不由得呆住了。</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他坐在那里捧着搪瓷碗，嚼着几根草根和我们吃剩的鱼骨头，嚼了一会儿，就皱紧眉头硬咽下去。我觉得好像有万根钢针扎着喉管，失声喊起来：“老班长，你怎么……”</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endParaRPr lang="zh-CN" altLang="en-US"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26" name="标题 1"/>
          <p:cNvSpPr txBox="1">
            <a:spLocks noChangeArrowheads="1"/>
          </p:cNvSpPr>
          <p:nvPr/>
        </p:nvSpPr>
        <p:spPr bwMode="auto">
          <a:xfrm>
            <a:off x="683419" y="196454"/>
            <a:ext cx="1524000" cy="373856"/>
          </a:xfrm>
          <a:prstGeom prst="rect">
            <a:avLst/>
          </a:prstGeom>
          <a:noFill/>
          <a:ln w="9525">
            <a:noFill/>
            <a:miter lim="800000"/>
          </a:ln>
        </p:spPr>
        <p:txBody>
          <a:bodyPr lIns="68580" tIns="34290" rIns="68580" bIns="34290"/>
          <a:lstStyle/>
          <a:p>
            <a:pPr>
              <a:lnSpc>
                <a:spcPct val="90000"/>
              </a:lnSpc>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句段导读</a:t>
            </a:r>
            <a:endParaRPr lang="zh-CN"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6627" name="Picture 3" descr="F:\千库网下载图片\64d18ec1ec89450567be2388c9be5d21.png"/>
          <p:cNvPicPr>
            <a:picLocks noChangeAspect="1" noChangeArrowheads="1"/>
          </p:cNvPicPr>
          <p:nvPr/>
        </p:nvPicPr>
        <p:blipFill>
          <a:blip r:embed="rId1" cstate="email"/>
          <a:srcRect/>
          <a:stretch>
            <a:fillRect/>
          </a:stretch>
        </p:blipFill>
        <p:spPr bwMode="auto">
          <a:xfrm>
            <a:off x="0" y="141685"/>
            <a:ext cx="671513" cy="671513"/>
          </a:xfrm>
          <a:prstGeom prst="rect">
            <a:avLst/>
          </a:prstGeom>
          <a:noFill/>
          <a:ln w="9525">
            <a:noFill/>
            <a:miter lim="800000"/>
            <a:headEnd/>
            <a:tailEnd/>
          </a:ln>
        </p:spPr>
      </p:pic>
      <p:cxnSp>
        <p:nvCxnSpPr>
          <p:cNvPr id="6" name="直接连接符 5"/>
          <p:cNvCxnSpPr/>
          <p:nvPr/>
        </p:nvCxnSpPr>
        <p:spPr>
          <a:xfrm>
            <a:off x="7298532" y="2672954"/>
            <a:ext cx="121681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83419" y="3193256"/>
            <a:ext cx="191690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Text Box 5"/>
          <p:cNvSpPr txBox="1">
            <a:spLocks noChangeArrowheads="1"/>
          </p:cNvSpPr>
          <p:nvPr/>
        </p:nvSpPr>
        <p:spPr bwMode="auto">
          <a:xfrm>
            <a:off x="100013" y="2882504"/>
            <a:ext cx="923925" cy="621506"/>
          </a:xfrm>
          <a:prstGeom prst="callout1">
            <a:avLst>
              <a:gd name="adj1" fmla="val 2009"/>
              <a:gd name="adj2" fmla="val 60625"/>
              <a:gd name="adj3" fmla="val 746"/>
              <a:gd name="adj4" fmla="val 109287"/>
            </a:avLst>
          </a:prstGeom>
          <a:solidFill>
            <a:schemeClr val="accent6">
              <a:lumMod val="20000"/>
              <a:lumOff val="80000"/>
            </a:schemeClr>
          </a:solidFill>
          <a:ln w="19050">
            <a:solidFill>
              <a:schemeClr val="accent6">
                <a:lumMod val="60000"/>
                <a:lumOff val="40000"/>
              </a:schemeClr>
            </a:solidFill>
            <a:prstDash val="sysDot"/>
            <a:miter lim="800000"/>
          </a:ln>
        </p:spPr>
        <p:txBody>
          <a:bodyPr lIns="91438" tIns="45719" rIns="91438" bIns="45719" anchor="ctr"/>
          <a:lstStyle/>
          <a:p>
            <a:pPr fontAlgn="auto">
              <a:spcBef>
                <a:spcPts val="0"/>
              </a:spcBef>
              <a:spcAft>
                <a:spcPts val="0"/>
              </a:spcAft>
              <a:defRPr/>
            </a:pPr>
            <a:r>
              <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困难</a:t>
            </a:r>
            <a:endParaRPr lang="en-US" altLang="zh-CN"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痛苦</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11" name="直接连接符 10"/>
          <p:cNvCxnSpPr/>
          <p:nvPr/>
        </p:nvCxnSpPr>
        <p:spPr>
          <a:xfrm>
            <a:off x="3613548" y="2140744"/>
            <a:ext cx="191690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2" name="云形标注 7"/>
          <p:cNvSpPr/>
          <p:nvPr/>
        </p:nvSpPr>
        <p:spPr>
          <a:xfrm>
            <a:off x="3031332" y="370284"/>
            <a:ext cx="2983706" cy="671513"/>
          </a:xfrm>
          <a:prstGeom prst="cloudCallout">
            <a:avLst>
              <a:gd name="adj1" fmla="val -23717"/>
              <a:gd name="adj2" fmla="val 181592"/>
            </a:avLst>
          </a:prstGeom>
        </p:spPr>
        <p:style>
          <a:lnRef idx="2">
            <a:schemeClr val="accent4"/>
          </a:lnRef>
          <a:fillRef idx="1">
            <a:schemeClr val="lt1"/>
          </a:fillRef>
          <a:effectRef idx="0">
            <a:schemeClr val="accent4"/>
          </a:effectRef>
          <a:fontRef idx="minor">
            <a:schemeClr val="dk1"/>
          </a:fontRef>
        </p:style>
        <p:txBody>
          <a:bodyPr lIns="51435" tIns="25718" rIns="51435" bIns="25718" anchor="ctr"/>
          <a:lstStyle/>
          <a:p>
            <a:pPr fontAlgn="auto">
              <a:spcBef>
                <a:spcPts val="0"/>
              </a:spcBef>
              <a:spcAft>
                <a:spcPts val="0"/>
              </a:spcAft>
              <a:defRPr/>
            </a:pPr>
            <a:r>
              <a:rPr lang="zh-CN" altLang="en-US"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rPr>
              <a:t>完全出乎我的意料</a:t>
            </a:r>
            <a:endParaRPr lang="zh-CN" altLang="en-US" b="1" dirty="0">
              <a:solidFill>
                <a:schemeClr val="accent5"/>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a:spLocks noChangeArrowheads="1"/>
          </p:cNvSpPr>
          <p:nvPr/>
        </p:nvSpPr>
        <p:spPr bwMode="auto">
          <a:xfrm>
            <a:off x="5926932" y="3050381"/>
            <a:ext cx="2908697" cy="439341"/>
          </a:xfrm>
          <a:prstGeom prst="rect">
            <a:avLst/>
          </a:prstGeom>
          <a:noFill/>
          <a:ln w="9525">
            <a:noFill/>
            <a:miter lim="800000"/>
          </a:ln>
        </p:spPr>
        <p:txBody>
          <a:bodyPr wrap="none" lIns="68580" tIns="34290" rIns="68580" bIns="34290">
            <a:spAutoFit/>
          </a:bodyPr>
          <a:lstStyle/>
          <a:p>
            <a:r>
              <a:rPr lang="zh-CN" altLang="en-US" sz="24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400" b="1">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 Box 5"/>
          <p:cNvSpPr txBox="1">
            <a:spLocks noChangeArrowheads="1"/>
          </p:cNvSpPr>
          <p:nvPr/>
        </p:nvSpPr>
        <p:spPr bwMode="auto">
          <a:xfrm>
            <a:off x="2207419" y="4037410"/>
            <a:ext cx="6628210" cy="621506"/>
          </a:xfrm>
          <a:prstGeom prst="callout1">
            <a:avLst>
              <a:gd name="adj1" fmla="val 2009"/>
              <a:gd name="adj2" fmla="val 60625"/>
              <a:gd name="adj3" fmla="val -118135"/>
              <a:gd name="adj4" fmla="val 73805"/>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9050">
            <a:solidFill>
              <a:schemeClr val="accent6">
                <a:lumMod val="60000"/>
                <a:lumOff val="40000"/>
              </a:schemeClr>
            </a:solidFill>
            <a:prstDash val="sysDot"/>
            <a:miter lim="800000"/>
          </a:ln>
        </p:spPr>
        <p:txBody>
          <a:bodyPr lIns="91438" tIns="45719" rIns="91438" bIns="45719" anchor="ctr"/>
          <a:lstStyle/>
          <a:p>
            <a:pPr fontAlgn="auto">
              <a:spcBef>
                <a:spcPts val="0"/>
              </a:spcBef>
              <a:spcAft>
                <a:spcPts val="0"/>
              </a:spcAft>
              <a:defRPr/>
            </a:pPr>
            <a:r>
              <a:rPr lang="zh-CN" altLang="en-US" sz="2400" b="1" dirty="0">
                <a:latin typeface="微软雅黑" panose="020B0503020204020204" pitchFamily="34" charset="-122"/>
                <a:ea typeface="微软雅黑" panose="020B0503020204020204" pitchFamily="34" charset="-122"/>
                <a:cs typeface="+mn-cs"/>
                <a:sym typeface="微软雅黑" panose="020B0503020204020204" pitchFamily="34" charset="-122"/>
              </a:rPr>
              <a:t>    既表明老班长硬咽鱼骨的痛苦，也表明“我”看到这种情景时内心的难受程度。</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5"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5" presetClass="entr" presetSubtype="5"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checkerboard(down)">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2"/>
          <p:cNvSpPr>
            <a:spLocks noGrp="1"/>
          </p:cNvSpPr>
          <p:nvPr>
            <p:ph idx="1"/>
          </p:nvPr>
        </p:nvSpPr>
        <p:spPr/>
        <p:txBody>
          <a:bodyPr/>
          <a:lstStyle/>
          <a:p>
            <a:pPr indent="593090"/>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我端起搪瓷碗，觉得这个碗有千斤重，怎么也送不到嘴边。</a:t>
            </a:r>
            <a:endParaRPr lang="zh-CN" altLang="en-US"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0" name="标题 1"/>
          <p:cNvSpPr txBox="1">
            <a:spLocks noChangeArrowheads="1"/>
          </p:cNvSpPr>
          <p:nvPr/>
        </p:nvSpPr>
        <p:spPr bwMode="auto">
          <a:xfrm>
            <a:off x="683419" y="196454"/>
            <a:ext cx="1524000" cy="373856"/>
          </a:xfrm>
          <a:prstGeom prst="rect">
            <a:avLst/>
          </a:prstGeom>
          <a:noFill/>
          <a:ln w="9525">
            <a:noFill/>
            <a:miter lim="800000"/>
          </a:ln>
        </p:spPr>
        <p:txBody>
          <a:bodyPr lIns="68580" tIns="34290" rIns="68580" bIns="34290"/>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句段导读</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7651" name="Picture 3" descr="F:\千库网下载图片\64d18ec1ec89450567be2388c9be5d21.png"/>
          <p:cNvPicPr>
            <a:picLocks noChangeAspect="1" noChangeArrowheads="1"/>
          </p:cNvPicPr>
          <p:nvPr/>
        </p:nvPicPr>
        <p:blipFill>
          <a:blip r:embed="rId1" cstate="email"/>
          <a:srcRect/>
          <a:stretch>
            <a:fillRect/>
          </a:stretch>
        </p:blipFill>
        <p:spPr bwMode="auto">
          <a:xfrm>
            <a:off x="0" y="141685"/>
            <a:ext cx="671513" cy="671513"/>
          </a:xfrm>
          <a:prstGeom prst="rect">
            <a:avLst/>
          </a:prstGeom>
          <a:noFill/>
          <a:ln w="9525">
            <a:noFill/>
            <a:miter lim="800000"/>
            <a:headEnd/>
            <a:tailEnd/>
          </a:ln>
        </p:spPr>
      </p:pic>
      <p:sp>
        <p:nvSpPr>
          <p:cNvPr id="6" name="圆角矩形 29"/>
          <p:cNvSpPr>
            <a:spLocks noChangeArrowheads="1"/>
          </p:cNvSpPr>
          <p:nvPr/>
        </p:nvSpPr>
        <p:spPr bwMode="auto">
          <a:xfrm>
            <a:off x="5292329" y="1465660"/>
            <a:ext cx="901303" cy="440531"/>
          </a:xfrm>
          <a:prstGeom prst="roundRect">
            <a:avLst>
              <a:gd name="adj" fmla="val 16667"/>
            </a:avLst>
          </a:prstGeom>
          <a:noFill/>
          <a:ln w="25400" algn="ctr">
            <a:solidFill>
              <a:srgbClr val="FF0000"/>
            </a:solidFill>
            <a:round/>
          </a:ln>
        </p:spPr>
        <p:txBody>
          <a:bodyPr lIns="68580" tIns="34290" rIns="68580" bIns="34290"/>
          <a:lstStyle/>
          <a:p>
            <a:pPr eaLnBrk="0" hangingPunct="0">
              <a:buFont typeface="Arial" panose="020B0604020202020204" pitchFamily="34" charset="0"/>
              <a:buNone/>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横卷形 8"/>
          <p:cNvSpPr/>
          <p:nvPr/>
        </p:nvSpPr>
        <p:spPr>
          <a:xfrm>
            <a:off x="1553766" y="2742010"/>
            <a:ext cx="6036469" cy="1033463"/>
          </a:xfrm>
          <a:prstGeom prst="horizontalScroll">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1">
            <a:schemeClr val="accent6"/>
          </a:lnRef>
          <a:fillRef idx="2">
            <a:schemeClr val="accent6"/>
          </a:fillRef>
          <a:effectRef idx="1">
            <a:schemeClr val="accent6"/>
          </a:effectRef>
          <a:fontRef idx="minor">
            <a:schemeClr val="dk1"/>
          </a:fontRef>
        </p:style>
        <p:txBody>
          <a:bodyPr lIns="51435" tIns="25718" rIns="51435" bIns="25718" anchor="ctr"/>
          <a:lstStyle/>
          <a:p>
            <a:pPr algn="ctr" fontAlgn="auto">
              <a:spcBef>
                <a:spcPts val="0"/>
              </a:spcBef>
              <a:spcAft>
                <a:spcPts val="0"/>
              </a:spcAft>
              <a:defRPr/>
            </a:pP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a:spLocks noChangeArrowheads="1"/>
          </p:cNvSpPr>
          <p:nvPr/>
        </p:nvSpPr>
        <p:spPr bwMode="auto">
          <a:xfrm>
            <a:off x="1879998" y="2794397"/>
            <a:ext cx="5793581" cy="955640"/>
          </a:xfrm>
          <a:prstGeom prst="rect">
            <a:avLst/>
          </a:prstGeom>
          <a:noFill/>
          <a:ln w="9525">
            <a:noFill/>
            <a:miter lim="800000"/>
          </a:ln>
        </p:spPr>
        <p:txBody>
          <a:bodyPr lIns="68573" tIns="34287" rIns="68573" bIns="34287">
            <a:spAutoFit/>
          </a:bodyPr>
          <a:lstStyle/>
          <a:p>
            <a:pPr>
              <a:lnSpc>
                <a:spcPct val="120000"/>
              </a:lnSpc>
            </a:pPr>
            <a:r>
              <a:rPr lang="zh-CN" altLang="en-US" sz="25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rPr>
              <a:t>　　</a:t>
            </a:r>
            <a:r>
              <a:rPr lang="zh-CN" altLang="en-US" sz="23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rPr>
              <a:t>“千斤重”，准确地反映了“我”此时此刻不忍心喝下鱼汤的沉重心情。</a:t>
            </a:r>
            <a:endParaRPr lang="zh-CN" altLang="zh-CN" sz="23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2"/>
          <p:cNvSpPr>
            <a:spLocks noGrp="1"/>
          </p:cNvSpPr>
          <p:nvPr>
            <p:ph idx="1"/>
          </p:nvPr>
        </p:nvSpPr>
        <p:spPr>
          <a:xfrm>
            <a:off x="628650" y="1369218"/>
            <a:ext cx="7886700" cy="2967038"/>
          </a:xfrm>
        </p:spPr>
        <p:txBody>
          <a:bodyPr/>
          <a:lstStyle/>
          <a:p>
            <a:pPr indent="593090"/>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这篇文章除了通过老班长的外表来揭示人物的内心世界之外，还通过“我”的神态、动作、语言来衬托老班长的内心。请从课文中画出</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相</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关句子。 本文是刻画老班长，为什么写“我“呢？</a:t>
            </a:r>
            <a:endParaRPr lang="zh-CN" altLang="en-US"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学习提示</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pic>
        <p:nvPicPr>
          <p:cNvPr id="28675" name="Picture 2" descr="F:\千库网下载图片\bdf0e0aba4ee971977a817be5e4d226d.png"/>
          <p:cNvPicPr>
            <a:picLocks noChangeAspect="1" noChangeArrowheads="1"/>
          </p:cNvPicPr>
          <p:nvPr/>
        </p:nvPicPr>
        <p:blipFill>
          <a:blip r:embed="rId1" cstate="email"/>
          <a:srcRect/>
          <a:stretch>
            <a:fillRect/>
          </a:stretch>
        </p:blipFill>
        <p:spPr bwMode="auto">
          <a:xfrm>
            <a:off x="0" y="-1191"/>
            <a:ext cx="700088" cy="700088"/>
          </a:xfrm>
          <a:prstGeom prst="rect">
            <a:avLst/>
          </a:prstGeom>
          <a:noFill/>
          <a:ln w="9525">
            <a:noFill/>
            <a:miter lim="800000"/>
            <a:headEnd/>
            <a:tailEnd/>
          </a:ln>
        </p:spPr>
      </p:pic>
      <p:sp>
        <p:nvSpPr>
          <p:cNvPr id="8" name="矩形 7"/>
          <p:cNvSpPr/>
          <p:nvPr/>
        </p:nvSpPr>
        <p:spPr>
          <a:xfrm>
            <a:off x="3581401" y="3724275"/>
            <a:ext cx="2194322" cy="485775"/>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r>
              <a:rPr lang="zh-CN" altLang="en-US"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反面衬托</a:t>
            </a:r>
            <a:endParaRPr lang="zh-CN" altLang="en-US" sz="24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2223" y="851298"/>
            <a:ext cx="7879556" cy="4150519"/>
          </a:xfrm>
        </p:spPr>
        <p:txBody>
          <a:bodyPr rtlCol="0">
            <a:normAutofit fontScale="70000" lnSpcReduction="20000"/>
          </a:bodyPr>
          <a:lstStyle/>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我蹲在水边，心里不停地念叨：“鱼啊！快些来吧！这是挽救一个革命战士的生命啊！”可是</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等了好久，还不见鱼上钩。好容易看到漂在水面的芦秆动了一下，赶紧扯起钓竿，还是空的</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当我俯下身子，把鱼汤送到老班长嘴边的时候，老班长已经奄奄一息了。他微微地睁开眼睛，看见我端着的鱼汤，头一句话就说：“小梁，别浪费东西了。我</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我不行啦。你们吃吧！还有二十多里路，吃完了，一定要走出草地去！”</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“老班长，你吃啊！我们抬也要把你抬出去！”我几乎要哭出来了。</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“不，你们吃吧。你们一定要走出草地去！见着指导员，告诉他，我没完成党交给我的任务，没把你们照顾好。看，你们都瘦得</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老班长用粗糙的手抚摸我的头。突然间，他的手垂了下去。</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“老班长！老班长！”我们失声地叫着。但老班长，还是慢慢地闭上眼睛。</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9698" name="标题 1"/>
          <p:cNvSpPr txBox="1">
            <a:spLocks noChangeArrowheads="1"/>
          </p:cNvSpPr>
          <p:nvPr/>
        </p:nvSpPr>
        <p:spPr bwMode="auto">
          <a:xfrm>
            <a:off x="683419" y="196454"/>
            <a:ext cx="1524000" cy="373856"/>
          </a:xfrm>
          <a:prstGeom prst="rect">
            <a:avLst/>
          </a:prstGeom>
          <a:noFill/>
          <a:ln w="9525">
            <a:noFill/>
            <a:miter lim="800000"/>
          </a:ln>
        </p:spPr>
        <p:txBody>
          <a:bodyPr lIns="68580" tIns="34290" rIns="68580" bIns="34290"/>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句段导读</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9699" name="Picture 3" descr="F:\千库网下载图片\64d18ec1ec89450567be2388c9be5d21.png"/>
          <p:cNvPicPr>
            <a:picLocks noChangeAspect="1" noChangeArrowheads="1"/>
          </p:cNvPicPr>
          <p:nvPr/>
        </p:nvPicPr>
        <p:blipFill>
          <a:blip r:embed="rId1" cstate="email"/>
          <a:srcRect/>
          <a:stretch>
            <a:fillRect/>
          </a:stretch>
        </p:blipFill>
        <p:spPr bwMode="auto">
          <a:xfrm>
            <a:off x="0" y="141685"/>
            <a:ext cx="671513" cy="67151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71513" y="1082279"/>
            <a:ext cx="8114110" cy="954881"/>
          </a:xfrm>
        </p:spPr>
        <p:txBody>
          <a:bodyPr rtlCol="0">
            <a:normAutofit fontScale="92500" lnSpcReduction="20000"/>
          </a:bodyPr>
          <a:lstStyle/>
          <a:p>
            <a:pPr fontAlgn="auto">
              <a:spcBef>
                <a:spcPts val="0"/>
              </a:spcBef>
              <a:spcAft>
                <a:spcPts val="0"/>
              </a:spcAft>
              <a:defRPr/>
            </a:pP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等革命胜利以后，一定要把这个</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闪烁着金色光芒</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的鱼钩送到革命烈士纪念馆去，让我们的子孙都来瞻仰它。</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cxnSp>
        <p:nvCxnSpPr>
          <p:cNvPr id="4" name="直接连接符 3"/>
          <p:cNvCxnSpPr/>
          <p:nvPr/>
        </p:nvCxnSpPr>
        <p:spPr>
          <a:xfrm flipV="1">
            <a:off x="4860132" y="1518048"/>
            <a:ext cx="2651522" cy="2976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0723" name="标题 1"/>
          <p:cNvSpPr txBox="1">
            <a:spLocks noChangeArrowheads="1"/>
          </p:cNvSpPr>
          <p:nvPr/>
        </p:nvSpPr>
        <p:spPr bwMode="auto">
          <a:xfrm>
            <a:off x="683419" y="196454"/>
            <a:ext cx="1524000" cy="373856"/>
          </a:xfrm>
          <a:prstGeom prst="rect">
            <a:avLst/>
          </a:prstGeom>
          <a:noFill/>
          <a:ln w="9525">
            <a:noFill/>
            <a:miter lim="800000"/>
          </a:ln>
        </p:spPr>
        <p:txBody>
          <a:bodyPr lIns="68580" tIns="34290" rIns="68580" bIns="34290"/>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句段导读</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724" name="Picture 3" descr="F:\千库网下载图片\64d18ec1ec89450567be2388c9be5d21.png"/>
          <p:cNvPicPr>
            <a:picLocks noChangeAspect="1" noChangeArrowheads="1"/>
          </p:cNvPicPr>
          <p:nvPr/>
        </p:nvPicPr>
        <p:blipFill>
          <a:blip r:embed="rId1" cstate="email"/>
          <a:srcRect/>
          <a:stretch>
            <a:fillRect/>
          </a:stretch>
        </p:blipFill>
        <p:spPr bwMode="auto">
          <a:xfrm>
            <a:off x="0" y="141685"/>
            <a:ext cx="671513" cy="671513"/>
          </a:xfrm>
          <a:prstGeom prst="rect">
            <a:avLst/>
          </a:prstGeom>
          <a:noFill/>
          <a:ln w="9525">
            <a:noFill/>
            <a:miter lim="800000"/>
            <a:headEnd/>
            <a:tailEnd/>
          </a:ln>
        </p:spPr>
      </p:pic>
      <p:sp>
        <p:nvSpPr>
          <p:cNvPr id="8" name="横卷形 8"/>
          <p:cNvSpPr/>
          <p:nvPr/>
        </p:nvSpPr>
        <p:spPr>
          <a:xfrm>
            <a:off x="1770460" y="2352675"/>
            <a:ext cx="6590109" cy="1626394"/>
          </a:xfrm>
          <a:prstGeom prst="horizontalScroll">
            <a:avLst/>
          </a:prstGeom>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p:spPr>
        <p:style>
          <a:lnRef idx="1">
            <a:schemeClr val="accent6"/>
          </a:lnRef>
          <a:fillRef idx="2">
            <a:schemeClr val="accent6"/>
          </a:fillRef>
          <a:effectRef idx="1">
            <a:schemeClr val="accent6"/>
          </a:effectRef>
          <a:fontRef idx="minor">
            <a:schemeClr val="dk1"/>
          </a:fontRef>
        </p:style>
        <p:txBody>
          <a:bodyPr lIns="51435" tIns="25718" rIns="51435" bIns="25718" anchor="ctr"/>
          <a:lstStyle/>
          <a:p>
            <a:pPr algn="ctr" fontAlgn="auto">
              <a:spcBef>
                <a:spcPts val="0"/>
              </a:spcBef>
              <a:spcAft>
                <a:spcPts val="0"/>
              </a:spcAft>
              <a:defRPr/>
            </a:pP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a:spLocks noChangeArrowheads="1"/>
          </p:cNvSpPr>
          <p:nvPr/>
        </p:nvSpPr>
        <p:spPr bwMode="auto">
          <a:xfrm>
            <a:off x="1819275" y="2456260"/>
            <a:ext cx="6324600" cy="1380372"/>
          </a:xfrm>
          <a:prstGeom prst="rect">
            <a:avLst/>
          </a:prstGeom>
          <a:noFill/>
          <a:ln w="9525">
            <a:noFill/>
            <a:miter lim="800000"/>
          </a:ln>
        </p:spPr>
        <p:txBody>
          <a:bodyPr lIns="68573" tIns="34287" rIns="68573" bIns="34287">
            <a:spAutoFit/>
          </a:bodyPr>
          <a:lstStyle/>
          <a:p>
            <a:pPr>
              <a:lnSpc>
                <a:spcPct val="120000"/>
              </a:lnSpc>
            </a:pPr>
            <a:r>
              <a:rPr lang="zh-CN" altLang="en-US" sz="25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rPr>
              <a:t>　　</a:t>
            </a:r>
            <a:r>
              <a:rPr lang="zh-CN" altLang="en-US" sz="23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rPr>
              <a:t>象征老班长忠于党、忠于革命、舍己为人、关心战友的革命精神永放光芒，表达了同志们对老班长的无限崇敬和深切怀念。</a:t>
            </a:r>
            <a:endParaRPr lang="zh-CN" altLang="zh-CN" sz="23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025129"/>
            <a:ext cx="7886700" cy="828675"/>
          </a:xfrm>
        </p:spPr>
        <p:txBody>
          <a:bodyPr/>
          <a:lstStyle/>
          <a:p>
            <a:pPr indent="593090"/>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思考：老班长是</a:t>
            </a:r>
            <a:r>
              <a:rPr lang="zh-CN" altLang="en-US" smtClean="0">
                <a:latin typeface="微软雅黑" panose="020B0503020204020204" pitchFamily="34" charset="-122"/>
                <a:ea typeface="微软雅黑" panose="020B0503020204020204" pitchFamily="34" charset="-122"/>
                <a:sym typeface="微软雅黑" panose="020B0503020204020204" pitchFamily="34" charset="-122"/>
              </a:rPr>
              <a:t>一</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个怎样的人？</a:t>
            </a:r>
            <a:endParaRPr lang="zh-CN" altLang="en-US"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746" name="文本框 14"/>
          <p:cNvSpPr txBox="1">
            <a:spLocks noChangeArrowheads="1"/>
          </p:cNvSpPr>
          <p:nvPr/>
        </p:nvSpPr>
        <p:spPr bwMode="auto">
          <a:xfrm>
            <a:off x="790575" y="196454"/>
            <a:ext cx="1448991" cy="421481"/>
          </a:xfrm>
          <a:prstGeom prst="rect">
            <a:avLst/>
          </a:prstGeom>
          <a:noFill/>
          <a:ln w="9525">
            <a:noFill/>
            <a:miter lim="800000"/>
          </a:ln>
        </p:spPr>
        <p:txBody>
          <a:bodyPr lIns="51435" tIns="25718" rIns="51435" bIns="25718">
            <a:spAutoFit/>
          </a:bodyPr>
          <a:lstStyle/>
          <a:p>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人物性格</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1747" name="Picture 2" descr="F:\千库网下载图片\1bc59db17b5019eedd9bb79b8d014c99.png"/>
          <p:cNvPicPr>
            <a:picLocks noChangeAspect="1" noChangeArrowheads="1"/>
          </p:cNvPicPr>
          <p:nvPr/>
        </p:nvPicPr>
        <p:blipFill>
          <a:blip r:embed="rId1" cstate="email"/>
          <a:srcRect/>
          <a:stretch>
            <a:fillRect/>
          </a:stretch>
        </p:blipFill>
        <p:spPr bwMode="auto">
          <a:xfrm>
            <a:off x="0" y="0"/>
            <a:ext cx="828675" cy="828675"/>
          </a:xfrm>
          <a:prstGeom prst="rect">
            <a:avLst/>
          </a:prstGeom>
          <a:noFill/>
          <a:ln w="9525">
            <a:noFill/>
            <a:miter lim="800000"/>
            <a:headEnd/>
            <a:tailEnd/>
          </a:ln>
        </p:spPr>
      </p:pic>
      <p:sp>
        <p:nvSpPr>
          <p:cNvPr id="7" name="矩形 6"/>
          <p:cNvSpPr/>
          <p:nvPr/>
        </p:nvSpPr>
        <p:spPr>
          <a:xfrm>
            <a:off x="2615481" y="3289328"/>
            <a:ext cx="2433343" cy="992579"/>
          </a:xfrm>
          <a:prstGeom prst="rect">
            <a:avLst/>
          </a:prstGeom>
          <a:gradFill flip="none" rotWithShape="1">
            <a:gsLst>
              <a:gs pos="0">
                <a:schemeClr val="accent2">
                  <a:lumMod val="0"/>
                  <a:lumOff val="100000"/>
                </a:schemeClr>
              </a:gs>
              <a:gs pos="35000">
                <a:schemeClr val="accent2">
                  <a:lumMod val="0"/>
                  <a:lumOff val="100000"/>
                </a:schemeClr>
              </a:gs>
              <a:gs pos="100000">
                <a:schemeClr val="accent2">
                  <a:lumMod val="100000"/>
                </a:schemeClr>
              </a:gs>
            </a:gsLst>
            <a:path path="circle">
              <a:fillToRect l="50000" t="-80000" r="50000" b="180000"/>
            </a:path>
            <a:tileRect/>
          </a:gradFill>
        </p:spPr>
        <p:txBody>
          <a:bodyPr lIns="68580" tIns="34290" rIns="68580" bIns="34290">
            <a:spAutoFit/>
          </a:bodyPr>
          <a:lstStyle/>
          <a:p>
            <a:pPr fontAlgn="auto">
              <a:spcBef>
                <a:spcPts val="0"/>
              </a:spcBef>
              <a:spcAft>
                <a:spcPts val="0"/>
              </a:spcAft>
              <a:defRPr/>
            </a:pPr>
            <a:r>
              <a:rPr lang="zh-CN" altLang="zh-CN" sz="3000" b="1"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舍己为人</a:t>
            </a:r>
            <a:endParaRPr lang="en-US" altLang="zh-CN" sz="3000" b="1"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zh-CN" sz="3000" b="1"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忠于党和人民</a:t>
            </a:r>
            <a:endParaRPr lang="zh-CN" altLang="en-US" sz="3000" b="1"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grpSp>
        <p:nvGrpSpPr>
          <p:cNvPr id="8" name="组合 7"/>
          <p:cNvGrpSpPr/>
          <p:nvPr/>
        </p:nvGrpSpPr>
        <p:grpSpPr bwMode="auto">
          <a:xfrm>
            <a:off x="3313510" y="2106217"/>
            <a:ext cx="763190" cy="554831"/>
            <a:chOff x="14493" y="7217"/>
            <a:chExt cx="5213" cy="2237"/>
          </a:xfrm>
        </p:grpSpPr>
        <p:sp>
          <p:nvSpPr>
            <p:cNvPr id="31764" name="文本框 11"/>
            <p:cNvSpPr txBox="1">
              <a:spLocks noChangeArrowheads="1"/>
            </p:cNvSpPr>
            <p:nvPr/>
          </p:nvSpPr>
          <p:spPr bwMode="auto">
            <a:xfrm>
              <a:off x="14493" y="7673"/>
              <a:ext cx="5213" cy="1489"/>
            </a:xfrm>
            <a:prstGeom prst="rect">
              <a:avLst/>
            </a:prstGeom>
            <a:noFill/>
            <a:ln w="9525">
              <a:solidFill>
                <a:schemeClr val="bg1"/>
              </a:solidFill>
              <a:miter lim="800000"/>
            </a:ln>
          </p:spPr>
          <p:txBody>
            <a:bodyPr>
              <a:spAutoFit/>
            </a:bodyPr>
            <a:lstStyle/>
            <a:p>
              <a:pPr>
                <a:buFont typeface="Arial" panose="020B0604020202020204" pitchFamily="34" charset="0"/>
                <a:buNone/>
              </a:pPr>
              <a:r>
                <a:rPr lang="zh-CN" altLang="en-US" b="1">
                  <a:latin typeface="微软雅黑" panose="020B0503020204020204" pitchFamily="34" charset="-122"/>
                  <a:ea typeface="微软雅黑" panose="020B0503020204020204" pitchFamily="34" charset="-122"/>
                  <a:sym typeface="微软雅黑" panose="020B0503020204020204" pitchFamily="34" charset="-122"/>
                </a:rPr>
                <a:t>鱼钩</a:t>
              </a:r>
              <a:endParaRPr lang="zh-CN" altLang="en-US"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14494" y="7217"/>
              <a:ext cx="3908" cy="2237"/>
            </a:xfrm>
            <a:prstGeom prst="ellipse">
              <a:avLst/>
            </a:prstGeom>
            <a:grpFill/>
            <a:ln>
              <a:solidFill>
                <a:schemeClr val="accent6">
                  <a:lumMod val="5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组合 10"/>
          <p:cNvGrpSpPr/>
          <p:nvPr/>
        </p:nvGrpSpPr>
        <p:grpSpPr bwMode="auto">
          <a:xfrm>
            <a:off x="4611291" y="2097881"/>
            <a:ext cx="981075" cy="715006"/>
            <a:chOff x="14242" y="7217"/>
            <a:chExt cx="5216" cy="2889"/>
          </a:xfrm>
        </p:grpSpPr>
        <p:sp>
          <p:nvSpPr>
            <p:cNvPr id="31762" name="文本框 11"/>
            <p:cNvSpPr txBox="1">
              <a:spLocks noChangeArrowheads="1"/>
            </p:cNvSpPr>
            <p:nvPr/>
          </p:nvSpPr>
          <p:spPr bwMode="auto">
            <a:xfrm>
              <a:off x="14242" y="7743"/>
              <a:ext cx="5216" cy="2363"/>
            </a:xfrm>
            <a:prstGeom prst="rect">
              <a:avLst/>
            </a:prstGeom>
            <a:noFill/>
            <a:ln w="9525">
              <a:solidFill>
                <a:schemeClr val="bg1"/>
              </a:solidFill>
              <a:miter lim="800000"/>
            </a:ln>
          </p:spPr>
          <p:txBody>
            <a:bodyPr>
              <a:spAutoFit/>
            </a:bodyPr>
            <a:lstStyle/>
            <a:p>
              <a:pPr>
                <a:buFont typeface="Arial" panose="020B0604020202020204" pitchFamily="34" charset="0"/>
                <a:buNone/>
              </a:pPr>
              <a:r>
                <a:rPr lang="zh-CN" altLang="en-US" sz="1600" b="1">
                  <a:latin typeface="微软雅黑" panose="020B0503020204020204" pitchFamily="34" charset="-122"/>
                  <a:ea typeface="微软雅黑" panose="020B0503020204020204" pitchFamily="34" charset="-122"/>
                  <a:sym typeface="微软雅黑" panose="020B0503020204020204" pitchFamily="34" charset="-122"/>
                </a:rPr>
                <a:t>三个病号</a:t>
              </a:r>
              <a:endParaRPr lang="zh-CN" altLang="en-US" sz="16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a:off x="14242" y="7217"/>
              <a:ext cx="5216" cy="2237"/>
            </a:xfrm>
            <a:prstGeom prst="ellipse">
              <a:avLst/>
            </a:prstGeom>
            <a:grpFill/>
            <a:ln>
              <a:solidFill>
                <a:schemeClr val="accent6">
                  <a:lumMod val="5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组合 13"/>
          <p:cNvGrpSpPr/>
          <p:nvPr/>
        </p:nvGrpSpPr>
        <p:grpSpPr bwMode="auto">
          <a:xfrm>
            <a:off x="1635919" y="2106217"/>
            <a:ext cx="1028700" cy="554831"/>
            <a:chOff x="14242" y="7217"/>
            <a:chExt cx="5468" cy="2237"/>
          </a:xfrm>
        </p:grpSpPr>
        <p:sp>
          <p:nvSpPr>
            <p:cNvPr id="31760" name="文本框 11"/>
            <p:cNvSpPr txBox="1">
              <a:spLocks noChangeArrowheads="1"/>
            </p:cNvSpPr>
            <p:nvPr/>
          </p:nvSpPr>
          <p:spPr bwMode="auto">
            <a:xfrm>
              <a:off x="14494" y="7566"/>
              <a:ext cx="5216" cy="1613"/>
            </a:xfrm>
            <a:prstGeom prst="rect">
              <a:avLst/>
            </a:prstGeom>
            <a:noFill/>
            <a:ln w="9525">
              <a:solidFill>
                <a:schemeClr val="bg1"/>
              </a:solidFill>
              <a:miter lim="800000"/>
            </a:ln>
          </p:spPr>
          <p:txBody>
            <a:bodyPr>
              <a:spAutoFit/>
            </a:bodyPr>
            <a:lstStyle/>
            <a:p>
              <a:pPr>
                <a:buFont typeface="Arial" panose="020B0604020202020204" pitchFamily="34" charset="0"/>
                <a:buNone/>
              </a:pPr>
              <a:r>
                <a:rPr lang="zh-CN" altLang="en-US" sz="2000" b="1">
                  <a:latin typeface="微软雅黑" panose="020B0503020204020204" pitchFamily="34" charset="-122"/>
                  <a:ea typeface="微软雅黑" panose="020B0503020204020204" pitchFamily="34" charset="-122"/>
                  <a:sym typeface="微软雅黑" panose="020B0503020204020204" pitchFamily="34" charset="-122"/>
                </a:rPr>
                <a:t>老班长</a:t>
              </a:r>
              <a:endParaRPr lang="zh-CN" altLang="en-US" sz="20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椭圆 15"/>
            <p:cNvSpPr/>
            <p:nvPr/>
          </p:nvSpPr>
          <p:spPr>
            <a:xfrm>
              <a:off x="14242" y="7217"/>
              <a:ext cx="5216" cy="2237"/>
            </a:xfrm>
            <a:prstGeom prst="ellipse">
              <a:avLst/>
            </a:prstGeom>
            <a:grpFill/>
            <a:ln>
              <a:solidFill>
                <a:schemeClr val="accent6">
                  <a:lumMod val="50000"/>
                </a:schemeClr>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右箭头 16"/>
          <p:cNvSpPr/>
          <p:nvPr/>
        </p:nvSpPr>
        <p:spPr>
          <a:xfrm>
            <a:off x="3885010" y="2290762"/>
            <a:ext cx="696515" cy="167879"/>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右箭头 17"/>
          <p:cNvSpPr/>
          <p:nvPr/>
        </p:nvSpPr>
        <p:spPr>
          <a:xfrm rot="10800000">
            <a:off x="2616994" y="2387204"/>
            <a:ext cx="696516" cy="169069"/>
          </a:xfrm>
          <a:prstGeom prst="rightArrow">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文本框 18"/>
          <p:cNvSpPr txBox="1"/>
          <p:nvPr/>
        </p:nvSpPr>
        <p:spPr>
          <a:xfrm>
            <a:off x="2762250" y="1800226"/>
            <a:ext cx="348854" cy="375047"/>
          </a:xfrm>
          <a:prstGeom prst="rect">
            <a:avLst/>
          </a:prstGeom>
          <a:noFill/>
        </p:spPr>
        <p:txBody>
          <a:bodyPr lIns="51435" tIns="25718" rIns="51435" bIns="25718">
            <a:spAutoFit/>
          </a:bodyPr>
          <a:lstStyle/>
          <a:p>
            <a:pPr fontAlgn="auto">
              <a:spcBef>
                <a:spcPts val="0"/>
              </a:spcBef>
              <a:spcAft>
                <a:spcPts val="0"/>
              </a:spcAft>
              <a:defRPr/>
            </a:pPr>
            <a:r>
              <a:rPr lang="zh-CN" altLang="en-US" sz="2100" b="1"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用</a:t>
            </a:r>
            <a:endParaRPr lang="zh-CN" altLang="en-US" sz="2100" b="1"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0" name="右箭头 15"/>
          <p:cNvSpPr/>
          <p:nvPr/>
        </p:nvSpPr>
        <p:spPr>
          <a:xfrm>
            <a:off x="2616994" y="2193132"/>
            <a:ext cx="696516" cy="169069"/>
          </a:xfrm>
          <a:prstGeom prst="rightArrow">
            <a:avLst/>
          </a:prstGeom>
          <a:solidFill>
            <a:srgbClr val="0000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1435" tIns="25718" rIns="51435" bIns="25718" anchor="ctr"/>
          <a:lstStyle/>
          <a:p>
            <a:pPr algn="ct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20"/>
          <p:cNvSpPr txBox="1"/>
          <p:nvPr/>
        </p:nvSpPr>
        <p:spPr>
          <a:xfrm>
            <a:off x="4032648" y="1838326"/>
            <a:ext cx="350044" cy="375047"/>
          </a:xfrm>
          <a:prstGeom prst="rect">
            <a:avLst/>
          </a:prstGeom>
          <a:noFill/>
        </p:spPr>
        <p:txBody>
          <a:bodyPr lIns="51435" tIns="25718" rIns="51435" bIns="25718">
            <a:spAutoFit/>
          </a:bodyPr>
          <a:lstStyle/>
          <a:p>
            <a:pPr fontAlgn="auto">
              <a:spcBef>
                <a:spcPts val="0"/>
              </a:spcBef>
              <a:spcAft>
                <a:spcPts val="0"/>
              </a:spcAft>
              <a:defRPr/>
            </a:pPr>
            <a:r>
              <a:rPr lang="zh-CN" altLang="en-US" sz="2100" b="1"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救</a:t>
            </a:r>
            <a:endParaRPr lang="zh-CN" altLang="en-US" sz="2100" b="1"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2" name="文本框 21"/>
          <p:cNvSpPr txBox="1">
            <a:spLocks noChangeArrowheads="1"/>
          </p:cNvSpPr>
          <p:nvPr/>
        </p:nvSpPr>
        <p:spPr bwMode="auto">
          <a:xfrm>
            <a:off x="2742010" y="2525316"/>
            <a:ext cx="714375" cy="375047"/>
          </a:xfrm>
          <a:prstGeom prst="rect">
            <a:avLst/>
          </a:prstGeom>
          <a:noFill/>
          <a:ln w="9525">
            <a:noFill/>
            <a:miter lim="800000"/>
          </a:ln>
        </p:spPr>
        <p:txBody>
          <a:bodyPr lIns="51435" tIns="25718" rIns="51435" bIns="25718">
            <a:spAutoFit/>
          </a:bodyPr>
          <a:lstStyle/>
          <a:p>
            <a:r>
              <a:rPr lang="zh-CN" altLang="en-US" sz="21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rPr>
              <a:t>象征</a:t>
            </a:r>
            <a:endParaRPr lang="zh-CN" altLang="en-US" sz="2100" b="1">
              <a:solidFill>
                <a:srgbClr val="FF000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22" presetClass="entr" presetSubtype="8"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left)">
                                      <p:cBhvr>
                                        <p:cTn id="26" dur="500"/>
                                        <p:tgtEl>
                                          <p:spTgt spid="2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par>
                                <p:cTn id="30" presetID="2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right)">
                                      <p:cBhvr>
                                        <p:cTn id="37" dur="500"/>
                                        <p:tgtEl>
                                          <p:spTgt spid="22"/>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wipe(left)">
                                      <p:cBhvr>
                                        <p:cTn id="4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7" grpId="0" animBg="1"/>
      <p:bldP spid="18" grpId="0" animBg="1"/>
      <p:bldP spid="19" grpId="0"/>
      <p:bldP spid="20" grpId="0" animBg="1"/>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95993" y="1175352"/>
            <a:ext cx="7886700" cy="3607594"/>
          </a:xfrm>
        </p:spPr>
        <p:txBody>
          <a:bodyPr rtlCol="0">
            <a:normAutofit fontScale="77500" lnSpcReduction="20000"/>
          </a:bodyPr>
          <a:lstStyle/>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陈赓同志回顾自己革命经历的时候，曾经深情地谈起这样一件往事。</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那是深秋的一天，太阳偏西了。由于长时间在荒无人烟的草地上行军，常常忍饥挨饿，陈赓同志感到十分疲惫。这一阵他掉队了，牵着那匹同样疲惫的瘦马，一步一步朝前走着。忽然，看见</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前边有个小</a:t>
            </a: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红军，跟他一样，也掉队了。</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那小家伙不过十一二岁，黄黄的小脸，一双大眼睛，两片薄嘴唇，鼻子有点儿翘，两只脚穿着破草鞋，冻得又青又红。陈赓同志走到他跟前，说：“小鬼，你上马骑一会儿吧</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770" name="文本框 14"/>
          <p:cNvSpPr txBox="1">
            <a:spLocks noChangeArrowheads="1"/>
          </p:cNvSpPr>
          <p:nvPr/>
        </p:nvSpPr>
        <p:spPr bwMode="auto">
          <a:xfrm>
            <a:off x="790575" y="196454"/>
            <a:ext cx="1448991" cy="421481"/>
          </a:xfrm>
          <a:prstGeom prst="rect">
            <a:avLst/>
          </a:prstGeom>
          <a:noFill/>
          <a:ln w="9525">
            <a:noFill/>
            <a:miter lim="800000"/>
          </a:ln>
        </p:spPr>
        <p:txBody>
          <a:bodyPr lIns="51435" tIns="25718" rIns="51435" bIns="25718">
            <a:spAutoFit/>
          </a:bodyPr>
          <a:lstStyle/>
          <a:p>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拓展延伸</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2771" name="Picture 2" descr="F:\千库网下载图片\1bc59db17b5019eedd9bb79b8d014c99.png"/>
          <p:cNvPicPr>
            <a:picLocks noChangeAspect="1" noChangeArrowheads="1"/>
          </p:cNvPicPr>
          <p:nvPr/>
        </p:nvPicPr>
        <p:blipFill>
          <a:blip r:embed="rId1" cstate="email"/>
          <a:srcRect/>
          <a:stretch>
            <a:fillRect/>
          </a:stretch>
        </p:blipFill>
        <p:spPr bwMode="auto">
          <a:xfrm>
            <a:off x="0" y="0"/>
            <a:ext cx="828675" cy="828675"/>
          </a:xfrm>
          <a:prstGeom prst="rect">
            <a:avLst/>
          </a:prstGeom>
          <a:noFill/>
          <a:ln w="9525">
            <a:noFill/>
            <a:miter lim="800000"/>
            <a:headEnd/>
            <a:tailEnd/>
          </a:ln>
        </p:spPr>
      </p:pic>
      <p:sp>
        <p:nvSpPr>
          <p:cNvPr id="32772" name="标题 1"/>
          <p:cNvSpPr>
            <a:spLocks noGrp="1"/>
          </p:cNvSpPr>
          <p:nvPr>
            <p:ph type="title"/>
          </p:nvPr>
        </p:nvSpPr>
        <p:spPr bwMode="auto">
          <a:xfrm>
            <a:off x="3030141" y="510778"/>
            <a:ext cx="2769394" cy="517922"/>
          </a:xfrm>
          <a:noFill/>
          <a:ln>
            <a:miter lim="800000"/>
          </a:ln>
        </p:spPr>
        <p:txBody>
          <a:bodyPr vert="horz" wrap="square" lIns="68580" tIns="34290" rIns="68580" bIns="34290" numCol="1" anchor="t" anchorCtr="0" compatLnSpc="1"/>
          <a:lstStyle/>
          <a:p>
            <a:r>
              <a:rPr lang="zh-CN" altLang="en-US" smtClean="0">
                <a:solidFill>
                  <a:srgbClr val="0070C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rPr>
              <a:t>倔强的小红军</a:t>
            </a:r>
            <a:endParaRPr lang="zh-CN" altLang="en-US" smtClean="0">
              <a:solidFill>
                <a:srgbClr val="0070C0"/>
              </a:solidFill>
              <a:latin typeface="微软雅黑" panose="020B0503020204020204" pitchFamily="34" charset="-122"/>
              <a:ea typeface="微软雅黑" panose="020B0503020204020204" pitchFamily="34" charset="-122"/>
              <a:cs typeface="楷体" panose="02010609060101010101" pitchFamily="49" charset="-122"/>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025129"/>
            <a:ext cx="7886700" cy="3921919"/>
          </a:xfrm>
        </p:spPr>
        <p:txBody>
          <a:bodyPr rtlCol="0">
            <a:normAutofit fontScale="77500" lnSpcReduction="20000"/>
          </a:bodyPr>
          <a:lstStyle/>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小红军摆出一副满不在乎的样子，盯着陈赓同志长着络腮胡子的瘦脸，微微一笑，用一口四川话说：“老同志，我的体力比你强多了，你快骑上走吧。”</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陈赓同志用命令的口吻说：“上去，骑一段路再说！”</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小红军倔强地说：“你要我同你的马比赛啊，那就比一比吧。”他说着把腰一挺，</a:t>
            </a:r>
            <a:r>
              <a:rPr lang="zh-CN" altLang="en-US" sz="2300" dirty="0">
                <a:latin typeface="微软雅黑" panose="020B0503020204020204" pitchFamily="34" charset="-122"/>
                <a:ea typeface="微软雅黑" panose="020B0503020204020204" pitchFamily="34" charset="-122"/>
                <a:cs typeface="+mn-cs"/>
                <a:sym typeface="微软雅黑" panose="020B0503020204020204" pitchFamily="34" charset="-122"/>
              </a:rPr>
              <a:t>做出个准备赛跑的姿势。</a:t>
            </a:r>
            <a:endParaRPr lang="zh-CN" altLang="en-US" sz="2300"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“那我们就一块走吧。”</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“不。你先走，我还要等我的同伴呢。”</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陈赓同志无可奈何，从身上取出一小包青稞面，递给小红军，说：“你把它吃了。”</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794" name="文本框 14"/>
          <p:cNvSpPr txBox="1">
            <a:spLocks noChangeArrowheads="1"/>
          </p:cNvSpPr>
          <p:nvPr/>
        </p:nvSpPr>
        <p:spPr bwMode="auto">
          <a:xfrm>
            <a:off x="790575" y="196454"/>
            <a:ext cx="1448991" cy="421481"/>
          </a:xfrm>
          <a:prstGeom prst="rect">
            <a:avLst/>
          </a:prstGeom>
          <a:noFill/>
          <a:ln w="9525">
            <a:noFill/>
            <a:miter lim="800000"/>
          </a:ln>
        </p:spPr>
        <p:txBody>
          <a:bodyPr lIns="51435" tIns="25718" rIns="51435" bIns="25718">
            <a:spAutoFit/>
          </a:bodyPr>
          <a:lstStyle/>
          <a:p>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拓展延伸</a:t>
            </a:r>
            <a:endPar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3795" name="Picture 2" descr="F:\千库网下载图片\1bc59db17b5019eedd9bb79b8d014c99.png"/>
          <p:cNvPicPr>
            <a:picLocks noChangeAspect="1" noChangeArrowheads="1"/>
          </p:cNvPicPr>
          <p:nvPr/>
        </p:nvPicPr>
        <p:blipFill>
          <a:blip r:embed="rId1" cstate="email"/>
          <a:srcRect/>
          <a:stretch>
            <a:fillRect/>
          </a:stretch>
        </p:blipFill>
        <p:spPr bwMode="auto">
          <a:xfrm>
            <a:off x="0" y="0"/>
            <a:ext cx="828675" cy="8286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617935"/>
            <a:ext cx="7886700" cy="4525565"/>
          </a:xfrm>
        </p:spPr>
        <p:txBody>
          <a:bodyPr rtlCol="0">
            <a:normAutofit fontScale="70000" lnSpcReduction="20000"/>
          </a:bodyPr>
          <a:lstStyle/>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小红军把身上的干粮袋一拉，</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轻轻地拍</a:t>
            </a: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了拍，说：“你看，鼓鼓的嘛。我比你还多呢。”陈赓同志终于被这个小红军说服了，只好爬上马背，朝前走去。</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他骑在马上，心情老平静不下来，从刚才遇见的小红军，想起一连串的孩子。从上海、广州直到香港的码头上，跟他打过交道的那些穷孩子，一个个浮现在他眼前。</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“不对，我受骗了！”陈赓同志突然喊了一声，立刻调转马头，狠踢了几下马肚子，向来的路奔跑起来，等他找到那个小红军，小红军已经倒在草地上了。</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陈赓同志吃力地把小红军抱上马背，他的手触到了小红军的干粮袋，袋子硬邦邦的，装的什么东西呢？他掏出来一看，原来是一块烧得发黑的牛膝骨，上面还有几个牙印。</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陈赓同志全明白了。就在这个时候，小红军停止了呼吸。</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rPr>
              <a:t>陈赓同志一把搂住小红军，狠狠地打了自己一个嘴巴：“陈赓啊，你怎么对得起这个小兄弟啊！”</a:t>
            </a: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4818" name="文本框 14"/>
          <p:cNvSpPr txBox="1">
            <a:spLocks noChangeArrowheads="1"/>
          </p:cNvSpPr>
          <p:nvPr/>
        </p:nvSpPr>
        <p:spPr bwMode="auto">
          <a:xfrm>
            <a:off x="790575" y="196454"/>
            <a:ext cx="1448991" cy="421481"/>
          </a:xfrm>
          <a:prstGeom prst="rect">
            <a:avLst/>
          </a:prstGeom>
          <a:noFill/>
          <a:ln w="9525">
            <a:noFill/>
            <a:miter lim="800000"/>
          </a:ln>
        </p:spPr>
        <p:txBody>
          <a:bodyPr lIns="51435" tIns="25718" rIns="51435" bIns="25718">
            <a:spAutoFit/>
          </a:bodyPr>
          <a:lstStyle/>
          <a:p>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拓展延伸</a:t>
            </a:r>
            <a:endPar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4819" name="Picture 2" descr="F:\千库网下载图片\1bc59db17b5019eedd9bb79b8d014c99.png"/>
          <p:cNvPicPr>
            <a:picLocks noChangeAspect="1" noChangeArrowheads="1"/>
          </p:cNvPicPr>
          <p:nvPr/>
        </p:nvPicPr>
        <p:blipFill>
          <a:blip r:embed="rId1" cstate="email"/>
          <a:srcRect/>
          <a:stretch>
            <a:fillRect/>
          </a:stretch>
        </p:blipFill>
        <p:spPr bwMode="auto">
          <a:xfrm>
            <a:off x="0" y="0"/>
            <a:ext cx="828675" cy="82867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2"/>
          <p:cNvSpPr>
            <a:spLocks noGrp="1"/>
          </p:cNvSpPr>
          <p:nvPr>
            <p:ph idx="1"/>
          </p:nvPr>
        </p:nvSpPr>
        <p:spPr>
          <a:xfrm>
            <a:off x="554831" y="1052512"/>
            <a:ext cx="7886700" cy="3263504"/>
          </a:xfrm>
        </p:spPr>
        <p:txBody>
          <a:bodyPr/>
          <a:lstStyle/>
          <a:p>
            <a:pPr indent="593090"/>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课下搜集红军长征途中发生的感人事迹，了解长征的艰苦岁月，并知道今天的幸福生活来之不易，写一篇读后感</a:t>
            </a:r>
            <a:endParaRPr lang="zh-CN" altLang="en-US"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5842" name="组合 3"/>
          <p:cNvGrpSpPr/>
          <p:nvPr/>
        </p:nvGrpSpPr>
        <p:grpSpPr bwMode="auto">
          <a:xfrm>
            <a:off x="142875" y="141685"/>
            <a:ext cx="2215754" cy="506015"/>
            <a:chOff x="190550" y="189434"/>
            <a:chExt cx="2954709" cy="674898"/>
          </a:xfrm>
        </p:grpSpPr>
        <p:sp>
          <p:nvSpPr>
            <p:cNvPr id="35846" name="标题 1"/>
            <p:cNvSpPr txBox="1">
              <a:spLocks noChangeArrowheads="1"/>
            </p:cNvSpPr>
            <p:nvPr/>
          </p:nvSpPr>
          <p:spPr bwMode="auto">
            <a:xfrm>
              <a:off x="838622" y="333450"/>
              <a:ext cx="2306637" cy="498475"/>
            </a:xfrm>
            <a:prstGeom prst="rect">
              <a:avLst/>
            </a:prstGeom>
            <a:noFill/>
            <a:ln w="9525">
              <a:noFill/>
              <a:miter lim="800000"/>
            </a:ln>
          </p:spPr>
          <p:txBody>
            <a:bodyPr/>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课后习题</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5847"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pic>
        <p:nvPicPr>
          <p:cNvPr id="7" name="图片 6"/>
          <p:cNvPicPr>
            <a:picLocks noChangeAspect="1"/>
          </p:cNvPicPr>
          <p:nvPr/>
        </p:nvPicPr>
        <p:blipFill>
          <a:blip r:embed="rId2" cstate="email"/>
          <a:stretch>
            <a:fillRect/>
          </a:stretch>
        </p:blipFill>
        <p:spPr>
          <a:xfrm>
            <a:off x="547913" y="3154680"/>
            <a:ext cx="2543330" cy="1280216"/>
          </a:xfrm>
          <a:prstGeom prst="roundRect">
            <a:avLst/>
          </a:prstGeom>
        </p:spPr>
      </p:pic>
      <p:pic>
        <p:nvPicPr>
          <p:cNvPr id="8" name="图片 7"/>
          <p:cNvPicPr>
            <a:picLocks noChangeAspect="1"/>
          </p:cNvPicPr>
          <p:nvPr/>
        </p:nvPicPr>
        <p:blipFill>
          <a:blip r:embed="rId3" cstate="email"/>
          <a:stretch>
            <a:fillRect/>
          </a:stretch>
        </p:blipFill>
        <p:spPr>
          <a:xfrm>
            <a:off x="3421954" y="3005404"/>
            <a:ext cx="2430137" cy="1429492"/>
          </a:xfrm>
          <a:prstGeom prst="roundRect">
            <a:avLst/>
          </a:prstGeom>
        </p:spPr>
      </p:pic>
      <p:pic>
        <p:nvPicPr>
          <p:cNvPr id="35845" name="图片 8"/>
          <p:cNvPicPr>
            <a:picLocks noChangeAspect="1"/>
          </p:cNvPicPr>
          <p:nvPr/>
        </p:nvPicPr>
        <p:blipFill>
          <a:blip r:embed="rId4" cstate="email"/>
          <a:srcRect/>
          <a:stretch>
            <a:fillRect/>
          </a:stretch>
        </p:blipFill>
        <p:spPr bwMode="auto">
          <a:xfrm>
            <a:off x="6290073" y="2943225"/>
            <a:ext cx="2430065" cy="1491854"/>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369219"/>
            <a:ext cx="7886700" cy="3288506"/>
          </a:xfrm>
        </p:spPr>
        <p:txBody>
          <a:bodyPr/>
          <a:lstStyle/>
          <a:p>
            <a:pPr indent="593090"/>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他快</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四十</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岁了，个儿挺高，背有点驼，四方脸，高颧骨，脸上布满皱纹。</a:t>
            </a:r>
            <a:endParaRPr lang="en-US" altLang="zh-CN" dirty="0"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rgbClr val="002060"/>
                </a:solidFill>
                <a:latin typeface="微软雅黑" panose="020B0503020204020204" pitchFamily="34" charset="-122"/>
                <a:ea typeface="微软雅黑" panose="020B0503020204020204" pitchFamily="34" charset="-122"/>
                <a:sym typeface="微软雅黑" panose="020B0503020204020204" pitchFamily="34" charset="-122"/>
              </a:rPr>
              <a:t>外貌描写</a:t>
            </a:r>
            <a:endParaRPr lang="en-US" altLang="zh-CN" dirty="0" smtClean="0">
              <a:solidFill>
                <a:srgbClr val="002060"/>
              </a:solidFill>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老班长</a:t>
            </a:r>
            <a:endParaRPr lang="zh-CN" altLang="en-US" dirty="0" smtClean="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导入课题</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2"/>
          <p:cNvSpPr>
            <a:spLocks noGrp="1"/>
          </p:cNvSpPr>
          <p:nvPr>
            <p:ph idx="1"/>
          </p:nvPr>
        </p:nvSpPr>
        <p:spPr>
          <a:xfrm>
            <a:off x="626269" y="1494235"/>
            <a:ext cx="7886700" cy="2155031"/>
          </a:xfrm>
        </p:spPr>
        <p:txBody>
          <a:bodyPr>
            <a:normAutofit lnSpcReduction="10000"/>
          </a:bodyPr>
          <a:lstStyle/>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圈出正确的读音。</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歼</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灭</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qi</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ā</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n  ji</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ā</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n</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粗</a:t>
            </a:r>
            <a:r>
              <a:rPr lang="zh-CN" altLang="zh-CN"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糙</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z</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à</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o  c</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ā</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o</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作</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料</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zu</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ò</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  zu</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ó</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勉</a:t>
            </a:r>
            <a:r>
              <a:rPr lang="zh-CN" altLang="zh-CN"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强</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qi</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ǎ</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ng  ji</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à</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ng</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和</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青稞面</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hu</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ó</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  hu</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ò</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抽</a:t>
            </a:r>
            <a:r>
              <a:rPr lang="zh-CN" altLang="zh-CN" smtClean="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噎</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y</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è</a:t>
            </a:r>
            <a:r>
              <a:rPr lang="en-US"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  y</a:t>
            </a:r>
            <a:r>
              <a:rPr lang="zh-CN" altLang="zh-CN" smtClean="0">
                <a:latin typeface="微软雅黑" panose="020B0503020204020204" pitchFamily="34" charset="-122"/>
                <a:ea typeface="微软雅黑" panose="020B0503020204020204" pitchFamily="34" charset="-122"/>
                <a:cs typeface="方正姚体"/>
                <a:sym typeface="微软雅黑" panose="020B0503020204020204" pitchFamily="34" charset="-122"/>
              </a:rPr>
              <a:t>ē</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endParaRPr lang="zh-CN" altLang="en-US" smtClean="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6866" name="组合 3"/>
          <p:cNvGrpSpPr/>
          <p:nvPr/>
        </p:nvGrpSpPr>
        <p:grpSpPr bwMode="auto">
          <a:xfrm>
            <a:off x="142875" y="141685"/>
            <a:ext cx="2215754" cy="506015"/>
            <a:chOff x="190550" y="189434"/>
            <a:chExt cx="2954709" cy="674898"/>
          </a:xfrm>
        </p:grpSpPr>
        <p:sp>
          <p:nvSpPr>
            <p:cNvPr id="36873" name="标题 1"/>
            <p:cNvSpPr txBox="1">
              <a:spLocks noChangeArrowheads="1"/>
            </p:cNvSpPr>
            <p:nvPr/>
          </p:nvSpPr>
          <p:spPr bwMode="auto">
            <a:xfrm>
              <a:off x="838622" y="333450"/>
              <a:ext cx="2306637" cy="498475"/>
            </a:xfrm>
            <a:prstGeom prst="rect">
              <a:avLst/>
            </a:prstGeom>
            <a:noFill/>
            <a:ln w="9525">
              <a:noFill/>
              <a:miter lim="800000"/>
            </a:ln>
          </p:spPr>
          <p:txBody>
            <a:bodyPr/>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课后习题</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6874"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sp>
        <p:nvSpPr>
          <p:cNvPr id="8" name="椭圆 7"/>
          <p:cNvSpPr/>
          <p:nvPr/>
        </p:nvSpPr>
        <p:spPr>
          <a:xfrm>
            <a:off x="2601516" y="2132410"/>
            <a:ext cx="698897"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3765"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椭圆 8"/>
          <p:cNvSpPr/>
          <p:nvPr/>
        </p:nvSpPr>
        <p:spPr>
          <a:xfrm>
            <a:off x="5041107" y="2132410"/>
            <a:ext cx="698897"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3765"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椭圆 9"/>
          <p:cNvSpPr/>
          <p:nvPr/>
        </p:nvSpPr>
        <p:spPr>
          <a:xfrm>
            <a:off x="7480697" y="2132410"/>
            <a:ext cx="698897"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3765"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椭圆 10"/>
          <p:cNvSpPr/>
          <p:nvPr/>
        </p:nvSpPr>
        <p:spPr>
          <a:xfrm>
            <a:off x="2025254" y="2674144"/>
            <a:ext cx="778669"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3765"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椭圆 11"/>
          <p:cNvSpPr/>
          <p:nvPr/>
        </p:nvSpPr>
        <p:spPr>
          <a:xfrm>
            <a:off x="5041107" y="2674144"/>
            <a:ext cx="698897"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3765"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椭圆 12"/>
          <p:cNvSpPr/>
          <p:nvPr/>
        </p:nvSpPr>
        <p:spPr>
          <a:xfrm>
            <a:off x="7812881" y="2674144"/>
            <a:ext cx="700088" cy="5238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3765"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2"/>
          <p:cNvSpPr>
            <a:spLocks noGrp="1"/>
          </p:cNvSpPr>
          <p:nvPr>
            <p:ph idx="1"/>
          </p:nvPr>
        </p:nvSpPr>
        <p:spPr>
          <a:xfrm>
            <a:off x="547688" y="1026319"/>
            <a:ext cx="7886700" cy="3263504"/>
          </a:xfrm>
        </p:spPr>
        <p:txBody>
          <a:bodyPr/>
          <a:lstStyle/>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把下列词语补充完整。</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无</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无</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喜出</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    </a:t>
            </a:r>
            <a:endParaRPr lang="en-US"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三</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两</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夜色</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热气</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目不</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    </a:t>
            </a:r>
            <a:endParaRPr lang="en-US"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一息</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天</a:t>
            </a:r>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地</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endParaRPr lang="zh-CN" altLang="en-US" smtClean="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7890" name="组合 3"/>
          <p:cNvGrpSpPr/>
          <p:nvPr/>
        </p:nvGrpSpPr>
        <p:grpSpPr bwMode="auto">
          <a:xfrm>
            <a:off x="142875" y="141685"/>
            <a:ext cx="2215754" cy="506015"/>
            <a:chOff x="190550" y="189434"/>
            <a:chExt cx="2954709" cy="674898"/>
          </a:xfrm>
        </p:grpSpPr>
        <p:sp>
          <p:nvSpPr>
            <p:cNvPr id="37899" name="标题 1"/>
            <p:cNvSpPr txBox="1">
              <a:spLocks noChangeArrowheads="1"/>
            </p:cNvSpPr>
            <p:nvPr/>
          </p:nvSpPr>
          <p:spPr bwMode="auto">
            <a:xfrm>
              <a:off x="838622" y="333450"/>
              <a:ext cx="2306637" cy="498475"/>
            </a:xfrm>
            <a:prstGeom prst="rect">
              <a:avLst/>
            </a:prstGeom>
            <a:noFill/>
            <a:ln w="9525">
              <a:noFill/>
              <a:miter lim="800000"/>
            </a:ln>
          </p:spPr>
          <p:txBody>
            <a:bodyPr/>
            <a:lstStyle/>
            <a:p>
              <a:pPr>
                <a:lnSpc>
                  <a:spcPct val="90000"/>
                </a:lnSpc>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课后习题</a:t>
              </a:r>
              <a:endParaRPr lang="zh-CN"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7900"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sp>
        <p:nvSpPr>
          <p:cNvPr id="7" name="矩形 6"/>
          <p:cNvSpPr/>
          <p:nvPr/>
        </p:nvSpPr>
        <p:spPr>
          <a:xfrm>
            <a:off x="1750219" y="1672829"/>
            <a:ext cx="1893094" cy="438150"/>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边</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涯</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矩形 7"/>
          <p:cNvSpPr/>
          <p:nvPr/>
        </p:nvSpPr>
        <p:spPr>
          <a:xfrm>
            <a:off x="4845844" y="1672829"/>
            <a:ext cx="1571625" cy="438150"/>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望</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外</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矩形 8"/>
          <p:cNvSpPr/>
          <p:nvPr/>
        </p:nvSpPr>
        <p:spPr>
          <a:xfrm>
            <a:off x="1750219" y="2200275"/>
            <a:ext cx="1710929" cy="438150"/>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长</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短</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矩形 9"/>
          <p:cNvSpPr/>
          <p:nvPr/>
        </p:nvSpPr>
        <p:spPr>
          <a:xfrm>
            <a:off x="4864894" y="2199085"/>
            <a:ext cx="1552575" cy="439340"/>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弥</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漫</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矩形 10"/>
          <p:cNvSpPr/>
          <p:nvPr/>
        </p:nvSpPr>
        <p:spPr>
          <a:xfrm>
            <a:off x="1964532" y="2752725"/>
            <a:ext cx="1464469" cy="439341"/>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腾</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腾</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矩形 11"/>
          <p:cNvSpPr/>
          <p:nvPr/>
        </p:nvSpPr>
        <p:spPr>
          <a:xfrm>
            <a:off x="4845844" y="2752725"/>
            <a:ext cx="1893094" cy="439341"/>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转</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睛</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矩形 12"/>
          <p:cNvSpPr/>
          <p:nvPr/>
        </p:nvSpPr>
        <p:spPr>
          <a:xfrm>
            <a:off x="1398985" y="3301604"/>
            <a:ext cx="1893094" cy="439340"/>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奄</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奄</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矩形 13"/>
          <p:cNvSpPr/>
          <p:nvPr/>
        </p:nvSpPr>
        <p:spPr>
          <a:xfrm>
            <a:off x="4293394" y="3301604"/>
            <a:ext cx="2996804" cy="439340"/>
          </a:xfrm>
          <a:prstGeom prst="rect">
            <a:avLst/>
          </a:prstGeom>
        </p:spPr>
        <p:txBody>
          <a:bodyPr lIns="68580" tIns="34290" rIns="68580" bIns="34290">
            <a:spAutoFit/>
          </a:bodyPr>
          <a:lstStyle/>
          <a:p>
            <a:pPr indent="95250" fontAlgn="auto">
              <a:spcBef>
                <a:spcPts val="0"/>
              </a:spcBef>
              <a:spcAft>
                <a:spcPts val="0"/>
              </a:spcAft>
              <a:defRPr/>
            </a:pP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欢</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喜</a:t>
            </a:r>
            <a:r>
              <a:rPr lang="en-US"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 </a:t>
            </a:r>
            <a:endParaRPr lang="zh-CN" altLang="zh-CN" sz="2400" kern="1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2"/>
          <p:cNvSpPr>
            <a:spLocks noGrp="1"/>
          </p:cNvSpPr>
          <p:nvPr>
            <p:ph idx="1"/>
          </p:nvPr>
        </p:nvSpPr>
        <p:spPr>
          <a:xfrm>
            <a:off x="628650" y="719138"/>
            <a:ext cx="7886700" cy="3769519"/>
          </a:xfrm>
        </p:spPr>
        <p:txBody>
          <a:bodyPr>
            <a:normAutofit lnSpcReduction="10000"/>
          </a:bodyPr>
          <a:lstStyle/>
          <a:p>
            <a:pPr indent="593090"/>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给</a:t>
            </a:r>
            <a:r>
              <a:rPr lang="zh-CN" altLang="en-US" sz="1800" dirty="0">
                <a:latin typeface="微软雅黑" panose="020B0503020204020204" pitchFamily="34" charset="-122"/>
                <a:ea typeface="微软雅黑" panose="020B0503020204020204" pitchFamily="34" charset="-122"/>
                <a:sym typeface="微软雅黑" panose="020B0503020204020204" pitchFamily="34" charset="-122"/>
              </a:rPr>
              <a:t>下列</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句子加上</a:t>
            </a:r>
            <a:r>
              <a:rPr lang="zh-CN" altLang="en-US" sz="1800" dirty="0">
                <a:latin typeface="微软雅黑" panose="020B0503020204020204" pitchFamily="34" charset="-122"/>
                <a:ea typeface="微软雅黑" panose="020B0503020204020204" pitchFamily="34" charset="-122"/>
                <a:sym typeface="微软雅黑" panose="020B0503020204020204" pitchFamily="34" charset="-122"/>
              </a:rPr>
              <a:t>合适</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的关联词语。</a:t>
            </a:r>
            <a:endParaRPr lang="zh-CN" altLang="zh-CN" sz="1800" dirty="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因为……所以……</a:t>
            </a:r>
            <a:r>
              <a:rPr lang="en-US"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既然……就……</a:t>
            </a:r>
            <a:r>
              <a:rPr lang="en-US"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如果…… 就……</a:t>
            </a:r>
            <a:r>
              <a:rPr lang="en-US"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只要……就……</a:t>
            </a:r>
            <a:r>
              <a:rPr lang="en-US"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虽然…… 但是……</a:t>
            </a:r>
            <a:endParaRPr lang="zh-CN" altLang="zh-CN" sz="1800"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）我</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接受了指导员交给的任务，</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得把你们带出草地。</a:t>
            </a:r>
            <a:endParaRPr lang="zh-CN" altLang="zh-CN" sz="1800" dirty="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全连数他岁数大，对大家又特别亲，</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大伙都叫他“老班长”。</a:t>
            </a:r>
            <a:endParaRPr lang="zh-CN" altLang="zh-CN" sz="1800" dirty="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）这汤</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没加作料，</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我们觉得没有比这更鲜美的了。</a:t>
            </a:r>
            <a:endParaRPr lang="zh-CN" altLang="zh-CN" sz="1800" dirty="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4</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我们找不到东西吃，</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无法走出这茫茫的草地。</a:t>
            </a:r>
            <a:endParaRPr lang="zh-CN" altLang="zh-CN" sz="1800" dirty="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哪一天吃不上东西，说不定</a:t>
            </a:r>
            <a:r>
              <a:rPr lang="en-US" altLang="zh-CN" sz="18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zh-CN" sz="1800" dirty="0">
                <a:latin typeface="微软雅黑" panose="020B0503020204020204" pitchFamily="34" charset="-122"/>
                <a:ea typeface="微软雅黑" panose="020B0503020204020204" pitchFamily="34" charset="-122"/>
                <a:sym typeface="微软雅黑" panose="020B0503020204020204" pitchFamily="34" charset="-122"/>
              </a:rPr>
              <a:t>会起不来。</a:t>
            </a:r>
            <a:endParaRPr lang="zh-CN" altLang="zh-CN" sz="1800" dirty="0">
              <a:latin typeface="微软雅黑" panose="020B0503020204020204" pitchFamily="34" charset="-122"/>
              <a:ea typeface="微软雅黑" panose="020B0503020204020204" pitchFamily="34" charset="-122"/>
              <a:sym typeface="微软雅黑" panose="020B0503020204020204" pitchFamily="34" charset="-122"/>
            </a:endParaRPr>
          </a:p>
          <a:p>
            <a:pPr indent="593090"/>
            <a:endParaRPr lang="zh-CN" altLang="en-US" sz="18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8914" name="组合 3"/>
          <p:cNvGrpSpPr/>
          <p:nvPr/>
        </p:nvGrpSpPr>
        <p:grpSpPr bwMode="auto">
          <a:xfrm>
            <a:off x="142875" y="141685"/>
            <a:ext cx="2215754" cy="506015"/>
            <a:chOff x="190550" y="189434"/>
            <a:chExt cx="2954709" cy="674898"/>
          </a:xfrm>
        </p:grpSpPr>
        <p:sp>
          <p:nvSpPr>
            <p:cNvPr id="38920" name="标题 1"/>
            <p:cNvSpPr txBox="1">
              <a:spLocks noChangeArrowheads="1"/>
            </p:cNvSpPr>
            <p:nvPr/>
          </p:nvSpPr>
          <p:spPr bwMode="auto">
            <a:xfrm>
              <a:off x="838622" y="333450"/>
              <a:ext cx="2306637" cy="498475"/>
            </a:xfrm>
            <a:prstGeom prst="rect">
              <a:avLst/>
            </a:prstGeom>
            <a:noFill/>
            <a:ln w="9525">
              <a:noFill/>
              <a:miter lim="800000"/>
            </a:ln>
          </p:spPr>
          <p:txBody>
            <a:bodyPr/>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课后习题</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8921" name="Picture 1" descr="F:\千库网下载图片\13ec4e22adfa0dfd6784612ed1d4d90a.png"/>
            <p:cNvPicPr>
              <a:picLocks noChangeAspect="1" noChangeArrowheads="1"/>
            </p:cNvPicPr>
            <p:nvPr/>
          </p:nvPicPr>
          <p:blipFill>
            <a:blip r:embed="rId1" cstate="email"/>
            <a:srcRect/>
            <a:stretch>
              <a:fillRect/>
            </a:stretch>
          </p:blipFill>
          <p:spPr bwMode="auto">
            <a:xfrm>
              <a:off x="190550" y="189434"/>
              <a:ext cx="540000" cy="674898"/>
            </a:xfrm>
            <a:prstGeom prst="rect">
              <a:avLst/>
            </a:prstGeom>
            <a:noFill/>
            <a:ln w="9525">
              <a:noFill/>
              <a:miter lim="800000"/>
              <a:headEnd/>
              <a:tailEnd/>
            </a:ln>
          </p:spPr>
        </p:pic>
      </p:grpSp>
      <p:sp>
        <p:nvSpPr>
          <p:cNvPr id="7" name="矩形 6"/>
          <p:cNvSpPr/>
          <p:nvPr/>
        </p:nvSpPr>
        <p:spPr>
          <a:xfrm>
            <a:off x="2286000" y="1891904"/>
            <a:ext cx="4572000" cy="377026"/>
          </a:xfrm>
          <a:prstGeom prst="rect">
            <a:avLst/>
          </a:prstGeom>
        </p:spPr>
        <p:txBody>
          <a:bodyPr lIns="68580" tIns="34290" rIns="68580" bIns="34290">
            <a:spAutoFit/>
          </a:bodyPr>
          <a:lstStyle/>
          <a:p>
            <a:pPr fontAlgn="auto">
              <a:spcBef>
                <a:spcPts val="0"/>
              </a:spcBef>
              <a:spcAft>
                <a:spcPts val="0"/>
              </a:spcAft>
              <a:defRPr/>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既然</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就</a:t>
            </a:r>
            <a:endParaRPr lang="zh-CN" altLang="en-US" sz="20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矩形 7"/>
          <p:cNvSpPr/>
          <p:nvPr/>
        </p:nvSpPr>
        <p:spPr>
          <a:xfrm>
            <a:off x="1996679" y="2756297"/>
            <a:ext cx="5429250" cy="377026"/>
          </a:xfrm>
          <a:prstGeom prst="rect">
            <a:avLst/>
          </a:prstGeom>
        </p:spPr>
        <p:txBody>
          <a:bodyPr lIns="68580" tIns="34290" rIns="68580" bIns="34290">
            <a:spAutoFit/>
          </a:bodyPr>
          <a:lstStyle/>
          <a:p>
            <a:pPr fontAlgn="auto">
              <a:spcBef>
                <a:spcPts val="0"/>
              </a:spcBef>
              <a:spcAft>
                <a:spcPts val="0"/>
              </a:spcAft>
              <a:defRPr/>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因为</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所以</a:t>
            </a:r>
            <a:endParaRPr lang="zh-CN" altLang="en-US" sz="20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矩形 8"/>
          <p:cNvSpPr/>
          <p:nvPr/>
        </p:nvSpPr>
        <p:spPr>
          <a:xfrm>
            <a:off x="2425304" y="3620692"/>
            <a:ext cx="4572000" cy="377026"/>
          </a:xfrm>
          <a:prstGeom prst="rect">
            <a:avLst/>
          </a:prstGeom>
        </p:spPr>
        <p:txBody>
          <a:bodyPr lIns="68580" tIns="34290" rIns="68580" bIns="34290">
            <a:spAutoFit/>
          </a:bodyPr>
          <a:lstStyle/>
          <a:p>
            <a:pPr fontAlgn="auto">
              <a:spcBef>
                <a:spcPts val="0"/>
              </a:spcBef>
              <a:spcAft>
                <a:spcPts val="0"/>
              </a:spcAft>
              <a:defRPr/>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虽然</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但是</a:t>
            </a:r>
            <a:endParaRPr lang="zh-CN" altLang="en-US" sz="20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矩形 9"/>
          <p:cNvSpPr/>
          <p:nvPr/>
        </p:nvSpPr>
        <p:spPr>
          <a:xfrm>
            <a:off x="1996679" y="3993356"/>
            <a:ext cx="4572000" cy="377026"/>
          </a:xfrm>
          <a:prstGeom prst="rect">
            <a:avLst/>
          </a:prstGeom>
        </p:spPr>
        <p:txBody>
          <a:bodyPr lIns="68580" tIns="34290" rIns="68580" bIns="34290">
            <a:spAutoFit/>
          </a:bodyPr>
          <a:lstStyle/>
          <a:p>
            <a:pPr fontAlgn="auto">
              <a:spcBef>
                <a:spcPts val="0"/>
              </a:spcBef>
              <a:spcAft>
                <a:spcPts val="0"/>
              </a:spcAft>
              <a:defRPr/>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如果</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就</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endParaRPr lang="zh-CN" altLang="en-US" sz="20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矩形 10"/>
          <p:cNvSpPr/>
          <p:nvPr/>
        </p:nvSpPr>
        <p:spPr>
          <a:xfrm>
            <a:off x="1996679" y="4418410"/>
            <a:ext cx="4572000" cy="377026"/>
          </a:xfrm>
          <a:prstGeom prst="rect">
            <a:avLst/>
          </a:prstGeom>
        </p:spPr>
        <p:txBody>
          <a:bodyPr lIns="68580" tIns="34290" rIns="68580" bIns="34290">
            <a:spAutoFit/>
          </a:bodyPr>
          <a:lstStyle/>
          <a:p>
            <a:pPr fontAlgn="auto">
              <a:spcBef>
                <a:spcPts val="0"/>
              </a:spcBef>
              <a:spcAft>
                <a:spcPts val="0"/>
              </a:spcAft>
              <a:defRPr/>
            </a:pP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只要</a:t>
            </a:r>
            <a:r>
              <a:rPr lang="en-US"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                     </a:t>
            </a:r>
            <a:r>
              <a:rPr lang="zh-CN" altLang="zh-CN" sz="2000"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就</a:t>
            </a:r>
            <a:endParaRPr lang="zh-CN" altLang="en-US" sz="2000"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2"/>
          <p:cNvSpPr>
            <a:spLocks noGrp="1"/>
          </p:cNvSpPr>
          <p:nvPr>
            <p:ph idx="1"/>
          </p:nvPr>
        </p:nvSpPr>
        <p:spPr>
          <a:xfrm>
            <a:off x="628650" y="1021556"/>
            <a:ext cx="7886700" cy="3263504"/>
          </a:xfrm>
        </p:spPr>
        <p:txBody>
          <a:bodyPr/>
          <a:lstStyle/>
          <a:p>
            <a:pPr indent="593090"/>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红军二万五千里长征，简称 “长征”，是第二次国内革命战争时期中国工农红军主力从长江南北各根据地向陕北革命根据地</a:t>
            </a: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亦称陕甘苏区</a:t>
            </a: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进行的战略大转移。从</a:t>
            </a: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1934 </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年</a:t>
            </a: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月开始，到 </a:t>
            </a: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1936 </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年 </a:t>
            </a:r>
            <a:r>
              <a:rPr lang="en-US" altLang="zh-CN" dirty="0" smtClean="0">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月结束。历时两年，行程二万五千里。</a:t>
            </a:r>
            <a:endParaRPr lang="zh-CN" altLang="en-US"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写作背景</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28650" y="1113235"/>
            <a:ext cx="7886700" cy="3263503"/>
          </a:xfrm>
        </p:spPr>
        <p:txBody>
          <a:bodyPr rtlCol="0">
            <a:normAutofit fontScale="92500" lnSpcReduction="20000"/>
          </a:bodyPr>
          <a:lstStyle/>
          <a:p>
            <a:pPr fontAlgn="auto">
              <a:spcBef>
                <a:spcPts val="0"/>
              </a:spcBef>
              <a:spcAft>
                <a:spcPts val="0"/>
              </a:spcAft>
              <a:defRPr/>
            </a:pP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松潘草地，位于青藏高原和四川盆地连接段的川西北草原，纵横</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300</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余</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千米</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海拔在</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3500</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米以上。由于排水不良，形成大片的沼泽。水草盘根错节，结成片片草甸，覆盖于沼泽之上。草地气候极为恶劣，年平均气温在零度以下，雨雪风雹来去无常。</a:t>
            </a:r>
            <a:endPar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过草地是红军长征中最艰难的行军。行军时，稍不小心，就会陷入泥潭，遭受灭顶之灾。</a:t>
            </a:r>
            <a:endPar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写作背景</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2"/>
          <p:cNvSpPr>
            <a:spLocks noGrp="1"/>
          </p:cNvSpPr>
          <p:nvPr>
            <p:ph idx="1"/>
          </p:nvPr>
        </p:nvSpPr>
        <p:spPr>
          <a:xfrm>
            <a:off x="464344" y="1215629"/>
            <a:ext cx="7886700" cy="3263503"/>
          </a:xfrm>
        </p:spPr>
        <p:txBody>
          <a:bodyPr/>
          <a:lstStyle/>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1.</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正确</a:t>
            </a:r>
            <a:r>
              <a:rPr lang="zh-CN" altLang="en-US"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流利朗读课文</a:t>
            </a:r>
            <a:r>
              <a:rPr lang="zh-CN" altLang="en-US"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遇到不懂的字圈出来，并和小组成员一起解决疑问。</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r>
              <a:rPr lang="en-US" altLang="zh-CN" smtClean="0">
                <a:latin typeface="微软雅黑" panose="020B0503020204020204" pitchFamily="34" charset="-122"/>
                <a:ea typeface="微软雅黑" panose="020B0503020204020204" pitchFamily="34" charset="-122"/>
                <a:sym typeface="微软雅黑" panose="020B0503020204020204" pitchFamily="34" charset="-122"/>
              </a:rPr>
              <a:t>2.</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这篇课文主要讲了一件什么事？</a:t>
            </a:r>
            <a:r>
              <a:rPr lang="zh-CN" altLang="en-US" smtClean="0">
                <a:latin typeface="微软雅黑" panose="020B0503020204020204" pitchFamily="34" charset="-122"/>
                <a:ea typeface="微软雅黑" panose="020B0503020204020204" pitchFamily="34" charset="-122"/>
                <a:sym typeface="微软雅黑" panose="020B0503020204020204" pitchFamily="34" charset="-122"/>
              </a:rPr>
              <a:t>课文</a:t>
            </a:r>
            <a:r>
              <a:rPr lang="zh-CN" altLang="zh-CN" smtClean="0">
                <a:latin typeface="微软雅黑" panose="020B0503020204020204" pitchFamily="34" charset="-122"/>
                <a:ea typeface="微软雅黑" panose="020B0503020204020204" pitchFamily="34" charset="-122"/>
                <a:sym typeface="微软雅黑" panose="020B0503020204020204" pitchFamily="34" charset="-122"/>
              </a:rPr>
              <a:t>是怎样描写老班长的？</a:t>
            </a:r>
            <a:endParaRPr lang="zh-CN" altLang="zh-CN" smtClean="0">
              <a:latin typeface="微软雅黑" panose="020B0503020204020204" pitchFamily="34" charset="-122"/>
              <a:ea typeface="微软雅黑" panose="020B0503020204020204" pitchFamily="34" charset="-122"/>
              <a:sym typeface="微软雅黑" panose="020B0503020204020204" pitchFamily="34" charset="-122"/>
            </a:endParaRPr>
          </a:p>
          <a:p>
            <a:pPr indent="593090"/>
            <a:endParaRPr lang="zh-CN" altLang="en-US"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学习提示</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pic>
        <p:nvPicPr>
          <p:cNvPr id="21507" name="Picture 2" descr="F:\千库网下载图片\bdf0e0aba4ee971977a817be5e4d226d.png"/>
          <p:cNvPicPr>
            <a:picLocks noChangeAspect="1" noChangeArrowheads="1"/>
          </p:cNvPicPr>
          <p:nvPr/>
        </p:nvPicPr>
        <p:blipFill>
          <a:blip r:embed="rId1" cstate="email"/>
          <a:srcRect/>
          <a:stretch>
            <a:fillRect/>
          </a:stretch>
        </p:blipFill>
        <p:spPr bwMode="auto">
          <a:xfrm>
            <a:off x="0" y="-1191"/>
            <a:ext cx="700088" cy="70008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3863" y="808435"/>
            <a:ext cx="7886700" cy="3711178"/>
          </a:xfrm>
        </p:spPr>
        <p:txBody>
          <a:bodyPr rtlCol="0">
            <a:normAutofit fontScale="92500"/>
          </a:bodyPr>
          <a:lstStyle/>
          <a:p>
            <a:pPr indent="0" fontAlgn="auto">
              <a:spcBef>
                <a:spcPts val="0"/>
              </a:spcBef>
              <a:spcAft>
                <a:spcPts val="0"/>
              </a:spcAft>
              <a:defRPr/>
            </a:pPr>
            <a:r>
              <a:rPr lang="zh-CN"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支吾：说话含混躲闪；用含混的话语搪塞。</a:t>
            </a:r>
            <a:endParaRPr lang="en-US"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fontAlgn="auto">
              <a:spcBef>
                <a:spcPts val="0"/>
              </a:spcBef>
              <a:spcAft>
                <a:spcPts val="0"/>
              </a:spcAft>
              <a:defRPr/>
            </a:pPr>
            <a:r>
              <a:rPr lang="zh-CN" altLang="zh-CN" dirty="0" smtClean="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例句</a:t>
            </a:r>
            <a:r>
              <a:rPr lang="zh-CN" altLang="zh-CN"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：每次一提到这事，他都用一句玩笑话支吾过去</a:t>
            </a:r>
            <a:r>
              <a:rPr lang="zh-CN" altLang="zh-CN" dirty="0" smtClean="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zh-CN"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fontAlgn="auto">
              <a:spcBef>
                <a:spcPts val="0"/>
              </a:spcBef>
              <a:spcAft>
                <a:spcPts val="0"/>
              </a:spcAft>
              <a:defRPr/>
            </a:pPr>
            <a:r>
              <a:rPr lang="zh-CN"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收敛：</a:t>
            </a:r>
            <a:r>
              <a:rPr lang="en-US"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笑容、光线等</a:t>
            </a:r>
            <a:r>
              <a:rPr lang="en-US"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减弱或消失。本课是指老班长的笑容消失。</a:t>
            </a:r>
            <a:endParaRPr lang="en-US"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fontAlgn="auto">
              <a:spcBef>
                <a:spcPts val="0"/>
              </a:spcBef>
              <a:spcAft>
                <a:spcPts val="0"/>
              </a:spcAft>
              <a:defRPr/>
            </a:pPr>
            <a:r>
              <a:rPr lang="zh-CN" altLang="zh-CN" dirty="0" smtClean="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例句</a:t>
            </a:r>
            <a:r>
              <a:rPr lang="zh-CN" altLang="zh-CN"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：见到首长后，安妮收敛了笑容，端端正正地行了个军礼</a:t>
            </a:r>
            <a:r>
              <a:rPr lang="zh-CN" altLang="zh-CN" dirty="0" smtClean="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zh-CN"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fontAlgn="auto">
              <a:spcBef>
                <a:spcPts val="0"/>
              </a:spcBef>
              <a:spcAft>
                <a:spcPts val="0"/>
              </a:spcAft>
              <a:defRPr/>
            </a:pPr>
            <a:r>
              <a:rPr lang="zh-CN"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rPr>
              <a:t>奄奄一息：形容气息微弱。</a:t>
            </a:r>
            <a:endParaRPr lang="en-US" altLang="zh-CN" dirty="0">
              <a:solidFill>
                <a:schemeClr val="accent5"/>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fontAlgn="auto">
              <a:spcBef>
                <a:spcPts val="0"/>
              </a:spcBef>
              <a:spcAft>
                <a:spcPts val="0"/>
              </a:spcAft>
              <a:defRPr/>
            </a:pPr>
            <a:r>
              <a:rPr lang="zh-CN" altLang="zh-CN" dirty="0" smtClean="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例句</a:t>
            </a:r>
            <a:r>
              <a:rPr lang="zh-CN" altLang="zh-CN"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：我们在街角捡到了这只奄奄一息的小狗</a:t>
            </a:r>
            <a:r>
              <a:rPr lang="zh-CN" altLang="zh-CN" dirty="0" smtClean="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zh-CN" dirty="0">
              <a:solidFill>
                <a:srgbClr val="FF0000"/>
              </a:solidFill>
              <a:latin typeface="微软雅黑" panose="020B0503020204020204" pitchFamily="34" charset="-122"/>
              <a:ea typeface="微软雅黑" panose="020B0503020204020204" pitchFamily="34" charset="-122"/>
              <a:cs typeface="+mn-cs"/>
              <a:sym typeface="微软雅黑" panose="020B0503020204020204" pitchFamily="34" charset="-122"/>
            </a:endParaRPr>
          </a:p>
          <a:p>
            <a:pPr indent="0"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pic>
        <p:nvPicPr>
          <p:cNvPr id="22530" name="图片 9" descr="book.gif"/>
          <p:cNvPicPr>
            <a:picLocks noChangeAspect="1" noChangeArrowheads="1"/>
          </p:cNvPicPr>
          <p:nvPr/>
        </p:nvPicPr>
        <p:blipFill>
          <a:blip r:embed="rId1" cstate="email"/>
          <a:srcRect/>
          <a:stretch>
            <a:fillRect/>
          </a:stretch>
        </p:blipFill>
        <p:spPr bwMode="auto">
          <a:xfrm>
            <a:off x="0" y="196453"/>
            <a:ext cx="1087041" cy="500063"/>
          </a:xfrm>
          <a:prstGeom prst="rect">
            <a:avLst/>
          </a:prstGeom>
          <a:noFill/>
          <a:ln w="9525">
            <a:noFill/>
            <a:miter lim="800000"/>
            <a:headEnd/>
            <a:tailEnd/>
          </a:ln>
        </p:spPr>
      </p:pic>
      <p:sp>
        <p:nvSpPr>
          <p:cNvPr id="22531" name="标题 1"/>
          <p:cNvSpPr txBox="1">
            <a:spLocks noChangeArrowheads="1"/>
          </p:cNvSpPr>
          <p:nvPr/>
        </p:nvSpPr>
        <p:spPr bwMode="auto">
          <a:xfrm>
            <a:off x="1144191" y="259557"/>
            <a:ext cx="1524000" cy="373856"/>
          </a:xfrm>
          <a:prstGeom prst="rect">
            <a:avLst/>
          </a:prstGeom>
          <a:noFill/>
          <a:ln w="9525">
            <a:noFill/>
            <a:miter lim="800000"/>
          </a:ln>
        </p:spPr>
        <p:txBody>
          <a:bodyPr lIns="68580" tIns="34290" rIns="68580" bIns="34290"/>
          <a:lstStyle/>
          <a:p>
            <a:pPr>
              <a:lnSpc>
                <a:spcPct val="90000"/>
              </a:lnSpc>
            </a:pP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词语积累</a:t>
            </a:r>
            <a:endParaRPr lang="zh-CN"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2"/>
          <p:cNvSpPr>
            <a:spLocks noGrp="1"/>
          </p:cNvSpPr>
          <p:nvPr>
            <p:ph idx="1"/>
          </p:nvPr>
        </p:nvSpPr>
        <p:spPr>
          <a:xfrm>
            <a:off x="485775" y="1204912"/>
            <a:ext cx="7886700" cy="3263504"/>
          </a:xfrm>
        </p:spPr>
        <p:txBody>
          <a:bodyPr/>
          <a:lstStyle/>
          <a:p>
            <a:pPr indent="593090"/>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作者满怀深情地叙述了红军长征途中，一位炊事班长牢记部队指导员的嘱托，尽心尽力地照顾三个生病的小战士过草地，而不惜牺牲自己的感人事迹。对老班长的刻画</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主要从外貌</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语言</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动作</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神态等描写来完成的。</a:t>
            </a:r>
            <a:endParaRPr lang="zh-CN" altLang="en-US"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标题 1"/>
          <p:cNvSpPr txBox="1"/>
          <p:nvPr/>
        </p:nvSpPr>
        <p:spPr bwMode="auto">
          <a:xfrm>
            <a:off x="575073" y="196454"/>
            <a:ext cx="1944290"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走进课文</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pic>
        <p:nvPicPr>
          <p:cNvPr id="23555" name="Picture 1" descr="F:\千库网下载图片\f8d4b884a3092638644a275499ee533c.png"/>
          <p:cNvPicPr>
            <a:picLocks noChangeAspect="1" noChangeArrowheads="1"/>
          </p:cNvPicPr>
          <p:nvPr/>
        </p:nvPicPr>
        <p:blipFill>
          <a:blip r:embed="rId1" cstate="email"/>
          <a:srcRect/>
          <a:stretch>
            <a:fillRect/>
          </a:stretch>
        </p:blipFill>
        <p:spPr bwMode="auto">
          <a:xfrm>
            <a:off x="1" y="141685"/>
            <a:ext cx="783431" cy="520303"/>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85775" y="939404"/>
            <a:ext cx="7886700" cy="3264694"/>
          </a:xfrm>
        </p:spPr>
        <p:txBody>
          <a:bodyPr rtlCol="0">
            <a:normAutofit lnSpcReduction="10000"/>
          </a:bodyPr>
          <a:lstStyle/>
          <a:p>
            <a:pP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1.</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再读课文</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找出</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刻画</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老班长的句子：外貌，语言，动作，神态。</a:t>
            </a:r>
            <a:endPar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2.</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小组合作学习，说说你从这些句子</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中体会</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到了什么？老班长</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是</a:t>
            </a:r>
            <a:r>
              <a:rPr lang="zh-CN" altLang="en-US" dirty="0" smtClean="0">
                <a:latin typeface="微软雅黑" panose="020B0503020204020204" pitchFamily="34" charset="-122"/>
                <a:ea typeface="微软雅黑" panose="020B0503020204020204" pitchFamily="34" charset="-122"/>
                <a:cs typeface="+mn-cs"/>
                <a:sym typeface="微软雅黑" panose="020B0503020204020204" pitchFamily="34" charset="-122"/>
              </a:rPr>
              <a:t>一</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个</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怎样的人？</a:t>
            </a:r>
            <a:endPar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3.</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汇报形式：我从</a:t>
            </a:r>
            <a:r>
              <a:rPr lang="en-US"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______________</a:t>
            </a:r>
            <a:r>
              <a:rPr lang="zh-CN" altLang="zh-CN" dirty="0" smtClean="0">
                <a:latin typeface="微软雅黑" panose="020B0503020204020204" pitchFamily="34" charset="-122"/>
                <a:ea typeface="微软雅黑" panose="020B0503020204020204" pitchFamily="34" charset="-122"/>
                <a:cs typeface="+mn-cs"/>
                <a:sym typeface="微软雅黑" panose="020B0503020204020204" pitchFamily="34" charset="-122"/>
              </a:rPr>
              <a:t>体会</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（感受、感悟）到</a:t>
            </a:r>
            <a:r>
              <a:rPr lang="en-US" altLang="zh-CN" dirty="0">
                <a:latin typeface="微软雅黑" panose="020B0503020204020204" pitchFamily="34" charset="-122"/>
                <a:ea typeface="微软雅黑" panose="020B0503020204020204" pitchFamily="34" charset="-122"/>
                <a:cs typeface="+mn-cs"/>
                <a:sym typeface="微软雅黑" panose="020B0503020204020204" pitchFamily="34" charset="-122"/>
              </a:rPr>
              <a:t>______________</a:t>
            </a:r>
            <a:r>
              <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rPr>
              <a:t>。</a:t>
            </a:r>
            <a:endParaRPr lang="zh-CN" altLang="zh-CN" dirty="0">
              <a:latin typeface="微软雅黑" panose="020B0503020204020204" pitchFamily="34" charset="-122"/>
              <a:ea typeface="微软雅黑" panose="020B0503020204020204" pitchFamily="34" charset="-122"/>
              <a:cs typeface="+mn-cs"/>
              <a:sym typeface="微软雅黑" panose="020B0503020204020204" pitchFamily="34" charset="-122"/>
            </a:endParaRPr>
          </a:p>
          <a:p>
            <a:pPr fontAlgn="auto">
              <a:spcBef>
                <a:spcPts val="0"/>
              </a:spcBef>
              <a:spcAft>
                <a:spcPts val="0"/>
              </a:spcAft>
              <a:defRPr/>
            </a:pPr>
            <a:endParaRPr lang="zh-CN" altLang="en-US" dirty="0">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4" name="标题 1"/>
          <p:cNvSpPr txBox="1"/>
          <p:nvPr/>
        </p:nvSpPr>
        <p:spPr bwMode="auto">
          <a:xfrm>
            <a:off x="304800" y="196454"/>
            <a:ext cx="1944291" cy="373856"/>
          </a:xfrm>
          <a:prstGeom prst="rect">
            <a:avLst/>
          </a:prstGeom>
          <a:noFill/>
        </p:spPr>
        <p:txBody>
          <a:bodyPr lIns="78222" tIns="39111" rIns="78222" bIns="39111" anchor="ctr"/>
          <a:lstStyle/>
          <a:p>
            <a:pPr algn="ctr" defTabSz="782320" fontAlgn="auto">
              <a:spcAft>
                <a:spcPts val="0"/>
              </a:spcAft>
              <a:defRPr/>
            </a:pPr>
            <a:r>
              <a:rPr lang="zh-CN" altLang="en-US"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rPr>
              <a:t>学习提示</a:t>
            </a:r>
            <a:endParaRPr lang="zh-CN" altLang="zh-CN" sz="2400" b="1" dirty="0">
              <a:solidFill>
                <a:schemeClr val="bg1"/>
              </a:solidFill>
              <a:latin typeface="微软雅黑" panose="020B0503020204020204" pitchFamily="34" charset="-122"/>
              <a:ea typeface="微软雅黑" panose="020B0503020204020204" pitchFamily="34" charset="-122"/>
              <a:cs typeface="+mj-cs"/>
              <a:sym typeface="微软雅黑" panose="020B0503020204020204" pitchFamily="34" charset="-122"/>
            </a:endParaRPr>
          </a:p>
        </p:txBody>
      </p:sp>
      <p:pic>
        <p:nvPicPr>
          <p:cNvPr id="24579" name="Picture 2" descr="F:\千库网下载图片\bdf0e0aba4ee971977a817be5e4d226d.png"/>
          <p:cNvPicPr>
            <a:picLocks noChangeAspect="1" noChangeArrowheads="1"/>
          </p:cNvPicPr>
          <p:nvPr/>
        </p:nvPicPr>
        <p:blipFill>
          <a:blip r:embed="rId1" cstate="email"/>
          <a:srcRect/>
          <a:stretch>
            <a:fillRect/>
          </a:stretch>
        </p:blipFill>
        <p:spPr bwMode="auto">
          <a:xfrm>
            <a:off x="0" y="-1191"/>
            <a:ext cx="700088" cy="70008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2"/>
          <p:cNvSpPr>
            <a:spLocks noGrp="1"/>
          </p:cNvSpPr>
          <p:nvPr>
            <p:ph idx="1"/>
          </p:nvPr>
        </p:nvSpPr>
        <p:spPr>
          <a:xfrm>
            <a:off x="628650" y="995363"/>
            <a:ext cx="7886700" cy="1202531"/>
          </a:xfrm>
        </p:spPr>
        <p:txBody>
          <a:bodyPr/>
          <a:lstStyle/>
          <a:p>
            <a:pPr indent="593090"/>
            <a:r>
              <a:rPr lang="zh-CN" altLang="zh-CN" dirty="0" smtClean="0">
                <a:latin typeface="微软雅黑" panose="020B0503020204020204" pitchFamily="34" charset="-122"/>
                <a:ea typeface="微软雅黑" panose="020B0503020204020204" pitchFamily="34" charset="-122"/>
                <a:sym typeface="微软雅黑" panose="020B0503020204020204" pitchFamily="34" charset="-122"/>
              </a:rPr>
              <a:t>一路上，你是上级，是保姆，是勤务员</a:t>
            </a: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啊，无论多么艰苦，也要把他们带出草地。</a:t>
            </a:r>
            <a:endParaRPr lang="zh-CN" altLang="en-US" dirty="0" smtClean="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02" name="标题 1"/>
          <p:cNvSpPr txBox="1">
            <a:spLocks noChangeArrowheads="1"/>
          </p:cNvSpPr>
          <p:nvPr/>
        </p:nvSpPr>
        <p:spPr bwMode="auto">
          <a:xfrm>
            <a:off x="683419" y="196454"/>
            <a:ext cx="1524000" cy="373856"/>
          </a:xfrm>
          <a:prstGeom prst="rect">
            <a:avLst/>
          </a:prstGeom>
          <a:noFill/>
          <a:ln w="9525">
            <a:noFill/>
            <a:miter lim="800000"/>
          </a:ln>
        </p:spPr>
        <p:txBody>
          <a:bodyPr lIns="68580" tIns="34290" rIns="68580" bIns="34290"/>
          <a:lstStyle/>
          <a:p>
            <a:pPr>
              <a:lnSpc>
                <a:spcPct val="90000"/>
              </a:lnSpc>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句段导读</a:t>
            </a:r>
            <a:endParaRPr lang="zh-CN" altLang="zh-CN"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5603" name="Picture 3" descr="F:\千库网下载图片\64d18ec1ec89450567be2388c9be5d21.png"/>
          <p:cNvPicPr>
            <a:picLocks noChangeAspect="1" noChangeArrowheads="1"/>
          </p:cNvPicPr>
          <p:nvPr/>
        </p:nvPicPr>
        <p:blipFill>
          <a:blip r:embed="rId1" cstate="email"/>
          <a:srcRect/>
          <a:stretch>
            <a:fillRect/>
          </a:stretch>
        </p:blipFill>
        <p:spPr bwMode="auto">
          <a:xfrm>
            <a:off x="0" y="141685"/>
            <a:ext cx="671513" cy="671513"/>
          </a:xfrm>
          <a:prstGeom prst="rect">
            <a:avLst/>
          </a:prstGeom>
          <a:noFill/>
          <a:ln w="9525">
            <a:noFill/>
            <a:miter lim="800000"/>
            <a:headEnd/>
            <a:tailEnd/>
          </a:ln>
        </p:spPr>
      </p:pic>
      <p:sp>
        <p:nvSpPr>
          <p:cNvPr id="6" name="矩形 5"/>
          <p:cNvSpPr/>
          <p:nvPr/>
        </p:nvSpPr>
        <p:spPr>
          <a:xfrm>
            <a:off x="1166813" y="2241948"/>
            <a:ext cx="4304110" cy="391715"/>
          </a:xfrm>
          <a:prstGeom prst="rect">
            <a:avLst/>
          </a:prstGeom>
        </p:spPr>
        <p:txBody>
          <a:bodyPr lIns="68580" tIns="34290" rIns="68580" bIns="34290">
            <a:spAutoFit/>
          </a:bodyPr>
          <a:lstStyle/>
          <a:p>
            <a:r>
              <a:rPr lang="zh-CN" altLang="zh-CN" sz="2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指导员交给老班长的任务</a:t>
            </a:r>
            <a:r>
              <a:rPr lang="zh-CN" altLang="en-US" sz="2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rPr>
              <a:t>：</a:t>
            </a:r>
            <a:endParaRPr lang="zh-CN" altLang="en-US" sz="2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微软雅黑" panose="020B0503020204020204" pitchFamily="34" charset="-122"/>
            </a:endParaRPr>
          </a:p>
        </p:txBody>
      </p:sp>
      <p:sp>
        <p:nvSpPr>
          <p:cNvPr id="7" name="Text Box 5"/>
          <p:cNvSpPr txBox="1">
            <a:spLocks noChangeArrowheads="1"/>
          </p:cNvSpPr>
          <p:nvPr/>
        </p:nvSpPr>
        <p:spPr bwMode="auto">
          <a:xfrm>
            <a:off x="1233488" y="2641998"/>
            <a:ext cx="6677025" cy="620315"/>
          </a:xfrm>
          <a:prstGeom prst="callout1">
            <a:avLst>
              <a:gd name="adj1" fmla="val 2009"/>
              <a:gd name="adj2" fmla="val 60625"/>
              <a:gd name="adj3" fmla="val 4044"/>
              <a:gd name="adj4" fmla="val 61204"/>
            </a:avLst>
          </a:prstGeom>
          <a:solidFill>
            <a:schemeClr val="accent6">
              <a:lumMod val="20000"/>
              <a:lumOff val="80000"/>
            </a:schemeClr>
          </a:solidFill>
          <a:ln w="19050">
            <a:solidFill>
              <a:schemeClr val="accent6">
                <a:lumMod val="60000"/>
                <a:lumOff val="40000"/>
              </a:schemeClr>
            </a:solidFill>
            <a:prstDash val="sysDot"/>
            <a:miter lim="800000"/>
          </a:ln>
        </p:spPr>
        <p:txBody>
          <a:bodyPr lIns="91438" tIns="45719" rIns="91438" bIns="45719" anchor="ctr"/>
          <a:lstStyle/>
          <a:p>
            <a:pPr fontAlgn="auto">
              <a:spcBef>
                <a:spcPts val="0"/>
              </a:spcBef>
              <a:spcAft>
                <a:spcPts val="0"/>
              </a:spcAft>
              <a:defRPr/>
            </a:pPr>
            <a:r>
              <a:rPr lang="zh-CN" altLang="en-US" sz="2400" b="1" dirty="0">
                <a:latin typeface="微软雅黑" panose="020B0503020204020204" pitchFamily="34" charset="-122"/>
                <a:ea typeface="微软雅黑" panose="020B0503020204020204" pitchFamily="34" charset="-122"/>
                <a:cs typeface="+mn-cs"/>
                <a:sym typeface="微软雅黑" panose="020B0503020204020204" pitchFamily="34" charset="-122"/>
              </a:rPr>
              <a:t>“上级”指老班长要负责领导三个病号走出草地。</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8" name="Text Box 5"/>
          <p:cNvSpPr txBox="1">
            <a:spLocks noChangeArrowheads="1"/>
          </p:cNvSpPr>
          <p:nvPr/>
        </p:nvSpPr>
        <p:spPr bwMode="auto">
          <a:xfrm>
            <a:off x="1239441" y="3483769"/>
            <a:ext cx="7280672" cy="621506"/>
          </a:xfrm>
          <a:prstGeom prst="callout1">
            <a:avLst>
              <a:gd name="adj1" fmla="val 2009"/>
              <a:gd name="adj2" fmla="val 60625"/>
              <a:gd name="adj3" fmla="val 4044"/>
              <a:gd name="adj4" fmla="val 61204"/>
            </a:avLst>
          </a:prstGeom>
          <a:solidFill>
            <a:schemeClr val="accent6">
              <a:lumMod val="20000"/>
              <a:lumOff val="80000"/>
            </a:schemeClr>
          </a:solidFill>
          <a:ln w="19050">
            <a:solidFill>
              <a:schemeClr val="accent6">
                <a:lumMod val="60000"/>
                <a:lumOff val="40000"/>
              </a:schemeClr>
            </a:solidFill>
            <a:prstDash val="sysDot"/>
            <a:miter lim="800000"/>
          </a:ln>
        </p:spPr>
        <p:txBody>
          <a:bodyPr lIns="91438" tIns="45719" rIns="91438" bIns="45719" anchor="ctr"/>
          <a:lstStyle/>
          <a:p>
            <a:pPr fontAlgn="auto">
              <a:spcBef>
                <a:spcPts val="0"/>
              </a:spcBef>
              <a:spcAft>
                <a:spcPts val="0"/>
              </a:spcAft>
              <a:defRPr/>
            </a:pPr>
            <a:r>
              <a:rPr lang="zh-CN" altLang="en-US" sz="2400" b="1" dirty="0">
                <a:latin typeface="微软雅黑" panose="020B0503020204020204" pitchFamily="34" charset="-122"/>
                <a:ea typeface="微软雅黑" panose="020B0503020204020204" pitchFamily="34" charset="-122"/>
                <a:cs typeface="+mn-cs"/>
                <a:sym typeface="微软雅黑" panose="020B0503020204020204" pitchFamily="34" charset="-122"/>
              </a:rPr>
              <a:t>“保姆”指他对小战士的照顾要像保姆一样细致周到。</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Text Box 5"/>
          <p:cNvSpPr txBox="1">
            <a:spLocks noChangeArrowheads="1"/>
          </p:cNvSpPr>
          <p:nvPr/>
        </p:nvSpPr>
        <p:spPr bwMode="auto">
          <a:xfrm>
            <a:off x="1239441" y="4326731"/>
            <a:ext cx="7280672" cy="620316"/>
          </a:xfrm>
          <a:prstGeom prst="callout1">
            <a:avLst>
              <a:gd name="adj1" fmla="val 2009"/>
              <a:gd name="adj2" fmla="val 60625"/>
              <a:gd name="adj3" fmla="val 4044"/>
              <a:gd name="adj4" fmla="val 61204"/>
            </a:avLst>
          </a:prstGeom>
          <a:solidFill>
            <a:schemeClr val="accent6">
              <a:lumMod val="20000"/>
              <a:lumOff val="80000"/>
            </a:schemeClr>
          </a:solidFill>
          <a:ln w="19050">
            <a:solidFill>
              <a:schemeClr val="accent6">
                <a:lumMod val="60000"/>
                <a:lumOff val="40000"/>
              </a:schemeClr>
            </a:solidFill>
            <a:prstDash val="sysDot"/>
            <a:miter lim="800000"/>
          </a:ln>
        </p:spPr>
        <p:txBody>
          <a:bodyPr lIns="91438" tIns="45719" rIns="91438" bIns="45719" anchor="ctr"/>
          <a:lstStyle/>
          <a:p>
            <a:pPr fontAlgn="auto">
              <a:spcBef>
                <a:spcPts val="0"/>
              </a:spcBef>
              <a:spcAft>
                <a:spcPts val="0"/>
              </a:spcAft>
              <a:defRPr/>
            </a:pPr>
            <a:r>
              <a:rPr lang="zh-CN" altLang="en-US" sz="2400" b="1" dirty="0">
                <a:latin typeface="微软雅黑" panose="020B0503020204020204" pitchFamily="34" charset="-122"/>
                <a:ea typeface="微软雅黑" panose="020B0503020204020204" pitchFamily="34" charset="-122"/>
                <a:cs typeface="+mn-cs"/>
                <a:sym typeface="微软雅黑" panose="020B0503020204020204" pitchFamily="34" charset="-122"/>
              </a:rPr>
              <a:t>“勤务员”指老班长照顾病号要全心全意。</a:t>
            </a:r>
            <a:endParaRPr lang="zh-CN" altLang="en-US" sz="2400" b="1" dirty="0">
              <a:solidFill>
                <a:schemeClr val="accent6">
                  <a:lumMod val="7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5"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down)">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5"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heckerboard(down)">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5"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checkerboard(down)">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PP_MARK_KEY" val="1bc0dc3c-0b02-467d-af0f-190d19ce471e"/>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3242</Words>
  <Application>WPS 演示</Application>
  <PresentationFormat>全屏显示(16:9)</PresentationFormat>
  <Paragraphs>204</Paragraphs>
  <Slides>22</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22</vt:i4>
      </vt:variant>
    </vt:vector>
  </HeadingPairs>
  <TitlesOfParts>
    <vt:vector size="36" baseType="lpstr">
      <vt:lpstr>Arial</vt:lpstr>
      <vt:lpstr>宋体</vt:lpstr>
      <vt:lpstr>Wingdings</vt:lpstr>
      <vt:lpstr>等线</vt:lpstr>
      <vt:lpstr>微软雅黑</vt:lpstr>
      <vt:lpstr>等线 Light</vt:lpstr>
      <vt:lpstr>楷体</vt:lpstr>
      <vt:lpstr>Calibri</vt:lpstr>
      <vt:lpstr>Times New Roman</vt:lpstr>
      <vt:lpstr>Arial Unicode MS</vt:lpstr>
      <vt:lpstr>方正姚体</vt:lpstr>
      <vt:lpstr>Segoe Print</vt:lpstr>
      <vt:lpstr>Arial</vt:lpstr>
      <vt:lpstr>第一PPT模板网-WWW.1PPT.COM</vt:lpstr>
      <vt:lpstr>金色的鱼钩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倔强的小红军</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第一PPT模板网-WWW.1PPT.COM</dc:creator>
  <cp:lastModifiedBy>小树</cp:lastModifiedBy>
  <cp:revision>26</cp:revision>
  <dcterms:created xsi:type="dcterms:W3CDTF">2020-01-01T03:13:00Z</dcterms:created>
  <dcterms:modified xsi:type="dcterms:W3CDTF">2023-01-19T01:37:45Z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9754F8FCB9304F449460F4099B3C4F07</vt:lpwstr>
  </property>
  <property fmtid="{D5CDD505-2E9C-101B-9397-08002B2CF9AE}" pid="3" name="KSOProductBuildVer">
    <vt:lpwstr>2052-11.1.0.13703</vt:lpwstr>
  </property>
</Properties>
</file>