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423" r:id="rId3"/>
    <p:sldId id="437" r:id="rId4"/>
    <p:sldId id="425" r:id="rId5"/>
    <p:sldId id="434" r:id="rId6"/>
    <p:sldId id="427" r:id="rId7"/>
    <p:sldId id="426" r:id="rId8"/>
    <p:sldId id="429" r:id="rId9"/>
    <p:sldId id="430" r:id="rId10"/>
    <p:sldId id="431" r:id="rId11"/>
    <p:sldId id="441" r:id="rId12"/>
    <p:sldId id="446" r:id="rId13"/>
    <p:sldId id="451" r:id="rId14"/>
    <p:sldId id="452" r:id="rId15"/>
    <p:sldId id="453" r:id="rId16"/>
    <p:sldId id="454" r:id="rId17"/>
    <p:sldId id="455" r:id="rId18"/>
    <p:sldId id="442" r:id="rId19"/>
    <p:sldId id="467" r:id="rId20"/>
    <p:sldId id="447" r:id="rId21"/>
    <p:sldId id="448" r:id="rId22"/>
    <p:sldId id="443" r:id="rId23"/>
    <p:sldId id="468" r:id="rId24"/>
    <p:sldId id="444" r:id="rId25"/>
    <p:sldId id="478" r:id="rId26"/>
    <p:sldId id="458" r:id="rId27"/>
    <p:sldId id="445" r:id="rId28"/>
    <p:sldId id="483" r:id="rId29"/>
    <p:sldId id="484" r:id="rId30"/>
    <p:sldId id="485" r:id="rId31"/>
    <p:sldId id="482" r:id="rId32"/>
    <p:sldId id="486" r:id="rId33"/>
    <p:sldId id="487" r:id="rId34"/>
  </p:sldIdLst>
  <p:sldSz cx="9144000" cy="5143500" type="screen16x9"/>
  <p:notesSz cx="6858000" cy="9144000"/>
  <p:custDataLst>
    <p:tags r:id="rId3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7"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845C"/>
    <a:srgbClr val="FAFCFA"/>
    <a:srgbClr val="EEF6EE"/>
    <a:srgbClr val="AFD4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22" autoAdjust="0"/>
    <p:restoredTop sz="94660"/>
  </p:normalViewPr>
  <p:slideViewPr>
    <p:cSldViewPr snapToGrid="0" showGuides="1">
      <p:cViewPr>
        <p:scale>
          <a:sx n="100" d="100"/>
          <a:sy n="100" d="100"/>
        </p:scale>
        <p:origin x="-2046" y="-972"/>
      </p:cViewPr>
      <p:guideLst>
        <p:guide orient="horz" pos="1627"/>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825"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lstStyle>
            <a:lvl1pPr algn="l">
              <a:defRPr sz="1100"/>
            </a:lvl1pPr>
          </a:lstStyle>
          <a:p>
            <a:endParaRPr lang="en-US"/>
          </a:p>
        </p:txBody>
      </p:sp>
      <p:sp>
        <p:nvSpPr>
          <p:cNvPr id="1048826"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lstStyle>
            <a:lvl1pPr algn="r">
              <a:defRPr sz="1100"/>
            </a:lvl1pPr>
          </a:lstStyle>
          <a:p>
            <a:endParaRPr lang="en-US"/>
          </a:p>
        </p:txBody>
      </p:sp>
      <p:sp>
        <p:nvSpPr>
          <p:cNvPr id="1048827" name="Rectangle 4"/>
          <p:cNvSpPr>
            <a:spLocks noGrp="1" noRot="1" noChangeAspect="1" noChangeArrowheads="1" noTextEdit="1"/>
          </p:cNvSpPr>
          <p:nvPr>
            <p:ph type="sldImg" idx="2"/>
          </p:nvPr>
        </p:nvSpPr>
        <p:spPr bwMode="auto">
          <a:xfrm>
            <a:off x="138113" y="766763"/>
            <a:ext cx="6823075" cy="3838575"/>
          </a:xfrm>
          <a:prstGeom prst="rect">
            <a:avLst/>
          </a:prstGeom>
          <a:noFill/>
          <a:ln w="9525">
            <a:solidFill>
              <a:srgbClr val="000000"/>
            </a:solidFill>
            <a:miter lim="800000"/>
          </a:ln>
          <a:effectLst/>
        </p:spPr>
      </p:sp>
      <p:sp>
        <p:nvSpPr>
          <p:cNvPr id="1048828"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smtClean="0"/>
          </a:p>
        </p:txBody>
      </p:sp>
      <p:sp>
        <p:nvSpPr>
          <p:cNvPr id="1048829"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lstStyle>
            <a:lvl1pPr algn="l">
              <a:defRPr sz="1100"/>
            </a:lvl1pPr>
          </a:lstStyle>
          <a:p>
            <a:endParaRPr lang="en-US"/>
          </a:p>
        </p:txBody>
      </p:sp>
      <p:sp>
        <p:nvSpPr>
          <p:cNvPr id="1048830"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lstStyle>
            <a:lvl1pPr algn="r">
              <a:defRPr sz="1100"/>
            </a:lvl1pPr>
          </a:lstStyle>
          <a:p>
            <a:fld id="{A9A0EA98-5831-4853-B862-C702E6EB345C}"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900" kern="1200">
        <a:solidFill>
          <a:schemeClr val="tx1"/>
        </a:solidFill>
        <a:latin typeface="Arial" panose="020B0604020202020204" pitchFamily="34" charset="0"/>
        <a:ea typeface="+mn-ea"/>
        <a:cs typeface="+mn-cs"/>
      </a:defRPr>
    </a:lvl1pPr>
    <a:lvl2pPr marL="342900" algn="l" rtl="0" fontAlgn="base">
      <a:spcBef>
        <a:spcPct val="30000"/>
      </a:spcBef>
      <a:spcAft>
        <a:spcPct val="0"/>
      </a:spcAft>
      <a:defRPr sz="900" kern="1200">
        <a:solidFill>
          <a:schemeClr val="tx1"/>
        </a:solidFill>
        <a:latin typeface="Arial" panose="020B0604020202020204" pitchFamily="34" charset="0"/>
        <a:ea typeface="+mn-ea"/>
        <a:cs typeface="+mn-cs"/>
      </a:defRPr>
    </a:lvl2pPr>
    <a:lvl3pPr marL="685800" algn="l" rtl="0" fontAlgn="base">
      <a:spcBef>
        <a:spcPct val="30000"/>
      </a:spcBef>
      <a:spcAft>
        <a:spcPct val="0"/>
      </a:spcAft>
      <a:defRPr sz="900" kern="1200">
        <a:solidFill>
          <a:schemeClr val="tx1"/>
        </a:solidFill>
        <a:latin typeface="Arial" panose="020B0604020202020204" pitchFamily="34" charset="0"/>
        <a:ea typeface="+mn-ea"/>
        <a:cs typeface="+mn-cs"/>
      </a:defRPr>
    </a:lvl3pPr>
    <a:lvl4pPr marL="1028700" algn="l" rtl="0" fontAlgn="base">
      <a:spcBef>
        <a:spcPct val="30000"/>
      </a:spcBef>
      <a:spcAft>
        <a:spcPct val="0"/>
      </a:spcAft>
      <a:defRPr sz="900" kern="1200">
        <a:solidFill>
          <a:schemeClr val="tx1"/>
        </a:solidFill>
        <a:latin typeface="Arial" panose="020B0604020202020204" pitchFamily="34" charset="0"/>
        <a:ea typeface="+mn-ea"/>
        <a:cs typeface="+mn-cs"/>
      </a:defRPr>
    </a:lvl4pPr>
    <a:lvl5pPr marL="1371600" algn="l" rtl="0" fontAlgn="base">
      <a:spcBef>
        <a:spcPct val="30000"/>
      </a:spcBef>
      <a:spcAft>
        <a:spcPct val="0"/>
      </a:spcAft>
      <a:defRPr sz="90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600" name="矩形 8"/>
          <p:cNvSpPr/>
          <p:nvPr userDrawn="1"/>
        </p:nvSpPr>
        <p:spPr>
          <a:xfrm>
            <a:off x="289366" y="250421"/>
            <a:ext cx="8565266" cy="4642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lIns="68580" tIns="34290" rIns="68580" bIns="34290"/>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lIns="68580" tIns="34290" rIns="68580" bIns="34290"/>
          <a:lstStyle/>
          <a:p>
            <a:fld id="{250A6E92-A912-4015-B410-BBB4EE923C1B}"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lIns="68580" tIns="34290" rIns="68580" bIns="34290"/>
          <a:lstStyle/>
          <a:p>
            <a:fld id="{C1A726DB-7CFB-4C07-9C33-5110A2730F5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600" name="矩形 8"/>
          <p:cNvSpPr/>
          <p:nvPr userDrawn="1"/>
        </p:nvSpPr>
        <p:spPr>
          <a:xfrm>
            <a:off x="235834" y="145646"/>
            <a:ext cx="8565266" cy="4642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1048587" name="TextBox 20"/>
          <p:cNvSpPr txBox="1"/>
          <p:nvPr/>
        </p:nvSpPr>
        <p:spPr>
          <a:xfrm>
            <a:off x="3508534" y="739616"/>
            <a:ext cx="3712369" cy="2192908"/>
          </a:xfrm>
          <a:prstGeom prst="rect">
            <a:avLst/>
          </a:prstGeom>
          <a:noFill/>
        </p:spPr>
        <p:txBody>
          <a:bodyPr wrap="square" lIns="68580" tIns="34290" rIns="68580" bIns="34290" rtlCol="0">
            <a:spAutoFit/>
          </a:bodyPr>
          <a:lstStyle/>
          <a:p>
            <a:pPr>
              <a:lnSpc>
                <a:spcPct val="150000"/>
              </a:lnSpc>
            </a:pPr>
            <a:r>
              <a:rPr lang="zh-CN" altLang="en-US" sz="3200" dirty="0">
                <a:solidFill>
                  <a:schemeClr val="accent1"/>
                </a:solidFill>
                <a:latin typeface="X-细黑体" panose="00000500000000000000" pitchFamily="2" charset="-122"/>
                <a:ea typeface="X-细黑体" panose="00000500000000000000" pitchFamily="2" charset="-122"/>
                <a:cs typeface="Arial" panose="020B0604020202020204" pitchFamily="34" charset="0"/>
              </a:rPr>
              <a:t>第四单元</a:t>
            </a:r>
            <a:endParaRPr lang="zh-CN" altLang="en-US" sz="3200" dirty="0">
              <a:solidFill>
                <a:schemeClr val="accent1"/>
              </a:solidFill>
              <a:latin typeface="X-细黑体" panose="00000500000000000000" pitchFamily="2" charset="-122"/>
              <a:ea typeface="X-细黑体" panose="00000500000000000000" pitchFamily="2" charset="-122"/>
              <a:cs typeface="Arial" panose="020B0604020202020204" pitchFamily="34" charset="0"/>
            </a:endParaRPr>
          </a:p>
          <a:p>
            <a:pPr>
              <a:lnSpc>
                <a:spcPct val="150000"/>
              </a:lnSpc>
            </a:pPr>
            <a:r>
              <a:rPr lang="zh-CN" altLang="en-US" sz="5400" dirty="0">
                <a:solidFill>
                  <a:schemeClr val="accent1"/>
                </a:solidFill>
                <a:latin typeface="X-细黑体" panose="00000500000000000000" pitchFamily="2" charset="-122"/>
                <a:ea typeface="X-细黑体" panose="00000500000000000000" pitchFamily="2" charset="-122"/>
                <a:cs typeface="Arial" panose="020B0604020202020204" pitchFamily="34" charset="0"/>
              </a:rPr>
              <a:t>     </a:t>
            </a:r>
            <a:r>
              <a:rPr lang="zh-CN" altLang="en-GB" sz="6000" dirty="0" smtClean="0">
                <a:solidFill>
                  <a:schemeClr val="accent1"/>
                </a:solidFill>
                <a:latin typeface="X-细黑体" panose="00000500000000000000" pitchFamily="2" charset="-122"/>
                <a:ea typeface="X-细黑体" panose="00000500000000000000" pitchFamily="2" charset="-122"/>
                <a:cs typeface="Arial" panose="020B0604020202020204" pitchFamily="34" charset="0"/>
              </a:rPr>
              <a:t>心</a:t>
            </a:r>
            <a:r>
              <a:rPr lang="zh-CN" altLang="en-GB" sz="6000" dirty="0">
                <a:solidFill>
                  <a:schemeClr val="accent1"/>
                </a:solidFill>
                <a:latin typeface="X-细黑体" panose="00000500000000000000" pitchFamily="2" charset="-122"/>
                <a:ea typeface="X-细黑体" panose="00000500000000000000" pitchFamily="2" charset="-122"/>
                <a:cs typeface="Arial" panose="020B0604020202020204" pitchFamily="34" charset="0"/>
              </a:rPr>
              <a:t>愿</a:t>
            </a:r>
            <a:endParaRPr lang="zh-CN" altLang="en-GB" sz="5400" dirty="0">
              <a:solidFill>
                <a:schemeClr val="accent1"/>
              </a:solidFill>
              <a:latin typeface="X-细黑体" panose="00000500000000000000" pitchFamily="2" charset="-122"/>
              <a:ea typeface="X-细黑体" panose="00000500000000000000" pitchFamily="2" charset="-122"/>
              <a:cs typeface="Arial" panose="020B0604020202020204" pitchFamily="34" charset="0"/>
            </a:endParaRPr>
          </a:p>
        </p:txBody>
      </p:sp>
      <p:pic>
        <p:nvPicPr>
          <p:cNvPr id="3" name="图片 2"/>
          <p:cNvPicPr>
            <a:picLocks noChangeAspect="1"/>
          </p:cNvPicPr>
          <p:nvPr/>
        </p:nvPicPr>
        <p:blipFill>
          <a:blip r:embed="rId1" cstate="email"/>
          <a:srcRect/>
          <a:stretch>
            <a:fillRect/>
          </a:stretch>
        </p:blipFill>
        <p:spPr>
          <a:xfrm>
            <a:off x="972979" y="1765936"/>
            <a:ext cx="1510665" cy="21035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1048587">
                                            <p:txEl>
                                              <p:pRg st="0" end="0"/>
                                            </p:txEl>
                                          </p:spTgt>
                                        </p:tgtEl>
                                        <p:attrNameLst>
                                          <p:attrName>style.visibility</p:attrName>
                                        </p:attrNameLst>
                                      </p:cBhvr>
                                      <p:to>
                                        <p:strVal val="visible"/>
                                      </p:to>
                                    </p:set>
                                    <p:anim calcmode="lin" valueType="num">
                                      <p:cBhvr>
                                        <p:cTn id="12" dur="500" fill="hold"/>
                                        <p:tgtEl>
                                          <p:spTgt spid="104858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48587">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104858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4858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48587">
                                            <p:txEl>
                                              <p:pRg st="0" end="0"/>
                                            </p:txEl>
                                          </p:spTgt>
                                        </p:tgtEl>
                                      </p:cBhvr>
                                    </p:animEffect>
                                  </p:childTnLst>
                                </p:cTn>
                              </p:par>
                              <p:par>
                                <p:cTn id="17" presetID="41" presetClass="entr" presetSubtype="0" fill="hold" nodeType="withEffect">
                                  <p:stCondLst>
                                    <p:cond delay="0"/>
                                  </p:stCondLst>
                                  <p:iterate type="lt">
                                    <p:tmPct val="10000"/>
                                  </p:iterate>
                                  <p:childTnLst>
                                    <p:set>
                                      <p:cBhvr>
                                        <p:cTn id="18" dur="1" fill="hold">
                                          <p:stCondLst>
                                            <p:cond delay="0"/>
                                          </p:stCondLst>
                                        </p:cTn>
                                        <p:tgtEl>
                                          <p:spTgt spid="1048587">
                                            <p:txEl>
                                              <p:pRg st="1" end="1"/>
                                            </p:txEl>
                                          </p:spTgt>
                                        </p:tgtEl>
                                        <p:attrNameLst>
                                          <p:attrName>style.visibility</p:attrName>
                                        </p:attrNameLst>
                                      </p:cBhvr>
                                      <p:to>
                                        <p:strVal val="visible"/>
                                      </p:to>
                                    </p:set>
                                    <p:anim calcmode="lin" valueType="num">
                                      <p:cBhvr>
                                        <p:cTn id="19" dur="500" fill="hold"/>
                                        <p:tgtEl>
                                          <p:spTgt spid="104858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048587">
                                            <p:txEl>
                                              <p:pRg st="1" end="1"/>
                                            </p:txEl>
                                          </p:spTgt>
                                        </p:tgtEl>
                                        <p:attrNameLst>
                                          <p:attrName>ppt_y</p:attrName>
                                        </p:attrNameLst>
                                      </p:cBhvr>
                                      <p:tavLst>
                                        <p:tav tm="0">
                                          <p:val>
                                            <p:strVal val="#ppt_y"/>
                                          </p:val>
                                        </p:tav>
                                        <p:tav tm="100000">
                                          <p:val>
                                            <p:strVal val="#ppt_y"/>
                                          </p:val>
                                        </p:tav>
                                      </p:tavLst>
                                    </p:anim>
                                    <p:anim calcmode="lin" valueType="num">
                                      <p:cBhvr>
                                        <p:cTn id="21" dur="500" fill="hold"/>
                                        <p:tgtEl>
                                          <p:spTgt spid="104858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04858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0485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 name="圆角矩形 1"/>
          <p:cNvSpPr/>
          <p:nvPr/>
        </p:nvSpPr>
        <p:spPr>
          <a:xfrm>
            <a:off x="1385646" y="1923678"/>
            <a:ext cx="1080120" cy="876672"/>
          </a:xfrm>
          <a:prstGeom prst="roundRect">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2700" b="1" dirty="0">
                <a:solidFill>
                  <a:srgbClr val="0000FF"/>
                </a:solidFill>
                <a:latin typeface="黑体" panose="02010609060101010101" charset="-122"/>
                <a:ea typeface="黑体" panose="02010609060101010101" charset="-122"/>
              </a:rPr>
              <a:t>我的心愿</a:t>
            </a:r>
            <a:endParaRPr lang="zh-CN" altLang="en-US" sz="2700" b="1" dirty="0">
              <a:solidFill>
                <a:srgbClr val="0000FF"/>
              </a:solidFill>
              <a:latin typeface="黑体" panose="02010609060101010101" charset="-122"/>
              <a:ea typeface="黑体" panose="02010609060101010101" charset="-122"/>
            </a:endParaRPr>
          </a:p>
        </p:txBody>
      </p:sp>
      <p:sp>
        <p:nvSpPr>
          <p:cNvPr id="4" name="圆角矩形 3"/>
          <p:cNvSpPr/>
          <p:nvPr/>
        </p:nvSpPr>
        <p:spPr>
          <a:xfrm>
            <a:off x="3059832" y="2025414"/>
            <a:ext cx="1188132" cy="648072"/>
          </a:xfrm>
          <a:prstGeom prst="roundRect">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2400" b="1" dirty="0"/>
              <a:t>关于</a:t>
            </a:r>
            <a:endParaRPr lang="zh-CN" altLang="en-US" sz="2400" b="1" dirty="0"/>
          </a:p>
          <a:p>
            <a:pPr algn="ctr"/>
            <a:r>
              <a:rPr lang="zh-CN" altLang="en-US" sz="2400" b="1" dirty="0"/>
              <a:t>社会</a:t>
            </a:r>
            <a:endParaRPr lang="zh-CN" altLang="en-US" sz="2400" b="1" dirty="0"/>
          </a:p>
        </p:txBody>
      </p:sp>
      <p:sp>
        <p:nvSpPr>
          <p:cNvPr id="5" name="圆角矩形 4"/>
          <p:cNvSpPr/>
          <p:nvPr/>
        </p:nvSpPr>
        <p:spPr>
          <a:xfrm>
            <a:off x="5046276" y="573528"/>
            <a:ext cx="2479527" cy="702078"/>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l"/>
            <a:r>
              <a:rPr lang="zh-CN" altLang="en-US" sz="2100" b="1" dirty="0">
                <a:solidFill>
                  <a:schemeClr val="tx1"/>
                </a:solidFill>
              </a:rPr>
              <a:t>空气和水不再被污染</a:t>
            </a:r>
            <a:r>
              <a:rPr lang="en-US" altLang="zh-CN" sz="2100" b="1" dirty="0">
                <a:solidFill>
                  <a:schemeClr val="tx1"/>
                </a:solidFill>
              </a:rPr>
              <a:t>……</a:t>
            </a:r>
            <a:endParaRPr lang="en-US" altLang="zh-CN" sz="2100" b="1" dirty="0">
              <a:solidFill>
                <a:schemeClr val="tx1"/>
              </a:solidFill>
            </a:endParaRPr>
          </a:p>
        </p:txBody>
      </p:sp>
      <p:sp>
        <p:nvSpPr>
          <p:cNvPr id="6" name="圆角矩形 5"/>
          <p:cNvSpPr/>
          <p:nvPr/>
        </p:nvSpPr>
        <p:spPr>
          <a:xfrm>
            <a:off x="5068530" y="2335949"/>
            <a:ext cx="2383764" cy="675075"/>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l"/>
            <a:r>
              <a:rPr lang="zh-CN" altLang="en-US" sz="2100" b="1" dirty="0">
                <a:solidFill>
                  <a:schemeClr val="tx1"/>
                </a:solidFill>
              </a:rPr>
              <a:t>残疾人能得到更多的关爱</a:t>
            </a:r>
            <a:r>
              <a:rPr lang="en-US" altLang="zh-CN" sz="2100" b="1" dirty="0">
                <a:solidFill>
                  <a:schemeClr val="tx1"/>
                </a:solidFill>
              </a:rPr>
              <a:t>……</a:t>
            </a:r>
            <a:endParaRPr lang="en-US" altLang="zh-CN" sz="2100" b="1" dirty="0">
              <a:solidFill>
                <a:schemeClr val="tx1"/>
              </a:solidFill>
            </a:endParaRPr>
          </a:p>
        </p:txBody>
      </p:sp>
      <p:sp>
        <p:nvSpPr>
          <p:cNvPr id="7" name="圆角矩形 6"/>
          <p:cNvSpPr/>
          <p:nvPr/>
        </p:nvSpPr>
        <p:spPr>
          <a:xfrm>
            <a:off x="5046276" y="1491804"/>
            <a:ext cx="2406018" cy="606636"/>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l"/>
            <a:r>
              <a:rPr lang="zh-CN" altLang="en-US" sz="2100" b="1" dirty="0">
                <a:solidFill>
                  <a:schemeClr val="tx1"/>
                </a:solidFill>
              </a:rPr>
              <a:t>人们之间充满友爱</a:t>
            </a:r>
            <a:r>
              <a:rPr lang="en-US" altLang="zh-CN" sz="2100" b="1" dirty="0">
                <a:solidFill>
                  <a:schemeClr val="tx1"/>
                </a:solidFill>
              </a:rPr>
              <a:t>……</a:t>
            </a:r>
            <a:endParaRPr lang="en-US" altLang="zh-CN" sz="2100" b="1" dirty="0">
              <a:solidFill>
                <a:schemeClr val="tx1"/>
              </a:solidFill>
            </a:endParaRPr>
          </a:p>
        </p:txBody>
      </p:sp>
      <p:cxnSp>
        <p:nvCxnSpPr>
          <p:cNvPr id="11" name="直接箭头连接符 10"/>
          <p:cNvCxnSpPr/>
          <p:nvPr/>
        </p:nvCxnSpPr>
        <p:spPr>
          <a:xfrm>
            <a:off x="2519772" y="2406024"/>
            <a:ext cx="540060" cy="0"/>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4" name="直接箭头连接符 13"/>
          <p:cNvCxnSpPr/>
          <p:nvPr/>
        </p:nvCxnSpPr>
        <p:spPr>
          <a:xfrm>
            <a:off x="4370115" y="2550122"/>
            <a:ext cx="645321" cy="230451"/>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5" name="直接箭头连接符 14"/>
          <p:cNvCxnSpPr/>
          <p:nvPr/>
        </p:nvCxnSpPr>
        <p:spPr>
          <a:xfrm flipV="1">
            <a:off x="4370115" y="1879974"/>
            <a:ext cx="645321" cy="218466"/>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6" name="直接箭头连接符 15"/>
          <p:cNvCxnSpPr/>
          <p:nvPr/>
        </p:nvCxnSpPr>
        <p:spPr>
          <a:xfrm flipV="1">
            <a:off x="4247964" y="1277414"/>
            <a:ext cx="513057" cy="496356"/>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2" name="直接箭头连接符 11"/>
          <p:cNvCxnSpPr/>
          <p:nvPr/>
        </p:nvCxnSpPr>
        <p:spPr>
          <a:xfrm>
            <a:off x="4152715" y="3005857"/>
            <a:ext cx="862721" cy="483995"/>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sp>
        <p:nvSpPr>
          <p:cNvPr id="13" name="圆角矩形 12"/>
          <p:cNvSpPr/>
          <p:nvPr/>
        </p:nvSpPr>
        <p:spPr>
          <a:xfrm>
            <a:off x="5068530" y="3268215"/>
            <a:ext cx="2457273" cy="698799"/>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l"/>
            <a:r>
              <a:rPr lang="zh-CN" altLang="en-US" sz="2100" b="1" dirty="0">
                <a:solidFill>
                  <a:schemeClr val="tx1"/>
                </a:solidFill>
              </a:rPr>
              <a:t>科学家能发明新药，治愈癌症</a:t>
            </a:r>
            <a:r>
              <a:rPr lang="en-US" altLang="zh-CN" sz="2100" b="1" dirty="0">
                <a:solidFill>
                  <a:schemeClr val="tx1"/>
                </a:solidFill>
              </a:rPr>
              <a:t>……</a:t>
            </a:r>
            <a:endParaRPr lang="en-US" altLang="zh-CN" sz="2100" b="1" dirty="0">
              <a:solidFill>
                <a:schemeClr val="tx1"/>
              </a:solidFill>
            </a:endParaRPr>
          </a:p>
        </p:txBody>
      </p:sp>
    </p:spTree>
  </p:cSld>
  <p:clrMapOvr>
    <a:masterClrMapping/>
  </p:clrMapOvr>
  <p:transition>
    <p:cover dir="ld"/>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1048688" name="文本框 112"/>
          <p:cNvSpPr txBox="1"/>
          <p:nvPr/>
        </p:nvSpPr>
        <p:spPr>
          <a:xfrm>
            <a:off x="1025843" y="544830"/>
            <a:ext cx="1428750" cy="549381"/>
          </a:xfrm>
          <a:prstGeom prst="rect">
            <a:avLst/>
          </a:prstGeom>
          <a:solidFill>
            <a:schemeClr val="accent1"/>
          </a:solidFill>
        </p:spPr>
        <p:txBody>
          <a:bodyPr wrap="square" lIns="68580" tIns="34290" rIns="68580" bIns="34290" rtlCol="0">
            <a:spAutoFit/>
            <a:scene3d>
              <a:camera prst="orthographicFront"/>
              <a:lightRig rig="threePt" dir="t"/>
            </a:scene3d>
            <a:sp3d contourW="12700"/>
          </a:bodyPr>
          <a:lstStyle/>
          <a:p>
            <a:pPr algn="just"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写法指导</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grpSp>
        <p:nvGrpSpPr>
          <p:cNvPr id="37" name="组合 4"/>
          <p:cNvGrpSpPr/>
          <p:nvPr/>
        </p:nvGrpSpPr>
        <p:grpSpPr>
          <a:xfrm>
            <a:off x="2014849" y="2349214"/>
            <a:ext cx="252692" cy="485366"/>
            <a:chOff x="1813617" y="0"/>
            <a:chExt cx="336923" cy="647154"/>
          </a:xfrm>
        </p:grpSpPr>
        <p:cxnSp>
          <p:nvCxnSpPr>
            <p:cNvPr id="3145732" name="直接连接符 5"/>
            <p:cNvCxnSpPr/>
            <p:nvPr/>
          </p:nvCxnSpPr>
          <p:spPr>
            <a:xfrm flipH="1">
              <a:off x="1907251" y="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3" name="直接连接符 6"/>
            <p:cNvCxnSpPr/>
            <p:nvPr/>
          </p:nvCxnSpPr>
          <p:spPr>
            <a:xfrm flipH="1">
              <a:off x="1851128" y="27399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89" name="椭圆 7"/>
            <p:cNvSpPr/>
            <p:nvPr/>
          </p:nvSpPr>
          <p:spPr>
            <a:xfrm>
              <a:off x="1880497" y="32889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0" name="椭圆 8"/>
            <p:cNvSpPr/>
            <p:nvPr/>
          </p:nvSpPr>
          <p:spPr>
            <a:xfrm>
              <a:off x="1813617" y="60288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38" name="组合 9"/>
          <p:cNvGrpSpPr/>
          <p:nvPr/>
        </p:nvGrpSpPr>
        <p:grpSpPr>
          <a:xfrm>
            <a:off x="1221995" y="2834580"/>
            <a:ext cx="224559" cy="369227"/>
            <a:chOff x="1006799" y="1016197"/>
            <a:chExt cx="299412" cy="492302"/>
          </a:xfrm>
        </p:grpSpPr>
        <p:cxnSp>
          <p:nvCxnSpPr>
            <p:cNvPr id="3145734" name="直接连接符 10"/>
            <p:cNvCxnSpPr/>
            <p:nvPr/>
          </p:nvCxnSpPr>
          <p:spPr>
            <a:xfrm flipH="1">
              <a:off x="1062922" y="1157468"/>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5" name="直接连接符 11"/>
            <p:cNvCxnSpPr/>
            <p:nvPr/>
          </p:nvCxnSpPr>
          <p:spPr>
            <a:xfrm flipH="1">
              <a:off x="1006799" y="1016197"/>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91" name="椭圆 12"/>
            <p:cNvSpPr/>
            <p:nvPr/>
          </p:nvSpPr>
          <p:spPr>
            <a:xfrm>
              <a:off x="1161865" y="102114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2" name="椭圆 13"/>
            <p:cNvSpPr/>
            <p:nvPr/>
          </p:nvSpPr>
          <p:spPr>
            <a:xfrm>
              <a:off x="1094985" y="129513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39" name="组合 33"/>
          <p:cNvGrpSpPr/>
          <p:nvPr/>
        </p:nvGrpSpPr>
        <p:grpSpPr>
          <a:xfrm>
            <a:off x="1379381" y="1518663"/>
            <a:ext cx="2865048" cy="541105"/>
            <a:chOff x="3250545" y="3145030"/>
            <a:chExt cx="3820064" cy="721474"/>
          </a:xfrm>
        </p:grpSpPr>
        <p:sp>
          <p:nvSpPr>
            <p:cNvPr id="1048593" name="文本框 24"/>
            <p:cNvSpPr txBox="1"/>
            <p:nvPr/>
          </p:nvSpPr>
          <p:spPr>
            <a:xfrm>
              <a:off x="4112845" y="3250950"/>
              <a:ext cx="2957764" cy="615554"/>
            </a:xfrm>
            <a:prstGeom prst="rect">
              <a:avLst/>
            </a:prstGeom>
            <a:noFill/>
          </p:spPr>
          <p:txBody>
            <a:bodyPr wrap="square" rtlCol="0">
              <a:spAutoFit/>
            </a:bodyPr>
            <a:lstStyle/>
            <a:p>
              <a:r>
                <a:rPr lang="zh-CN" altLang="en-US" sz="2400" b="1" spc="225" dirty="0">
                  <a:cs typeface="+mn-ea"/>
                  <a:sym typeface="+mn-lt"/>
                </a:rPr>
                <a:t>要大题小作。</a:t>
              </a:r>
              <a:endParaRPr lang="zh-CN" altLang="en-US" sz="2400" b="1" spc="225" dirty="0">
                <a:cs typeface="+mn-ea"/>
                <a:sym typeface="+mn-lt"/>
              </a:endParaRPr>
            </a:p>
          </p:txBody>
        </p:sp>
        <p:sp>
          <p:nvSpPr>
            <p:cNvPr id="1048594" name="圆角矩形 25"/>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596" name="矩形 32"/>
            <p:cNvSpPr/>
            <p:nvPr/>
          </p:nvSpPr>
          <p:spPr>
            <a:xfrm>
              <a:off x="3250545"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01</a:t>
              </a:r>
              <a:endParaRPr lang="en-US" altLang="zh-CN" sz="2400" b="1" dirty="0">
                <a:solidFill>
                  <a:schemeClr val="bg1"/>
                </a:solidFill>
                <a:cs typeface="+mn-ea"/>
                <a:sym typeface="+mn-lt"/>
              </a:endParaRPr>
            </a:p>
          </p:txBody>
        </p:sp>
      </p:grpSp>
      <p:grpSp>
        <p:nvGrpSpPr>
          <p:cNvPr id="40" name="组合 34"/>
          <p:cNvGrpSpPr/>
          <p:nvPr/>
        </p:nvGrpSpPr>
        <p:grpSpPr>
          <a:xfrm>
            <a:off x="1360331" y="2570497"/>
            <a:ext cx="3583143" cy="538319"/>
            <a:chOff x="3253084" y="3145030"/>
            <a:chExt cx="4777523" cy="717759"/>
          </a:xfrm>
        </p:grpSpPr>
        <p:sp>
          <p:nvSpPr>
            <p:cNvPr id="1048597" name="文本框 35"/>
            <p:cNvSpPr txBox="1"/>
            <p:nvPr/>
          </p:nvSpPr>
          <p:spPr>
            <a:xfrm>
              <a:off x="4113105" y="3223135"/>
              <a:ext cx="3917502" cy="615554"/>
            </a:xfrm>
            <a:prstGeom prst="rect">
              <a:avLst/>
            </a:prstGeom>
            <a:noFill/>
          </p:spPr>
          <p:txBody>
            <a:bodyPr wrap="square" rtlCol="0">
              <a:spAutoFit/>
            </a:bodyPr>
            <a:lstStyle/>
            <a:p>
              <a:r>
                <a:rPr lang="zh-CN" altLang="en-US" sz="2400" b="1" spc="225" dirty="0">
                  <a:cs typeface="+mn-ea"/>
                  <a:sym typeface="+mn-lt"/>
                </a:rPr>
                <a:t>立意学会虚实转化。</a:t>
              </a:r>
              <a:endParaRPr lang="zh-CN" altLang="en-US" sz="2400" b="1" spc="225" dirty="0">
                <a:cs typeface="+mn-ea"/>
                <a:sym typeface="+mn-lt"/>
              </a:endParaRPr>
            </a:p>
          </p:txBody>
        </p:sp>
        <p:sp>
          <p:nvSpPr>
            <p:cNvPr id="1048598" name="圆角矩形 36"/>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600" name="矩形 38"/>
            <p:cNvSpPr/>
            <p:nvPr/>
          </p:nvSpPr>
          <p:spPr>
            <a:xfrm>
              <a:off x="3253084"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02</a:t>
              </a:r>
              <a:endParaRPr lang="en-US" altLang="zh-CN" sz="2400" b="1" dirty="0">
                <a:solidFill>
                  <a:schemeClr val="bg1"/>
                </a:solidFill>
                <a:cs typeface="+mn-ea"/>
                <a:sym typeface="+mn-lt"/>
              </a:endParaRPr>
            </a:p>
          </p:txBody>
        </p:sp>
      </p:grpSp>
      <p:grpSp>
        <p:nvGrpSpPr>
          <p:cNvPr id="41" name="组合 39"/>
          <p:cNvGrpSpPr/>
          <p:nvPr/>
        </p:nvGrpSpPr>
        <p:grpSpPr>
          <a:xfrm>
            <a:off x="1391763" y="3748059"/>
            <a:ext cx="3234230" cy="538319"/>
            <a:chOff x="3253084" y="3145030"/>
            <a:chExt cx="4312307" cy="717759"/>
          </a:xfrm>
        </p:grpSpPr>
        <p:sp>
          <p:nvSpPr>
            <p:cNvPr id="1048601" name="文本框 40"/>
            <p:cNvSpPr txBox="1"/>
            <p:nvPr/>
          </p:nvSpPr>
          <p:spPr>
            <a:xfrm>
              <a:off x="4112896" y="3195195"/>
              <a:ext cx="3452495" cy="615554"/>
            </a:xfrm>
            <a:prstGeom prst="rect">
              <a:avLst/>
            </a:prstGeom>
            <a:noFill/>
          </p:spPr>
          <p:txBody>
            <a:bodyPr wrap="square" rtlCol="0">
              <a:spAutoFit/>
            </a:bodyPr>
            <a:lstStyle/>
            <a:p>
              <a:r>
                <a:rPr lang="zh-CN" altLang="en-US" sz="2400" b="1" spc="225" dirty="0">
                  <a:cs typeface="+mn-ea"/>
                  <a:sym typeface="+mn-lt"/>
                </a:rPr>
                <a:t>让“眉目传情”。</a:t>
              </a:r>
              <a:endParaRPr lang="zh-CN" altLang="en-US" sz="2400" b="1" spc="225" dirty="0">
                <a:cs typeface="+mn-ea"/>
                <a:sym typeface="+mn-lt"/>
              </a:endParaRPr>
            </a:p>
          </p:txBody>
        </p:sp>
        <p:sp>
          <p:nvSpPr>
            <p:cNvPr id="1048602" name="圆角矩形 41"/>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604" name="矩形 43"/>
            <p:cNvSpPr/>
            <p:nvPr/>
          </p:nvSpPr>
          <p:spPr>
            <a:xfrm>
              <a:off x="3253084" y="3226766"/>
              <a:ext cx="660867" cy="615554"/>
            </a:xfrm>
            <a:prstGeom prst="rect">
              <a:avLst/>
            </a:prstGeom>
          </p:spPr>
          <p:txBody>
            <a:bodyPr wrap="none">
              <a:spAutoFit/>
            </a:bodyPr>
            <a:lstStyle/>
            <a:p>
              <a:pPr algn="ctr"/>
              <a:r>
                <a:rPr lang="en-US" altLang="zh-CN" sz="2400" b="1" dirty="0">
                  <a:solidFill>
                    <a:schemeClr val="bg1"/>
                  </a:solidFill>
                  <a:cs typeface="+mn-ea"/>
                  <a:sym typeface="+mn-lt"/>
                </a:rPr>
                <a:t>03</a:t>
              </a:r>
              <a:endParaRPr lang="en-US" altLang="zh-CN" sz="2400" b="1" dirty="0">
                <a:solidFill>
                  <a:schemeClr val="bg1"/>
                </a:solidFill>
                <a:cs typeface="+mn-ea"/>
                <a:sym typeface="+mn-lt"/>
              </a:endParaRPr>
            </a:p>
          </p:txBody>
        </p:sp>
      </p:grpSp>
      <p:grpSp>
        <p:nvGrpSpPr>
          <p:cNvPr id="13" name="组合 33"/>
          <p:cNvGrpSpPr/>
          <p:nvPr/>
        </p:nvGrpSpPr>
        <p:grpSpPr>
          <a:xfrm>
            <a:off x="5151283" y="1497709"/>
            <a:ext cx="2865047" cy="538319"/>
            <a:chOff x="3250546" y="3145030"/>
            <a:chExt cx="3820063" cy="717759"/>
          </a:xfrm>
        </p:grpSpPr>
        <p:sp>
          <p:nvSpPr>
            <p:cNvPr id="14" name="文本框 24"/>
            <p:cNvSpPr txBox="1"/>
            <p:nvPr/>
          </p:nvSpPr>
          <p:spPr>
            <a:xfrm>
              <a:off x="4112845" y="3209039"/>
              <a:ext cx="2957764" cy="615554"/>
            </a:xfrm>
            <a:prstGeom prst="rect">
              <a:avLst/>
            </a:prstGeom>
            <a:noFill/>
          </p:spPr>
          <p:txBody>
            <a:bodyPr wrap="square" rtlCol="0">
              <a:spAutoFit/>
            </a:bodyPr>
            <a:lstStyle/>
            <a:p>
              <a:r>
                <a:rPr lang="zh-CN" altLang="en-US" sz="2400" b="1" spc="225" dirty="0">
                  <a:cs typeface="+mn-ea"/>
                  <a:sym typeface="+mn-lt"/>
                </a:rPr>
                <a:t>让选材出精。</a:t>
              </a:r>
              <a:endParaRPr lang="zh-CN" altLang="en-US" sz="2400" b="1" spc="225" dirty="0">
                <a:cs typeface="+mn-ea"/>
                <a:sym typeface="+mn-lt"/>
              </a:endParaRPr>
            </a:p>
          </p:txBody>
        </p:sp>
        <p:sp>
          <p:nvSpPr>
            <p:cNvPr id="15" name="圆角矩形 25"/>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6" name="矩形 32"/>
            <p:cNvSpPr/>
            <p:nvPr/>
          </p:nvSpPr>
          <p:spPr>
            <a:xfrm>
              <a:off x="3250546"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04</a:t>
              </a:r>
              <a:endParaRPr lang="en-US" altLang="zh-CN" sz="2400" b="1" dirty="0">
                <a:solidFill>
                  <a:schemeClr val="bg1"/>
                </a:solidFill>
                <a:cs typeface="+mn-ea"/>
                <a:sym typeface="+mn-lt"/>
              </a:endParaRPr>
            </a:p>
          </p:txBody>
        </p:sp>
      </p:grpSp>
      <p:grpSp>
        <p:nvGrpSpPr>
          <p:cNvPr id="17" name="组合 34"/>
          <p:cNvGrpSpPr/>
          <p:nvPr/>
        </p:nvGrpSpPr>
        <p:grpSpPr>
          <a:xfrm>
            <a:off x="5181301" y="2560019"/>
            <a:ext cx="3238024" cy="538319"/>
            <a:chOff x="3276601" y="3145030"/>
            <a:chExt cx="4317365" cy="717759"/>
          </a:xfrm>
        </p:grpSpPr>
        <p:sp>
          <p:nvSpPr>
            <p:cNvPr id="18" name="文本框 35"/>
            <p:cNvSpPr txBox="1"/>
            <p:nvPr/>
          </p:nvSpPr>
          <p:spPr>
            <a:xfrm>
              <a:off x="4112896" y="3237105"/>
              <a:ext cx="3481070" cy="615554"/>
            </a:xfrm>
            <a:prstGeom prst="rect">
              <a:avLst/>
            </a:prstGeom>
            <a:noFill/>
          </p:spPr>
          <p:txBody>
            <a:bodyPr wrap="square" rtlCol="0">
              <a:spAutoFit/>
            </a:bodyPr>
            <a:lstStyle/>
            <a:p>
              <a:r>
                <a:rPr lang="zh-CN" altLang="en-US" sz="2400" b="1" spc="225" dirty="0">
                  <a:cs typeface="+mn-ea"/>
                  <a:sym typeface="+mn-lt"/>
                </a:rPr>
                <a:t>让内容丰富。</a:t>
              </a:r>
              <a:endParaRPr lang="zh-CN" altLang="en-US" sz="2400" b="1" spc="225" dirty="0">
                <a:cs typeface="+mn-ea"/>
                <a:sym typeface="+mn-lt"/>
              </a:endParaRPr>
            </a:p>
          </p:txBody>
        </p:sp>
        <p:sp>
          <p:nvSpPr>
            <p:cNvPr id="19" name="圆角矩形 36"/>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20" name="矩形 38"/>
            <p:cNvSpPr/>
            <p:nvPr/>
          </p:nvSpPr>
          <p:spPr>
            <a:xfrm>
              <a:off x="3294996"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05</a:t>
              </a:r>
              <a:endParaRPr lang="en-US" altLang="zh-CN" sz="2400" b="1" dirty="0">
                <a:solidFill>
                  <a:schemeClr val="bg1"/>
                </a:solidFill>
                <a:cs typeface="+mn-ea"/>
                <a:sym typeface="+mn-lt"/>
              </a:endParaRPr>
            </a:p>
          </p:txBody>
        </p:sp>
      </p:grpSp>
      <p:grpSp>
        <p:nvGrpSpPr>
          <p:cNvPr id="21" name="组合 39"/>
          <p:cNvGrpSpPr/>
          <p:nvPr/>
        </p:nvGrpSpPr>
        <p:grpSpPr>
          <a:xfrm>
            <a:off x="5212733" y="3737582"/>
            <a:ext cx="3216593" cy="538319"/>
            <a:chOff x="3276601" y="3145030"/>
            <a:chExt cx="4288790" cy="717759"/>
          </a:xfrm>
        </p:grpSpPr>
        <p:sp>
          <p:nvSpPr>
            <p:cNvPr id="22" name="文本框 40"/>
            <p:cNvSpPr txBox="1"/>
            <p:nvPr/>
          </p:nvSpPr>
          <p:spPr>
            <a:xfrm>
              <a:off x="4112896" y="3223135"/>
              <a:ext cx="3452495" cy="615554"/>
            </a:xfrm>
            <a:prstGeom prst="rect">
              <a:avLst/>
            </a:prstGeom>
            <a:noFill/>
          </p:spPr>
          <p:txBody>
            <a:bodyPr wrap="square" rtlCol="0">
              <a:spAutoFit/>
            </a:bodyPr>
            <a:lstStyle/>
            <a:p>
              <a:r>
                <a:rPr lang="zh-CN" altLang="en-US" sz="2400" b="1" spc="225" dirty="0">
                  <a:cs typeface="+mn-ea"/>
                  <a:sym typeface="+mn-lt"/>
                </a:rPr>
                <a:t>让形式夺目。</a:t>
              </a:r>
              <a:endParaRPr lang="zh-CN" altLang="en-US" sz="2400" b="1" spc="225" dirty="0">
                <a:cs typeface="+mn-ea"/>
                <a:sym typeface="+mn-lt"/>
              </a:endParaRPr>
            </a:p>
          </p:txBody>
        </p:sp>
        <p:sp>
          <p:nvSpPr>
            <p:cNvPr id="23" name="圆角矩形 41"/>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24" name="矩形 43"/>
            <p:cNvSpPr/>
            <p:nvPr/>
          </p:nvSpPr>
          <p:spPr>
            <a:xfrm>
              <a:off x="3294996"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06</a:t>
              </a:r>
              <a:endParaRPr lang="en-US" altLang="zh-CN" sz="2400" b="1" dirty="0">
                <a:solidFill>
                  <a:schemeClr val="bg1"/>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48688"/>
                                        </p:tgtEl>
                                        <p:attrNameLst>
                                          <p:attrName>style.visibility</p:attrName>
                                        </p:attrNameLst>
                                      </p:cBhvr>
                                      <p:to>
                                        <p:strVal val="visible"/>
                                      </p:to>
                                    </p:set>
                                    <p:anim calcmode="lin" valueType="num">
                                      <p:cBhvr additive="base">
                                        <p:cTn id="7" dur="500" fill="hold"/>
                                        <p:tgtEl>
                                          <p:spTgt spid="1048688"/>
                                        </p:tgtEl>
                                        <p:attrNameLst>
                                          <p:attrName>ppt_x</p:attrName>
                                        </p:attrNameLst>
                                      </p:cBhvr>
                                      <p:tavLst>
                                        <p:tav tm="0">
                                          <p:val>
                                            <p:strVal val="1+#ppt_w/2"/>
                                          </p:val>
                                        </p:tav>
                                        <p:tav tm="100000">
                                          <p:val>
                                            <p:strVal val="#ppt_x"/>
                                          </p:val>
                                        </p:tav>
                                      </p:tavLst>
                                    </p:anim>
                                    <p:anim calcmode="lin" valueType="num">
                                      <p:cBhvr additive="base">
                                        <p:cTn id="8" dur="500" fill="hold"/>
                                        <p:tgtEl>
                                          <p:spTgt spid="104868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ppt_x"/>
                                          </p:val>
                                        </p:tav>
                                        <p:tav tm="100000">
                                          <p:val>
                                            <p:strVal val="#ppt_x"/>
                                          </p:val>
                                        </p:tav>
                                      </p:tavLst>
                                    </p:anim>
                                    <p:anim calcmode="lin" valueType="num">
                                      <p:cBhvr additive="base">
                                        <p:cTn id="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grpSp>
        <p:nvGrpSpPr>
          <p:cNvPr id="37" name="组合 4"/>
          <p:cNvGrpSpPr/>
          <p:nvPr/>
        </p:nvGrpSpPr>
        <p:grpSpPr>
          <a:xfrm>
            <a:off x="2014849" y="2349214"/>
            <a:ext cx="252692" cy="485366"/>
            <a:chOff x="1813617" y="0"/>
            <a:chExt cx="336923" cy="647154"/>
          </a:xfrm>
        </p:grpSpPr>
        <p:cxnSp>
          <p:nvCxnSpPr>
            <p:cNvPr id="3145732" name="直接连接符 5"/>
            <p:cNvCxnSpPr/>
            <p:nvPr/>
          </p:nvCxnSpPr>
          <p:spPr>
            <a:xfrm flipH="1">
              <a:off x="1907251" y="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3" name="直接连接符 6"/>
            <p:cNvCxnSpPr/>
            <p:nvPr/>
          </p:nvCxnSpPr>
          <p:spPr>
            <a:xfrm flipH="1">
              <a:off x="1851128" y="27399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89" name="椭圆 7"/>
            <p:cNvSpPr/>
            <p:nvPr/>
          </p:nvSpPr>
          <p:spPr>
            <a:xfrm>
              <a:off x="1880497" y="32889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0" name="椭圆 8"/>
            <p:cNvSpPr/>
            <p:nvPr/>
          </p:nvSpPr>
          <p:spPr>
            <a:xfrm>
              <a:off x="1813617" y="60288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38" name="组合 9"/>
          <p:cNvGrpSpPr/>
          <p:nvPr/>
        </p:nvGrpSpPr>
        <p:grpSpPr>
          <a:xfrm>
            <a:off x="1221995" y="2834580"/>
            <a:ext cx="224559" cy="369227"/>
            <a:chOff x="1006799" y="1016197"/>
            <a:chExt cx="299412" cy="492302"/>
          </a:xfrm>
        </p:grpSpPr>
        <p:cxnSp>
          <p:nvCxnSpPr>
            <p:cNvPr id="3145734" name="直接连接符 10"/>
            <p:cNvCxnSpPr/>
            <p:nvPr/>
          </p:nvCxnSpPr>
          <p:spPr>
            <a:xfrm flipH="1">
              <a:off x="1062922" y="1157468"/>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5" name="直接连接符 11"/>
            <p:cNvCxnSpPr/>
            <p:nvPr/>
          </p:nvCxnSpPr>
          <p:spPr>
            <a:xfrm flipH="1">
              <a:off x="1006799" y="1016197"/>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91" name="椭圆 12"/>
            <p:cNvSpPr/>
            <p:nvPr/>
          </p:nvSpPr>
          <p:spPr>
            <a:xfrm>
              <a:off x="1161865" y="102114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2" name="椭圆 13"/>
            <p:cNvSpPr/>
            <p:nvPr/>
          </p:nvSpPr>
          <p:spPr>
            <a:xfrm>
              <a:off x="1094985" y="129513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39" name="组合 33"/>
          <p:cNvGrpSpPr/>
          <p:nvPr/>
        </p:nvGrpSpPr>
        <p:grpSpPr>
          <a:xfrm>
            <a:off x="1067914" y="586642"/>
            <a:ext cx="2865048" cy="538319"/>
            <a:chOff x="3250545" y="3145030"/>
            <a:chExt cx="3820064" cy="717759"/>
          </a:xfrm>
        </p:grpSpPr>
        <p:sp>
          <p:nvSpPr>
            <p:cNvPr id="1048593" name="文本框 24"/>
            <p:cNvSpPr txBox="1"/>
            <p:nvPr/>
          </p:nvSpPr>
          <p:spPr>
            <a:xfrm>
              <a:off x="4112845" y="3223010"/>
              <a:ext cx="2957764" cy="615554"/>
            </a:xfrm>
            <a:prstGeom prst="rect">
              <a:avLst/>
            </a:prstGeom>
            <a:noFill/>
          </p:spPr>
          <p:txBody>
            <a:bodyPr wrap="square" rtlCol="0">
              <a:spAutoFit/>
            </a:bodyPr>
            <a:lstStyle/>
            <a:p>
              <a:r>
                <a:rPr lang="zh-CN" altLang="en-US" sz="2400" b="1" spc="225" dirty="0">
                  <a:cs typeface="+mn-ea"/>
                  <a:sym typeface="+mn-lt"/>
                </a:rPr>
                <a:t>要大题小作。</a:t>
              </a:r>
              <a:endParaRPr lang="zh-CN" altLang="en-US" sz="2400" b="1" spc="225" dirty="0">
                <a:cs typeface="+mn-ea"/>
                <a:sym typeface="+mn-lt"/>
              </a:endParaRPr>
            </a:p>
          </p:txBody>
        </p:sp>
        <p:sp>
          <p:nvSpPr>
            <p:cNvPr id="1048594" name="圆角矩形 25"/>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596" name="矩形 32"/>
            <p:cNvSpPr/>
            <p:nvPr/>
          </p:nvSpPr>
          <p:spPr>
            <a:xfrm>
              <a:off x="3250545"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01</a:t>
              </a:r>
              <a:endParaRPr lang="en-US" altLang="zh-CN" sz="2400" b="1" dirty="0">
                <a:solidFill>
                  <a:schemeClr val="bg1"/>
                </a:solidFill>
                <a:cs typeface="+mn-ea"/>
                <a:sym typeface="+mn-lt"/>
              </a:endParaRPr>
            </a:p>
          </p:txBody>
        </p:sp>
      </p:grpSp>
      <p:sp>
        <p:nvSpPr>
          <p:cNvPr id="2" name="文本框 0"/>
          <p:cNvSpPr txBox="1"/>
          <p:nvPr/>
        </p:nvSpPr>
        <p:spPr>
          <a:xfrm>
            <a:off x="1144905" y="1292066"/>
            <a:ext cx="5154454" cy="2628900"/>
          </a:xfrm>
          <a:prstGeom prst="rect">
            <a:avLst/>
          </a:prstGeom>
          <a:noFill/>
        </p:spPr>
        <p:txBody>
          <a:bodyPr wrap="square" lIns="68580" tIns="34290" rIns="68580" bIns="34290" rtlCol="0">
            <a:spAutoFit/>
          </a:bodyPr>
          <a:lstStyle/>
          <a:p>
            <a:r>
              <a:rPr lang="en-US" altLang="zh-CN" sz="1500" dirty="0">
                <a:latin typeface="黑体" panose="02010609060101010101" charset="-122"/>
                <a:ea typeface="黑体" panose="02010609060101010101" charset="-122"/>
              </a:rPr>
              <a:t>   </a:t>
            </a:r>
            <a:r>
              <a:rPr lang="zh-CN" altLang="en-US" sz="2100" dirty="0">
                <a:latin typeface="宋体" panose="02010600030101010101" pitchFamily="2" charset="-122"/>
                <a:ea typeface="宋体" panose="02010600030101010101" pitchFamily="2" charset="-122"/>
              </a:rPr>
              <a:t>“大题”指题旨范围较宽广，开放性较强。“心愿”就是一个很“大”的题目，它可以是为国家的繁荣富强而读书、为人类谋幸福，但这样的“心愿”往往会流于形式，很难写出真情实感。</a:t>
            </a:r>
            <a:endParaRPr lang="zh-CN" altLang="en-US" sz="2100" dirty="0">
              <a:latin typeface="宋体" panose="02010600030101010101" pitchFamily="2" charset="-122"/>
              <a:ea typeface="宋体" panose="02010600030101010101" pitchFamily="2" charset="-122"/>
            </a:endParaRPr>
          </a:p>
          <a:p>
            <a:r>
              <a:rPr lang="zh-CN" altLang="en-US" sz="2100" dirty="0">
                <a:latin typeface="宋体" panose="02010600030101010101" pitchFamily="2" charset="-122"/>
                <a:ea typeface="宋体" panose="02010600030101010101" pitchFamily="2" charset="-122"/>
              </a:rPr>
              <a:t>    我们立意时要寻找一个较小的切入口，或就一个点、一个方面的内容来深入地表现主旨。</a:t>
            </a:r>
            <a:endParaRPr lang="zh-CN" altLang="en-US" sz="21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cstate="email"/>
          <a:srcRect/>
          <a:stretch>
            <a:fillRect/>
          </a:stretch>
        </p:blipFill>
        <p:spPr>
          <a:xfrm>
            <a:off x="6515100" y="1072515"/>
            <a:ext cx="2245519" cy="3291840"/>
          </a:xfrm>
          <a:prstGeom prst="rect">
            <a:avLst/>
          </a:prstGeom>
        </p:spPr>
      </p:pic>
      <p:sp>
        <p:nvSpPr>
          <p:cNvPr id="4" name="文本框 3"/>
          <p:cNvSpPr txBox="1"/>
          <p:nvPr/>
        </p:nvSpPr>
        <p:spPr>
          <a:xfrm>
            <a:off x="1123950" y="3944779"/>
            <a:ext cx="5323999" cy="708660"/>
          </a:xfrm>
          <a:prstGeom prst="rect">
            <a:avLst/>
          </a:prstGeom>
          <a:noFill/>
        </p:spPr>
        <p:txBody>
          <a:bodyPr wrap="square" lIns="68580" tIns="34290" rIns="68580" bIns="34290" rtlCol="0">
            <a:spAutoFit/>
          </a:bodyPr>
          <a:lstStyle/>
          <a:p>
            <a:r>
              <a:rPr lang="zh-CN" altLang="en-US" sz="2100">
                <a:latin typeface="楷体" panose="02010609060101010101" charset="-122"/>
                <a:ea typeface="楷体" panose="02010609060101010101" charset="-122"/>
              </a:rPr>
              <a:t>如：外婆生了重病，需要做手术。我的心愿是外婆的手术能成功，她的身体能尽快康复。</a:t>
            </a:r>
            <a:endParaRPr lang="zh-CN" altLang="en-US" sz="2100">
              <a:latin typeface="楷体" panose="02010609060101010101" charset="-122"/>
              <a:ea typeface="楷体" panose="02010609060101010101" charset="-122"/>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edge">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grpSp>
        <p:nvGrpSpPr>
          <p:cNvPr id="37" name="组合 4"/>
          <p:cNvGrpSpPr/>
          <p:nvPr/>
        </p:nvGrpSpPr>
        <p:grpSpPr>
          <a:xfrm>
            <a:off x="2014849" y="2349214"/>
            <a:ext cx="252692" cy="485366"/>
            <a:chOff x="1813617" y="0"/>
            <a:chExt cx="336923" cy="647154"/>
          </a:xfrm>
        </p:grpSpPr>
        <p:cxnSp>
          <p:nvCxnSpPr>
            <p:cNvPr id="3145732" name="直接连接符 5"/>
            <p:cNvCxnSpPr/>
            <p:nvPr/>
          </p:nvCxnSpPr>
          <p:spPr>
            <a:xfrm flipH="1">
              <a:off x="1907251" y="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3" name="直接连接符 6"/>
            <p:cNvCxnSpPr/>
            <p:nvPr/>
          </p:nvCxnSpPr>
          <p:spPr>
            <a:xfrm flipH="1">
              <a:off x="1851128" y="27399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89" name="椭圆 7"/>
            <p:cNvSpPr/>
            <p:nvPr/>
          </p:nvSpPr>
          <p:spPr>
            <a:xfrm>
              <a:off x="1880497" y="32889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0" name="椭圆 8"/>
            <p:cNvSpPr/>
            <p:nvPr/>
          </p:nvSpPr>
          <p:spPr>
            <a:xfrm>
              <a:off x="1813617" y="60288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38" name="组合 9"/>
          <p:cNvGrpSpPr/>
          <p:nvPr/>
        </p:nvGrpSpPr>
        <p:grpSpPr>
          <a:xfrm>
            <a:off x="1221995" y="2834580"/>
            <a:ext cx="224559" cy="369227"/>
            <a:chOff x="1006799" y="1016197"/>
            <a:chExt cx="299412" cy="492302"/>
          </a:xfrm>
        </p:grpSpPr>
        <p:cxnSp>
          <p:nvCxnSpPr>
            <p:cNvPr id="3145734" name="直接连接符 10"/>
            <p:cNvCxnSpPr/>
            <p:nvPr/>
          </p:nvCxnSpPr>
          <p:spPr>
            <a:xfrm flipH="1">
              <a:off x="1062922" y="1157468"/>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5" name="直接连接符 11"/>
            <p:cNvCxnSpPr/>
            <p:nvPr/>
          </p:nvCxnSpPr>
          <p:spPr>
            <a:xfrm flipH="1">
              <a:off x="1006799" y="1016197"/>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91" name="椭圆 12"/>
            <p:cNvSpPr/>
            <p:nvPr/>
          </p:nvSpPr>
          <p:spPr>
            <a:xfrm>
              <a:off x="1161865" y="102114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2" name="椭圆 13"/>
            <p:cNvSpPr/>
            <p:nvPr/>
          </p:nvSpPr>
          <p:spPr>
            <a:xfrm>
              <a:off x="1094985" y="129513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40" name="组合 34"/>
          <p:cNvGrpSpPr/>
          <p:nvPr/>
        </p:nvGrpSpPr>
        <p:grpSpPr>
          <a:xfrm>
            <a:off x="1057452" y="600727"/>
            <a:ext cx="3630454" cy="538319"/>
            <a:chOff x="3276601" y="3145030"/>
            <a:chExt cx="4840605" cy="717759"/>
          </a:xfrm>
        </p:grpSpPr>
        <p:sp>
          <p:nvSpPr>
            <p:cNvPr id="1048597" name="文本框 35"/>
            <p:cNvSpPr txBox="1"/>
            <p:nvPr/>
          </p:nvSpPr>
          <p:spPr>
            <a:xfrm>
              <a:off x="4112896" y="3223135"/>
              <a:ext cx="4004310" cy="615554"/>
            </a:xfrm>
            <a:prstGeom prst="rect">
              <a:avLst/>
            </a:prstGeom>
            <a:noFill/>
          </p:spPr>
          <p:txBody>
            <a:bodyPr wrap="square" rtlCol="0">
              <a:spAutoFit/>
            </a:bodyPr>
            <a:lstStyle/>
            <a:p>
              <a:r>
                <a:rPr lang="zh-CN" altLang="en-US" sz="2400" b="1" spc="225" dirty="0">
                  <a:cs typeface="+mn-ea"/>
                  <a:sym typeface="+mn-lt"/>
                </a:rPr>
                <a:t>立意学会虚实转化。</a:t>
              </a:r>
              <a:endParaRPr lang="zh-CN" altLang="en-US" sz="2400" b="1" spc="225" dirty="0">
                <a:cs typeface="+mn-ea"/>
                <a:sym typeface="+mn-lt"/>
              </a:endParaRPr>
            </a:p>
          </p:txBody>
        </p:sp>
        <p:sp>
          <p:nvSpPr>
            <p:cNvPr id="1048598" name="圆角矩形 36"/>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600" name="矩形 38"/>
            <p:cNvSpPr/>
            <p:nvPr/>
          </p:nvSpPr>
          <p:spPr>
            <a:xfrm>
              <a:off x="3294994"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02</a:t>
              </a:r>
              <a:endParaRPr lang="en-US" altLang="zh-CN" sz="2400" b="1" dirty="0">
                <a:solidFill>
                  <a:schemeClr val="bg1"/>
                </a:solidFill>
                <a:cs typeface="+mn-ea"/>
                <a:sym typeface="+mn-lt"/>
              </a:endParaRPr>
            </a:p>
          </p:txBody>
        </p:sp>
      </p:grpSp>
      <p:sp>
        <p:nvSpPr>
          <p:cNvPr id="2" name="文本框 1"/>
          <p:cNvSpPr txBox="1"/>
          <p:nvPr/>
        </p:nvSpPr>
        <p:spPr>
          <a:xfrm>
            <a:off x="1115377" y="1346359"/>
            <a:ext cx="5249228" cy="2008242"/>
          </a:xfrm>
          <a:prstGeom prst="rect">
            <a:avLst/>
          </a:prstGeom>
          <a:noFill/>
        </p:spPr>
        <p:txBody>
          <a:bodyPr wrap="square" lIns="68580" tIns="34290" rIns="68580" bIns="34290" rtlCol="0">
            <a:spAutoFit/>
          </a:bodyPr>
          <a:lstStyle/>
          <a:p>
            <a:pPr fontAlgn="auto">
              <a:lnSpc>
                <a:spcPct val="120000"/>
              </a:lnSpc>
            </a:pPr>
            <a:r>
              <a:rPr lang="en-US" altLang="zh-CN" sz="1500" dirty="0">
                <a:latin typeface="黑体" panose="02010609060101010101" charset="-122"/>
                <a:ea typeface="黑体" panose="02010609060101010101" charset="-122"/>
              </a:rPr>
              <a:t>    </a:t>
            </a:r>
            <a:r>
              <a:rPr lang="zh-CN" altLang="en-US" sz="2100" dirty="0">
                <a:latin typeface="宋体" panose="02010600030101010101" pitchFamily="2" charset="-122"/>
                <a:ea typeface="宋体" panose="02010600030101010101" pitchFamily="2" charset="-122"/>
              </a:rPr>
              <a:t>“心愿”是看不见、摸不着的东西，相对来说比较“虚”，这时我们就需要转化为“实”的来写。不空谈大道理，将立意落实到某个具体的人物、景物、事件上来写，这样才能使内容丰富，立意集中。</a:t>
            </a:r>
            <a:endParaRPr lang="zh-CN" altLang="en-US" sz="21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cstate="email"/>
          <a:stretch>
            <a:fillRect/>
          </a:stretch>
        </p:blipFill>
        <p:spPr>
          <a:xfrm>
            <a:off x="6629401" y="1112996"/>
            <a:ext cx="2092205" cy="3321000"/>
          </a:xfrm>
          <a:prstGeom prst="rect">
            <a:avLst/>
          </a:prstGeom>
        </p:spPr>
      </p:pic>
      <p:sp>
        <p:nvSpPr>
          <p:cNvPr id="4" name="文本框 3"/>
          <p:cNvSpPr txBox="1"/>
          <p:nvPr/>
        </p:nvSpPr>
        <p:spPr>
          <a:xfrm>
            <a:off x="1150620" y="3328035"/>
            <a:ext cx="5462588" cy="1620444"/>
          </a:xfrm>
          <a:prstGeom prst="rect">
            <a:avLst/>
          </a:prstGeom>
          <a:noFill/>
        </p:spPr>
        <p:txBody>
          <a:bodyPr wrap="square" lIns="68580" tIns="34290" rIns="68580" bIns="34290" rtlCol="0">
            <a:spAutoFit/>
          </a:bodyPr>
          <a:lstStyle/>
          <a:p>
            <a:pPr fontAlgn="auto">
              <a:lnSpc>
                <a:spcPct val="120000"/>
              </a:lnSpc>
            </a:pPr>
            <a:r>
              <a:rPr lang="zh-CN" altLang="en-US" sz="2100" dirty="0">
                <a:latin typeface="楷体" panose="02010609060101010101" charset="-122"/>
                <a:ea typeface="楷体" panose="02010609060101010101" charset="-122"/>
              </a:rPr>
              <a:t>如：看到残疾人在生活中有很多困难，我特别希望公共设施在建造时能想想如何为残疾人提供方便，希望生活中我们每个人都能多关心、帮助残疾人。</a:t>
            </a:r>
            <a:endParaRPr lang="zh-CN" altLang="en-US" sz="2100"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edge">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grpSp>
        <p:nvGrpSpPr>
          <p:cNvPr id="37" name="组合 4"/>
          <p:cNvGrpSpPr/>
          <p:nvPr/>
        </p:nvGrpSpPr>
        <p:grpSpPr>
          <a:xfrm>
            <a:off x="2014849" y="2349214"/>
            <a:ext cx="252692" cy="485366"/>
            <a:chOff x="1813617" y="0"/>
            <a:chExt cx="336923" cy="647154"/>
          </a:xfrm>
        </p:grpSpPr>
        <p:cxnSp>
          <p:nvCxnSpPr>
            <p:cNvPr id="3145732" name="直接连接符 5"/>
            <p:cNvCxnSpPr/>
            <p:nvPr/>
          </p:nvCxnSpPr>
          <p:spPr>
            <a:xfrm flipH="1">
              <a:off x="1907251" y="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3" name="直接连接符 6"/>
            <p:cNvCxnSpPr/>
            <p:nvPr/>
          </p:nvCxnSpPr>
          <p:spPr>
            <a:xfrm flipH="1">
              <a:off x="1851128" y="27399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89" name="椭圆 7"/>
            <p:cNvSpPr/>
            <p:nvPr/>
          </p:nvSpPr>
          <p:spPr>
            <a:xfrm>
              <a:off x="1880497" y="32889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0" name="椭圆 8"/>
            <p:cNvSpPr/>
            <p:nvPr/>
          </p:nvSpPr>
          <p:spPr>
            <a:xfrm>
              <a:off x="1813617" y="60288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38" name="组合 9"/>
          <p:cNvGrpSpPr/>
          <p:nvPr/>
        </p:nvGrpSpPr>
        <p:grpSpPr>
          <a:xfrm>
            <a:off x="1221995" y="2834580"/>
            <a:ext cx="224559" cy="369227"/>
            <a:chOff x="1006799" y="1016197"/>
            <a:chExt cx="299412" cy="492302"/>
          </a:xfrm>
        </p:grpSpPr>
        <p:cxnSp>
          <p:nvCxnSpPr>
            <p:cNvPr id="3145734" name="直接连接符 10"/>
            <p:cNvCxnSpPr/>
            <p:nvPr/>
          </p:nvCxnSpPr>
          <p:spPr>
            <a:xfrm flipH="1">
              <a:off x="1062922" y="1157468"/>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5" name="直接连接符 11"/>
            <p:cNvCxnSpPr/>
            <p:nvPr/>
          </p:nvCxnSpPr>
          <p:spPr>
            <a:xfrm flipH="1">
              <a:off x="1006799" y="1016197"/>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91" name="椭圆 12"/>
            <p:cNvSpPr/>
            <p:nvPr/>
          </p:nvSpPr>
          <p:spPr>
            <a:xfrm>
              <a:off x="1161865" y="102114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2" name="椭圆 13"/>
            <p:cNvSpPr/>
            <p:nvPr/>
          </p:nvSpPr>
          <p:spPr>
            <a:xfrm>
              <a:off x="1094985" y="129513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41" name="组合 39"/>
          <p:cNvGrpSpPr/>
          <p:nvPr/>
        </p:nvGrpSpPr>
        <p:grpSpPr>
          <a:xfrm>
            <a:off x="1223663" y="517656"/>
            <a:ext cx="3216593" cy="538319"/>
            <a:chOff x="3276601" y="3145030"/>
            <a:chExt cx="4288790" cy="717759"/>
          </a:xfrm>
        </p:grpSpPr>
        <p:sp>
          <p:nvSpPr>
            <p:cNvPr id="1048601" name="文本框 40"/>
            <p:cNvSpPr txBox="1"/>
            <p:nvPr/>
          </p:nvSpPr>
          <p:spPr>
            <a:xfrm>
              <a:off x="4112896" y="3223135"/>
              <a:ext cx="3452495" cy="615554"/>
            </a:xfrm>
            <a:prstGeom prst="rect">
              <a:avLst/>
            </a:prstGeom>
            <a:noFill/>
          </p:spPr>
          <p:txBody>
            <a:bodyPr wrap="square" rtlCol="0">
              <a:spAutoFit/>
            </a:bodyPr>
            <a:lstStyle/>
            <a:p>
              <a:r>
                <a:rPr lang="zh-CN" altLang="en-US" sz="2400" b="1" spc="225" dirty="0">
                  <a:cs typeface="+mn-ea"/>
                  <a:sym typeface="+mn-lt"/>
                </a:rPr>
                <a:t>让“眉目传情”。</a:t>
              </a:r>
              <a:endParaRPr lang="zh-CN" altLang="en-US" sz="2400" b="1" spc="225" dirty="0">
                <a:cs typeface="+mn-ea"/>
                <a:sym typeface="+mn-lt"/>
              </a:endParaRPr>
            </a:p>
          </p:txBody>
        </p:sp>
        <p:sp>
          <p:nvSpPr>
            <p:cNvPr id="1048602" name="圆角矩形 41"/>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604" name="矩形 43"/>
            <p:cNvSpPr/>
            <p:nvPr/>
          </p:nvSpPr>
          <p:spPr>
            <a:xfrm>
              <a:off x="3294994"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03</a:t>
              </a:r>
              <a:endParaRPr lang="en-US" altLang="zh-CN" sz="2400" b="1" dirty="0">
                <a:solidFill>
                  <a:schemeClr val="bg1"/>
                </a:solidFill>
                <a:cs typeface="+mn-ea"/>
                <a:sym typeface="+mn-lt"/>
              </a:endParaRPr>
            </a:p>
          </p:txBody>
        </p:sp>
      </p:grpSp>
      <p:sp>
        <p:nvSpPr>
          <p:cNvPr id="4" name="文本框 0"/>
          <p:cNvSpPr txBox="1"/>
          <p:nvPr/>
        </p:nvSpPr>
        <p:spPr>
          <a:xfrm>
            <a:off x="1220153" y="3298031"/>
            <a:ext cx="4952524" cy="1348740"/>
          </a:xfrm>
          <a:prstGeom prst="rect">
            <a:avLst/>
          </a:prstGeom>
          <a:noFill/>
        </p:spPr>
        <p:txBody>
          <a:bodyPr wrap="square" lIns="68580" tIns="34290" rIns="68580" bIns="34290" rtlCol="0">
            <a:spAutoFit/>
          </a:bodyPr>
          <a:lstStyle/>
          <a:p>
            <a:r>
              <a:rPr lang="zh-CN" altLang="en-US" sz="2100">
                <a:latin typeface="楷体" panose="02010609060101010101" charset="-122"/>
                <a:ea typeface="楷体" panose="02010609060101010101" charset="-122"/>
              </a:rPr>
              <a:t>如：《中国梦》、《团圆》、《爸爸陪陪我》、《心愿，我的动力》、《我想看大海》等题目，直接体现了主题，更加具有吸引人的力量。</a:t>
            </a:r>
            <a:endParaRPr lang="zh-CN" altLang="en-US" sz="2100">
              <a:latin typeface="楷体" panose="02010609060101010101" charset="-122"/>
              <a:ea typeface="楷体" panose="02010609060101010101" charset="-122"/>
            </a:endParaRPr>
          </a:p>
        </p:txBody>
      </p:sp>
      <p:pic>
        <p:nvPicPr>
          <p:cNvPr id="3" name="图片 2"/>
          <p:cNvPicPr>
            <a:picLocks noChangeAspect="1"/>
          </p:cNvPicPr>
          <p:nvPr/>
        </p:nvPicPr>
        <p:blipFill>
          <a:blip r:embed="rId1" cstate="email"/>
          <a:srcRect/>
          <a:stretch>
            <a:fillRect/>
          </a:stretch>
        </p:blipFill>
        <p:spPr>
          <a:xfrm>
            <a:off x="6473666" y="1314926"/>
            <a:ext cx="2256473" cy="3249930"/>
          </a:xfrm>
          <a:prstGeom prst="rect">
            <a:avLst/>
          </a:prstGeom>
        </p:spPr>
      </p:pic>
      <p:sp>
        <p:nvSpPr>
          <p:cNvPr id="2" name="文本框 1"/>
          <p:cNvSpPr txBox="1"/>
          <p:nvPr/>
        </p:nvSpPr>
        <p:spPr>
          <a:xfrm>
            <a:off x="1191101" y="1167765"/>
            <a:ext cx="4920615" cy="2008242"/>
          </a:xfrm>
          <a:prstGeom prst="rect">
            <a:avLst/>
          </a:prstGeom>
          <a:noFill/>
        </p:spPr>
        <p:txBody>
          <a:bodyPr wrap="square" lIns="68580" tIns="34290" rIns="68580" bIns="34290" rtlCol="0">
            <a:spAutoFit/>
          </a:bodyPr>
          <a:lstStyle/>
          <a:p>
            <a:pPr fontAlgn="auto">
              <a:lnSpc>
                <a:spcPct val="120000"/>
              </a:lnSpc>
            </a:pPr>
            <a:r>
              <a:rPr lang="en-US" altLang="zh-CN" sz="1500" dirty="0">
                <a:latin typeface="黑体" panose="02010609060101010101" charset="-122"/>
                <a:ea typeface="黑体" panose="02010609060101010101" charset="-122"/>
              </a:rPr>
              <a:t>   </a:t>
            </a:r>
            <a:r>
              <a:rPr lang="en-US" altLang="zh-CN" sz="2100" dirty="0">
                <a:latin typeface="黑体" panose="02010609060101010101" charset="-122"/>
                <a:ea typeface="黑体" panose="02010609060101010101" charset="-122"/>
              </a:rPr>
              <a:t> </a:t>
            </a:r>
            <a:r>
              <a:rPr lang="zh-CN" altLang="en-US" sz="2100" dirty="0">
                <a:latin typeface="宋体" panose="02010600030101010101" pitchFamily="2" charset="-122"/>
                <a:ea typeface="宋体" panose="02010600030101010101" pitchFamily="2" charset="-122"/>
              </a:rPr>
              <a:t>俗话说：“题好一半文”，一个醒目的标题自然是一篇作文最引人注目的亮点。话题往往比较大，因此一般情况下，我们不宜把话题直接做标题，而是通过作文内容或中心来拟题。</a:t>
            </a:r>
            <a:endParaRPr lang="zh-CN" altLang="en-US" sz="2100" dirty="0">
              <a:latin typeface="宋体" panose="02010600030101010101" pitchFamily="2" charset="-122"/>
              <a:ea typeface="宋体" panose="02010600030101010101" pitchFamily="2"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edge">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grpSp>
        <p:nvGrpSpPr>
          <p:cNvPr id="37" name="组合 4"/>
          <p:cNvGrpSpPr/>
          <p:nvPr/>
        </p:nvGrpSpPr>
        <p:grpSpPr>
          <a:xfrm>
            <a:off x="2014849" y="2349214"/>
            <a:ext cx="252692" cy="485366"/>
            <a:chOff x="1813617" y="0"/>
            <a:chExt cx="336923" cy="647154"/>
          </a:xfrm>
        </p:grpSpPr>
        <p:cxnSp>
          <p:nvCxnSpPr>
            <p:cNvPr id="3145732" name="直接连接符 5"/>
            <p:cNvCxnSpPr/>
            <p:nvPr/>
          </p:nvCxnSpPr>
          <p:spPr>
            <a:xfrm flipH="1">
              <a:off x="1907251" y="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3" name="直接连接符 6"/>
            <p:cNvCxnSpPr/>
            <p:nvPr/>
          </p:nvCxnSpPr>
          <p:spPr>
            <a:xfrm flipH="1">
              <a:off x="1851128" y="27399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89" name="椭圆 7"/>
            <p:cNvSpPr/>
            <p:nvPr/>
          </p:nvSpPr>
          <p:spPr>
            <a:xfrm>
              <a:off x="1880497" y="32889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0" name="椭圆 8"/>
            <p:cNvSpPr/>
            <p:nvPr/>
          </p:nvSpPr>
          <p:spPr>
            <a:xfrm>
              <a:off x="1813617" y="60288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38" name="组合 9"/>
          <p:cNvGrpSpPr/>
          <p:nvPr/>
        </p:nvGrpSpPr>
        <p:grpSpPr>
          <a:xfrm>
            <a:off x="1221995" y="2834580"/>
            <a:ext cx="224559" cy="369227"/>
            <a:chOff x="1006799" y="1016197"/>
            <a:chExt cx="299412" cy="492302"/>
          </a:xfrm>
        </p:grpSpPr>
        <p:cxnSp>
          <p:nvCxnSpPr>
            <p:cNvPr id="3145734" name="直接连接符 10"/>
            <p:cNvCxnSpPr/>
            <p:nvPr/>
          </p:nvCxnSpPr>
          <p:spPr>
            <a:xfrm flipH="1">
              <a:off x="1062922" y="1157468"/>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5" name="直接连接符 11"/>
            <p:cNvCxnSpPr/>
            <p:nvPr/>
          </p:nvCxnSpPr>
          <p:spPr>
            <a:xfrm flipH="1">
              <a:off x="1006799" y="1016197"/>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91" name="椭圆 12"/>
            <p:cNvSpPr/>
            <p:nvPr/>
          </p:nvSpPr>
          <p:spPr>
            <a:xfrm>
              <a:off x="1161865" y="102114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2" name="椭圆 13"/>
            <p:cNvSpPr/>
            <p:nvPr/>
          </p:nvSpPr>
          <p:spPr>
            <a:xfrm>
              <a:off x="1094985" y="129513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40" name="组合 34"/>
          <p:cNvGrpSpPr/>
          <p:nvPr/>
        </p:nvGrpSpPr>
        <p:grpSpPr>
          <a:xfrm>
            <a:off x="1354632" y="568818"/>
            <a:ext cx="3238024" cy="538319"/>
            <a:chOff x="3276601" y="3145030"/>
            <a:chExt cx="4317365" cy="717759"/>
          </a:xfrm>
        </p:grpSpPr>
        <p:sp>
          <p:nvSpPr>
            <p:cNvPr id="1048597" name="文本框 35"/>
            <p:cNvSpPr txBox="1"/>
            <p:nvPr/>
          </p:nvSpPr>
          <p:spPr>
            <a:xfrm>
              <a:off x="4112896" y="3209165"/>
              <a:ext cx="3481070" cy="615554"/>
            </a:xfrm>
            <a:prstGeom prst="rect">
              <a:avLst/>
            </a:prstGeom>
            <a:noFill/>
          </p:spPr>
          <p:txBody>
            <a:bodyPr wrap="square" rtlCol="0">
              <a:spAutoFit/>
            </a:bodyPr>
            <a:lstStyle/>
            <a:p>
              <a:r>
                <a:rPr lang="zh-CN" altLang="en-US" sz="2400" b="1" spc="225" dirty="0">
                  <a:cs typeface="+mn-ea"/>
                  <a:sym typeface="+mn-lt"/>
                </a:rPr>
                <a:t>让内容丰富。</a:t>
              </a:r>
              <a:endParaRPr lang="zh-CN" altLang="en-US" sz="2400" b="1" spc="225" dirty="0">
                <a:cs typeface="+mn-ea"/>
                <a:sym typeface="+mn-lt"/>
              </a:endParaRPr>
            </a:p>
          </p:txBody>
        </p:sp>
        <p:sp>
          <p:nvSpPr>
            <p:cNvPr id="1048598" name="圆角矩形 36"/>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600" name="矩形 38"/>
            <p:cNvSpPr/>
            <p:nvPr/>
          </p:nvSpPr>
          <p:spPr>
            <a:xfrm>
              <a:off x="3294996"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05</a:t>
              </a:r>
              <a:endParaRPr lang="en-US" altLang="zh-CN" sz="2400" b="1" dirty="0">
                <a:solidFill>
                  <a:schemeClr val="bg1"/>
                </a:solidFill>
                <a:cs typeface="+mn-ea"/>
                <a:sym typeface="+mn-lt"/>
              </a:endParaRPr>
            </a:p>
          </p:txBody>
        </p:sp>
      </p:grpSp>
      <p:sp>
        <p:nvSpPr>
          <p:cNvPr id="2" name="文本框 1"/>
          <p:cNvSpPr txBox="1"/>
          <p:nvPr/>
        </p:nvSpPr>
        <p:spPr>
          <a:xfrm>
            <a:off x="1275398" y="1075373"/>
            <a:ext cx="4984909" cy="3850285"/>
          </a:xfrm>
          <a:prstGeom prst="rect">
            <a:avLst/>
          </a:prstGeom>
          <a:noFill/>
        </p:spPr>
        <p:txBody>
          <a:bodyPr wrap="square" lIns="68580" tIns="34290" rIns="68580" bIns="34290" rtlCol="0">
            <a:spAutoFit/>
          </a:bodyPr>
          <a:lstStyle/>
          <a:p>
            <a:pPr fontAlgn="auto">
              <a:lnSpc>
                <a:spcPct val="130000"/>
              </a:lnSpc>
            </a:pPr>
            <a:r>
              <a:rPr lang="en-US" altLang="zh-CN" sz="1500" dirty="0">
                <a:latin typeface="黑体" panose="02010609060101010101" charset="-122"/>
                <a:ea typeface="黑体" panose="02010609060101010101" charset="-122"/>
              </a:rPr>
              <a:t>    </a:t>
            </a:r>
            <a:r>
              <a:rPr lang="zh-CN" altLang="en-US" sz="2100" dirty="0">
                <a:latin typeface="宋体" panose="02010600030101010101" pitchFamily="2" charset="-122"/>
                <a:ea typeface="宋体" panose="02010600030101010101" pitchFamily="2" charset="-122"/>
              </a:rPr>
              <a:t>“心愿”这个话题，可以从这四个方面打开思路：</a:t>
            </a:r>
            <a:endParaRPr lang="zh-CN" altLang="en-US" sz="2100" dirty="0">
              <a:latin typeface="宋体" panose="02010600030101010101" pitchFamily="2" charset="-122"/>
              <a:ea typeface="宋体" panose="02010600030101010101" pitchFamily="2" charset="-122"/>
            </a:endParaRPr>
          </a:p>
          <a:p>
            <a:pPr fontAlgn="auto">
              <a:lnSpc>
                <a:spcPct val="130000"/>
              </a:lnSpc>
            </a:pPr>
            <a:r>
              <a:rPr lang="zh-CN" altLang="en-US" sz="2100" dirty="0">
                <a:solidFill>
                  <a:srgbClr val="FF0000"/>
                </a:solidFill>
                <a:latin typeface="宋体" panose="02010600030101010101" pitchFamily="2" charset="-122"/>
                <a:ea typeface="宋体" panose="02010600030101010101" pitchFamily="2" charset="-122"/>
              </a:rPr>
              <a:t>（</a:t>
            </a:r>
            <a:r>
              <a:rPr lang="en-US" altLang="zh-CN" sz="2100" dirty="0">
                <a:solidFill>
                  <a:srgbClr val="FF0000"/>
                </a:solidFill>
                <a:latin typeface="宋体" panose="02010600030101010101" pitchFamily="2" charset="-122"/>
                <a:ea typeface="宋体" panose="02010600030101010101" pitchFamily="2" charset="-122"/>
              </a:rPr>
              <a:t>1</a:t>
            </a:r>
            <a:r>
              <a:rPr lang="zh-CN" altLang="en-US" sz="2100" dirty="0">
                <a:solidFill>
                  <a:srgbClr val="FF0000"/>
                </a:solidFill>
                <a:latin typeface="宋体" panose="02010600030101010101" pitchFamily="2" charset="-122"/>
                <a:ea typeface="宋体" panose="02010600030101010101" pitchFamily="2" charset="-122"/>
              </a:rPr>
              <a:t>）有什么样的心愿？</a:t>
            </a:r>
            <a:endParaRPr lang="zh-CN" altLang="en-US" sz="2100" dirty="0">
              <a:solidFill>
                <a:srgbClr val="FF0000"/>
              </a:solidFill>
              <a:latin typeface="宋体" panose="02010600030101010101" pitchFamily="2" charset="-122"/>
              <a:ea typeface="宋体" panose="02010600030101010101" pitchFamily="2" charset="-122"/>
            </a:endParaRPr>
          </a:p>
          <a:p>
            <a:pPr fontAlgn="auto">
              <a:lnSpc>
                <a:spcPct val="130000"/>
              </a:lnSpc>
            </a:pPr>
            <a:r>
              <a:rPr lang="zh-CN" altLang="en-US" sz="2100" dirty="0">
                <a:solidFill>
                  <a:srgbClr val="FF0000"/>
                </a:solidFill>
                <a:latin typeface="宋体" panose="02010600030101010101" pitchFamily="2" charset="-122"/>
                <a:ea typeface="宋体" panose="02010600030101010101" pitchFamily="2" charset="-122"/>
              </a:rPr>
              <a:t>（</a:t>
            </a:r>
            <a:r>
              <a:rPr lang="en-US" altLang="zh-CN" sz="2100" dirty="0">
                <a:solidFill>
                  <a:srgbClr val="FF0000"/>
                </a:solidFill>
                <a:latin typeface="宋体" panose="02010600030101010101" pitchFamily="2" charset="-122"/>
                <a:ea typeface="宋体" panose="02010600030101010101" pitchFamily="2" charset="-122"/>
              </a:rPr>
              <a:t>2</a:t>
            </a:r>
            <a:r>
              <a:rPr lang="zh-CN" altLang="en-US" sz="2100" dirty="0">
                <a:solidFill>
                  <a:srgbClr val="FF0000"/>
                </a:solidFill>
                <a:latin typeface="宋体" panose="02010600030101010101" pitchFamily="2" charset="-122"/>
                <a:ea typeface="宋体" panose="02010600030101010101" pitchFamily="2" charset="-122"/>
              </a:rPr>
              <a:t>）为什么有这个心愿？</a:t>
            </a:r>
            <a:endParaRPr lang="zh-CN" altLang="en-US" sz="2100" dirty="0">
              <a:solidFill>
                <a:srgbClr val="FF0000"/>
              </a:solidFill>
              <a:latin typeface="宋体" panose="02010600030101010101" pitchFamily="2" charset="-122"/>
              <a:ea typeface="宋体" panose="02010600030101010101" pitchFamily="2" charset="-122"/>
            </a:endParaRPr>
          </a:p>
          <a:p>
            <a:pPr fontAlgn="auto">
              <a:lnSpc>
                <a:spcPct val="130000"/>
              </a:lnSpc>
            </a:pPr>
            <a:r>
              <a:rPr lang="zh-CN" altLang="en-US" sz="2100" dirty="0">
                <a:solidFill>
                  <a:srgbClr val="FF0000"/>
                </a:solidFill>
                <a:latin typeface="宋体" panose="02010600030101010101" pitchFamily="2" charset="-122"/>
                <a:ea typeface="宋体" panose="02010600030101010101" pitchFamily="2" charset="-122"/>
              </a:rPr>
              <a:t>（</a:t>
            </a:r>
            <a:r>
              <a:rPr lang="en-US" altLang="zh-CN" sz="2100" dirty="0">
                <a:solidFill>
                  <a:srgbClr val="FF0000"/>
                </a:solidFill>
                <a:latin typeface="宋体" panose="02010600030101010101" pitchFamily="2" charset="-122"/>
                <a:ea typeface="宋体" panose="02010600030101010101" pitchFamily="2" charset="-122"/>
              </a:rPr>
              <a:t>3</a:t>
            </a:r>
            <a:r>
              <a:rPr lang="zh-CN" altLang="en-US" sz="2100" dirty="0">
                <a:solidFill>
                  <a:srgbClr val="FF0000"/>
                </a:solidFill>
                <a:latin typeface="宋体" panose="02010600030101010101" pitchFamily="2" charset="-122"/>
                <a:ea typeface="宋体" panose="02010600030101010101" pitchFamily="2" charset="-122"/>
              </a:rPr>
              <a:t>）有了这样的心愿后对人物的影响？</a:t>
            </a:r>
            <a:endParaRPr lang="zh-CN" altLang="en-US" sz="2100" dirty="0">
              <a:solidFill>
                <a:srgbClr val="FF0000"/>
              </a:solidFill>
              <a:latin typeface="宋体" panose="02010600030101010101" pitchFamily="2" charset="-122"/>
              <a:ea typeface="宋体" panose="02010600030101010101" pitchFamily="2" charset="-122"/>
            </a:endParaRPr>
          </a:p>
          <a:p>
            <a:pPr fontAlgn="auto">
              <a:lnSpc>
                <a:spcPct val="130000"/>
              </a:lnSpc>
            </a:pPr>
            <a:r>
              <a:rPr lang="zh-CN" altLang="en-US" sz="2100" dirty="0">
                <a:solidFill>
                  <a:srgbClr val="FF0000"/>
                </a:solidFill>
                <a:latin typeface="宋体" panose="02010600030101010101" pitchFamily="2" charset="-122"/>
                <a:ea typeface="宋体" panose="02010600030101010101" pitchFamily="2" charset="-122"/>
              </a:rPr>
              <a:t>（</a:t>
            </a:r>
            <a:r>
              <a:rPr lang="en-US" altLang="zh-CN" sz="2100" dirty="0">
                <a:solidFill>
                  <a:srgbClr val="FF0000"/>
                </a:solidFill>
                <a:latin typeface="宋体" panose="02010600030101010101" pitchFamily="2" charset="-122"/>
                <a:ea typeface="宋体" panose="02010600030101010101" pitchFamily="2" charset="-122"/>
              </a:rPr>
              <a:t>4</a:t>
            </a:r>
            <a:r>
              <a:rPr lang="zh-CN" altLang="en-US" sz="2100" dirty="0">
                <a:solidFill>
                  <a:srgbClr val="FF0000"/>
                </a:solidFill>
                <a:latin typeface="宋体" panose="02010600030101010101" pitchFamily="2" charset="-122"/>
                <a:ea typeface="宋体" panose="02010600030101010101" pitchFamily="2" charset="-122"/>
              </a:rPr>
              <a:t>）为了实现这个心愿如何去做？</a:t>
            </a:r>
            <a:endParaRPr lang="zh-CN" altLang="en-US" sz="2100" dirty="0">
              <a:latin typeface="宋体" panose="02010600030101010101" pitchFamily="2" charset="-122"/>
              <a:ea typeface="宋体" panose="02010600030101010101" pitchFamily="2" charset="-122"/>
            </a:endParaRPr>
          </a:p>
          <a:p>
            <a:pPr fontAlgn="auto">
              <a:lnSpc>
                <a:spcPct val="130000"/>
              </a:lnSpc>
            </a:pPr>
            <a:r>
              <a:rPr lang="zh-CN" altLang="en-US" sz="2100" dirty="0">
                <a:latin typeface="宋体" panose="02010600030101010101" pitchFamily="2" charset="-122"/>
                <a:ea typeface="宋体" panose="02010600030101010101" pitchFamily="2" charset="-122"/>
              </a:rPr>
              <a:t>    这四个方面，可以写任意几个方面，也可以四个方面都写。具体写几个方面，根据主题而定。</a:t>
            </a:r>
            <a:endParaRPr lang="zh-CN" altLang="en-US" sz="21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cstate="email"/>
          <a:srcRect/>
          <a:stretch>
            <a:fillRect/>
          </a:stretch>
        </p:blipFill>
        <p:spPr>
          <a:xfrm>
            <a:off x="6537008" y="1241584"/>
            <a:ext cx="2266950" cy="32284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 calcmode="lin" valueType="num">
                                      <p:cBhvr additive="base">
                                        <p:cTn id="37" dur="500" fill="hold"/>
                                        <p:tgtEl>
                                          <p:spTgt spid="2">
                                            <p:txEl>
                                              <p:pRg st="4" end="4"/>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anim calcmode="lin" valueType="num">
                                      <p:cBhvr additive="base">
                                        <p:cTn id="43" dur="500" fill="hold"/>
                                        <p:tgtEl>
                                          <p:spTgt spid="2">
                                            <p:txEl>
                                              <p:pRg st="5" end="5"/>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grpSp>
        <p:nvGrpSpPr>
          <p:cNvPr id="37" name="组合 4"/>
          <p:cNvGrpSpPr/>
          <p:nvPr/>
        </p:nvGrpSpPr>
        <p:grpSpPr>
          <a:xfrm>
            <a:off x="2014849" y="2349214"/>
            <a:ext cx="252692" cy="485366"/>
            <a:chOff x="1813617" y="0"/>
            <a:chExt cx="336923" cy="647154"/>
          </a:xfrm>
        </p:grpSpPr>
        <p:cxnSp>
          <p:nvCxnSpPr>
            <p:cNvPr id="3145732" name="直接连接符 5"/>
            <p:cNvCxnSpPr/>
            <p:nvPr/>
          </p:nvCxnSpPr>
          <p:spPr>
            <a:xfrm flipH="1">
              <a:off x="1907251" y="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3" name="直接连接符 6"/>
            <p:cNvCxnSpPr/>
            <p:nvPr/>
          </p:nvCxnSpPr>
          <p:spPr>
            <a:xfrm flipH="1">
              <a:off x="1851128" y="273990"/>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89" name="椭圆 7"/>
            <p:cNvSpPr/>
            <p:nvPr/>
          </p:nvSpPr>
          <p:spPr>
            <a:xfrm>
              <a:off x="1880497" y="32889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0" name="椭圆 8"/>
            <p:cNvSpPr/>
            <p:nvPr/>
          </p:nvSpPr>
          <p:spPr>
            <a:xfrm>
              <a:off x="1813617" y="602888"/>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38" name="组合 9"/>
          <p:cNvGrpSpPr/>
          <p:nvPr/>
        </p:nvGrpSpPr>
        <p:grpSpPr>
          <a:xfrm>
            <a:off x="1221995" y="2834580"/>
            <a:ext cx="224559" cy="369227"/>
            <a:chOff x="1006799" y="1016197"/>
            <a:chExt cx="299412" cy="492302"/>
          </a:xfrm>
        </p:grpSpPr>
        <p:cxnSp>
          <p:nvCxnSpPr>
            <p:cNvPr id="3145734" name="直接连接符 10"/>
            <p:cNvCxnSpPr/>
            <p:nvPr/>
          </p:nvCxnSpPr>
          <p:spPr>
            <a:xfrm flipH="1">
              <a:off x="1062922" y="1157468"/>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5735" name="直接连接符 11"/>
            <p:cNvCxnSpPr/>
            <p:nvPr/>
          </p:nvCxnSpPr>
          <p:spPr>
            <a:xfrm flipH="1">
              <a:off x="1006799" y="1016197"/>
              <a:ext cx="243289" cy="351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8591" name="椭圆 12"/>
            <p:cNvSpPr/>
            <p:nvPr/>
          </p:nvSpPr>
          <p:spPr>
            <a:xfrm>
              <a:off x="1161865" y="102114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48592" name="椭圆 13"/>
            <p:cNvSpPr/>
            <p:nvPr/>
          </p:nvSpPr>
          <p:spPr>
            <a:xfrm>
              <a:off x="1094985" y="1295134"/>
              <a:ext cx="44266" cy="442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41" name="组合 39"/>
          <p:cNvGrpSpPr/>
          <p:nvPr/>
        </p:nvGrpSpPr>
        <p:grpSpPr>
          <a:xfrm>
            <a:off x="1375587" y="727206"/>
            <a:ext cx="3216593" cy="538319"/>
            <a:chOff x="3276601" y="3145030"/>
            <a:chExt cx="4288790" cy="717759"/>
          </a:xfrm>
        </p:grpSpPr>
        <p:sp>
          <p:nvSpPr>
            <p:cNvPr id="1048601" name="文本框 40"/>
            <p:cNvSpPr txBox="1"/>
            <p:nvPr/>
          </p:nvSpPr>
          <p:spPr>
            <a:xfrm>
              <a:off x="4112896" y="3195195"/>
              <a:ext cx="3452495" cy="615554"/>
            </a:xfrm>
            <a:prstGeom prst="rect">
              <a:avLst/>
            </a:prstGeom>
            <a:noFill/>
          </p:spPr>
          <p:txBody>
            <a:bodyPr wrap="square" rtlCol="0">
              <a:spAutoFit/>
            </a:bodyPr>
            <a:lstStyle/>
            <a:p>
              <a:r>
                <a:rPr lang="zh-CN" altLang="en-US" sz="2400" b="1" spc="225" dirty="0">
                  <a:cs typeface="+mn-ea"/>
                  <a:sym typeface="+mn-lt"/>
                </a:rPr>
                <a:t>让形式夺目。</a:t>
              </a:r>
              <a:endParaRPr lang="zh-CN" altLang="en-US" sz="2400" b="1" spc="225" dirty="0">
                <a:cs typeface="+mn-ea"/>
                <a:sym typeface="+mn-lt"/>
              </a:endParaRPr>
            </a:p>
          </p:txBody>
        </p:sp>
        <p:sp>
          <p:nvSpPr>
            <p:cNvPr id="1048602" name="圆角矩形 41"/>
            <p:cNvSpPr/>
            <p:nvPr/>
          </p:nvSpPr>
          <p:spPr>
            <a:xfrm>
              <a:off x="3276601" y="314503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604" name="矩形 43"/>
            <p:cNvSpPr/>
            <p:nvPr/>
          </p:nvSpPr>
          <p:spPr>
            <a:xfrm>
              <a:off x="3294996" y="3240735"/>
              <a:ext cx="660867" cy="615554"/>
            </a:xfrm>
            <a:prstGeom prst="rect">
              <a:avLst/>
            </a:prstGeom>
          </p:spPr>
          <p:txBody>
            <a:bodyPr wrap="none">
              <a:spAutoFit/>
            </a:bodyPr>
            <a:lstStyle/>
            <a:p>
              <a:pPr algn="ctr"/>
              <a:r>
                <a:rPr lang="en-US" altLang="zh-CN" sz="2400" b="1" dirty="0">
                  <a:solidFill>
                    <a:schemeClr val="bg1"/>
                  </a:solidFill>
                  <a:cs typeface="+mn-ea"/>
                  <a:sym typeface="+mn-lt"/>
                </a:rPr>
                <a:t>06</a:t>
              </a:r>
              <a:endParaRPr lang="en-US" altLang="zh-CN" sz="2400" b="1" dirty="0">
                <a:solidFill>
                  <a:schemeClr val="bg1"/>
                </a:solidFill>
                <a:cs typeface="+mn-ea"/>
                <a:sym typeface="+mn-lt"/>
              </a:endParaRPr>
            </a:p>
          </p:txBody>
        </p:sp>
      </p:grpSp>
      <p:sp>
        <p:nvSpPr>
          <p:cNvPr id="2" name="文本框 1"/>
          <p:cNvSpPr txBox="1"/>
          <p:nvPr/>
        </p:nvSpPr>
        <p:spPr>
          <a:xfrm>
            <a:off x="1496378" y="1536859"/>
            <a:ext cx="4423410" cy="2628900"/>
          </a:xfrm>
          <a:prstGeom prst="rect">
            <a:avLst/>
          </a:prstGeom>
          <a:noFill/>
        </p:spPr>
        <p:txBody>
          <a:bodyPr wrap="square" lIns="68580" tIns="34290" rIns="68580" bIns="34290" rtlCol="0">
            <a:spAutoFit/>
          </a:bodyPr>
          <a:lstStyle/>
          <a:p>
            <a:pPr fontAlgn="auto">
              <a:lnSpc>
                <a:spcPct val="200000"/>
              </a:lnSpc>
            </a:pPr>
            <a:r>
              <a:rPr lang="en-US" altLang="zh-CN" sz="1500" dirty="0">
                <a:latin typeface="黑体" panose="02010609060101010101" charset="-122"/>
                <a:ea typeface="黑体" panose="02010609060101010101" charset="-122"/>
              </a:rPr>
              <a:t>      </a:t>
            </a:r>
            <a:r>
              <a:rPr lang="zh-CN" altLang="en-US" sz="2100" dirty="0">
                <a:latin typeface="宋体" panose="02010600030101010101" pitchFamily="2" charset="-122"/>
                <a:ea typeface="宋体" panose="02010600030101010101" pitchFamily="2" charset="-122"/>
              </a:rPr>
              <a:t>根据想表达的内容，可以选择一种适合的表达方式来写，如</a:t>
            </a:r>
            <a:r>
              <a:rPr lang="zh-CN" altLang="en-US" sz="2100" dirty="0">
                <a:solidFill>
                  <a:srgbClr val="FF0000"/>
                </a:solidFill>
                <a:latin typeface="宋体" panose="02010600030101010101" pitchFamily="2" charset="-122"/>
                <a:ea typeface="宋体" panose="02010600030101010101" pitchFamily="2" charset="-122"/>
              </a:rPr>
              <a:t>记叙故事、写信，或者写日记、创作诗歌，或者童话式、自述式、标题式</a:t>
            </a:r>
            <a:r>
              <a:rPr lang="en-US" altLang="zh-CN" sz="2100" dirty="0">
                <a:solidFill>
                  <a:srgbClr val="FF0000"/>
                </a:solidFill>
                <a:latin typeface="宋体" panose="02010600030101010101" pitchFamily="2" charset="-122"/>
                <a:ea typeface="宋体" panose="02010600030101010101" pitchFamily="2" charset="-122"/>
              </a:rPr>
              <a:t>……</a:t>
            </a:r>
            <a:endParaRPr lang="en-US" altLang="zh-CN" sz="2100" dirty="0">
              <a:solidFill>
                <a:srgbClr val="FF0000"/>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cstate="email"/>
          <a:stretch>
            <a:fillRect/>
          </a:stretch>
        </p:blipFill>
        <p:spPr>
          <a:xfrm>
            <a:off x="6343651" y="1070610"/>
            <a:ext cx="2092205" cy="3321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3" name="文本框 112"/>
          <p:cNvSpPr txBox="1"/>
          <p:nvPr/>
        </p:nvSpPr>
        <p:spPr>
          <a:xfrm>
            <a:off x="927259" y="397669"/>
            <a:ext cx="1419225" cy="549381"/>
          </a:xfrm>
          <a:prstGeom prst="rect">
            <a:avLst/>
          </a:prstGeom>
          <a:solidFill>
            <a:schemeClr val="accent1"/>
          </a:solidFill>
        </p:spPr>
        <p:txBody>
          <a:bodyPr wrap="square" lIns="68580" tIns="34290" rIns="68580" bIns="34290" rtlCol="0">
            <a:spAutoFit/>
            <a:scene3d>
              <a:camera prst="orthographicFront"/>
              <a:lightRig rig="threePt" dir="t"/>
            </a:scene3d>
            <a:sp3d contourW="12700"/>
          </a:bodyPr>
          <a:lstStyle/>
          <a:p>
            <a:pPr algn="just"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写作思路</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sp>
        <p:nvSpPr>
          <p:cNvPr id="2" name="文本框 1"/>
          <p:cNvSpPr txBox="1"/>
          <p:nvPr/>
        </p:nvSpPr>
        <p:spPr>
          <a:xfrm>
            <a:off x="1540193" y="1142048"/>
            <a:ext cx="968216" cy="434340"/>
          </a:xfrm>
          <a:prstGeom prst="rect">
            <a:avLst/>
          </a:prstGeom>
          <a:noFill/>
        </p:spPr>
        <p:txBody>
          <a:bodyPr wrap="square" lIns="68580" tIns="34290" rIns="68580" bIns="34290" rtlCol="0">
            <a:spAutoFit/>
          </a:bodyPr>
          <a:lstStyle/>
          <a:p>
            <a:r>
              <a:rPr lang="zh-CN" altLang="en-US" sz="2400">
                <a:solidFill>
                  <a:srgbClr val="0000FF"/>
                </a:solidFill>
                <a:latin typeface="黑体" panose="02010609060101010101" charset="-122"/>
                <a:ea typeface="黑体" panose="02010609060101010101" charset="-122"/>
              </a:rPr>
              <a:t>开 头</a:t>
            </a:r>
            <a:endParaRPr lang="zh-CN" altLang="en-US" sz="2400">
              <a:solidFill>
                <a:srgbClr val="0000FF"/>
              </a:solidFill>
              <a:latin typeface="黑体" panose="02010609060101010101" charset="-122"/>
              <a:ea typeface="黑体" panose="02010609060101010101" charset="-122"/>
            </a:endParaRPr>
          </a:p>
        </p:txBody>
      </p:sp>
      <p:pic>
        <p:nvPicPr>
          <p:cNvPr id="4" name="图片 3"/>
          <p:cNvPicPr>
            <a:picLocks noChangeAspect="1"/>
          </p:cNvPicPr>
          <p:nvPr/>
        </p:nvPicPr>
        <p:blipFill>
          <a:blip r:embed="rId1" cstate="email"/>
          <a:srcRect/>
          <a:stretch>
            <a:fillRect/>
          </a:stretch>
        </p:blipFill>
        <p:spPr>
          <a:xfrm>
            <a:off x="5766912" y="1232535"/>
            <a:ext cx="3043714" cy="3584734"/>
          </a:xfrm>
          <a:prstGeom prst="rect">
            <a:avLst/>
          </a:prstGeom>
        </p:spPr>
      </p:pic>
      <p:sp>
        <p:nvSpPr>
          <p:cNvPr id="23" name="文本框 22"/>
          <p:cNvSpPr txBox="1"/>
          <p:nvPr/>
        </p:nvSpPr>
        <p:spPr>
          <a:xfrm>
            <a:off x="1232535" y="1440180"/>
            <a:ext cx="4561523" cy="2994660"/>
          </a:xfrm>
          <a:prstGeom prst="rect">
            <a:avLst/>
          </a:prstGeom>
          <a:noFill/>
        </p:spPr>
        <p:txBody>
          <a:bodyPr wrap="square" lIns="68580" tIns="34290" rIns="68580" bIns="34290" rtlCol="0">
            <a:spAutoFit/>
          </a:bodyPr>
          <a:lstStyle/>
          <a:p>
            <a:pPr fontAlgn="auto">
              <a:lnSpc>
                <a:spcPct val="200000"/>
              </a:lnSpc>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）可以开门见山，写出自己的心愿是什么；</a:t>
            </a:r>
            <a:endParaRPr lang="zh-CN" altLang="en-US" sz="2400" dirty="0">
              <a:latin typeface="宋体" panose="02010600030101010101" pitchFamily="2" charset="-122"/>
              <a:ea typeface="宋体" panose="02010600030101010101" pitchFamily="2" charset="-122"/>
            </a:endParaRPr>
          </a:p>
          <a:p>
            <a:pPr fontAlgn="auto">
              <a:lnSpc>
                <a:spcPct val="200000"/>
              </a:lnSpc>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）可以交代故事的背景，引出下文发生的事情，然后表达心愿；</a:t>
            </a:r>
            <a:endParaRPr lang="zh-CN" altLang="en-US" sz="2400" dirty="0">
              <a:latin typeface="宋体" panose="02010600030101010101" pitchFamily="2" charset="-122"/>
              <a:ea typeface="宋体" panose="02010600030101010101" pitchFamily="2" charset="-122"/>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3"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xEl>
                                              <p:pRg st="1" end="1"/>
                                            </p:txEl>
                                          </p:spTgt>
                                        </p:tgtEl>
                                        <p:attrNameLst>
                                          <p:attrName>style.visibility</p:attrName>
                                        </p:attrNameLst>
                                      </p:cBhvr>
                                      <p:to>
                                        <p:strVal val="visible"/>
                                      </p:to>
                                    </p:set>
                                    <p:anim calcmode="lin" valueType="num">
                                      <p:cBhvr additive="base">
                                        <p:cTn id="19"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3"/>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5" name="文本框 24"/>
          <p:cNvSpPr txBox="1"/>
          <p:nvPr/>
        </p:nvSpPr>
        <p:spPr>
          <a:xfrm>
            <a:off x="2792730" y="1162050"/>
            <a:ext cx="5112068" cy="2811780"/>
          </a:xfrm>
          <a:prstGeom prst="rect">
            <a:avLst/>
          </a:prstGeom>
          <a:noFill/>
        </p:spPr>
        <p:txBody>
          <a:bodyPr wrap="square" lIns="68580" tIns="34290" rIns="68580" bIns="34290" rtlCol="0">
            <a:spAutoFit/>
          </a:bodyPr>
          <a:lstStyle/>
          <a:p>
            <a:pPr indent="540385">
              <a:lnSpc>
                <a:spcPct val="150000"/>
              </a:lnSpc>
            </a:pPr>
            <a:r>
              <a:rPr lang="en-US" altLang="zh-CN" sz="2400">
                <a:latin typeface="楷体" panose="02010609060101010101" charset="-122"/>
                <a:ea typeface="楷体" panose="02010609060101010101" charset="-122"/>
                <a:sym typeface="+mn-ea"/>
              </a:rPr>
              <a:t> </a:t>
            </a:r>
            <a:r>
              <a:rPr lang="zh-CN" altLang="en-US" sz="2400">
                <a:latin typeface="楷体" panose="02010609060101010101" charset="-122"/>
                <a:ea typeface="楷体" panose="02010609060101010101" charset="-122"/>
                <a:sym typeface="+mn-ea"/>
              </a:rPr>
              <a:t>每个人的心中都有一个或几个心愿：或许是想得到一样礼物，或许是想去某个地方旅游，也或许是想获得父母和老师的夸赞……而我的心愿是希望爸爸不要再喊“抓紧”了。</a:t>
            </a:r>
            <a:endParaRPr lang="zh-CN" altLang="en-US" sz="2400">
              <a:latin typeface="楷体" panose="02010609060101010101" charset="-122"/>
              <a:ea typeface="楷体" panose="02010609060101010101" charset="-122"/>
              <a:sym typeface="+mn-ea"/>
            </a:endParaRPr>
          </a:p>
        </p:txBody>
      </p:sp>
      <p:pic>
        <p:nvPicPr>
          <p:cNvPr id="3" name="图片 2"/>
          <p:cNvPicPr>
            <a:picLocks noChangeAspect="1"/>
          </p:cNvPicPr>
          <p:nvPr/>
        </p:nvPicPr>
        <p:blipFill>
          <a:blip r:embed="rId1" cstate="email"/>
          <a:srcRect/>
          <a:stretch>
            <a:fillRect/>
          </a:stretch>
        </p:blipFill>
        <p:spPr>
          <a:xfrm>
            <a:off x="1159193" y="1699261"/>
            <a:ext cx="1436370" cy="2103596"/>
          </a:xfrm>
          <a:prstGeom prst="rect">
            <a:avLst/>
          </a:prstGeom>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 calcmode="lin" valueType="num">
                                      <p:cBhvr additive="base">
                                        <p:cTn id="12"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 name="文本框 1"/>
          <p:cNvSpPr txBox="1"/>
          <p:nvPr/>
        </p:nvSpPr>
        <p:spPr>
          <a:xfrm>
            <a:off x="1230154" y="686276"/>
            <a:ext cx="968216" cy="434340"/>
          </a:xfrm>
          <a:prstGeom prst="rect">
            <a:avLst/>
          </a:prstGeom>
          <a:noFill/>
        </p:spPr>
        <p:txBody>
          <a:bodyPr wrap="square" lIns="68580" tIns="34290" rIns="68580" bIns="34290" rtlCol="0">
            <a:spAutoFit/>
          </a:bodyPr>
          <a:lstStyle/>
          <a:p>
            <a:r>
              <a:rPr lang="zh-CN" altLang="en-US" sz="2400">
                <a:solidFill>
                  <a:srgbClr val="0000FF"/>
                </a:solidFill>
                <a:latin typeface="黑体" panose="02010609060101010101" charset="-122"/>
                <a:ea typeface="黑体" panose="02010609060101010101" charset="-122"/>
              </a:rPr>
              <a:t>中 间</a:t>
            </a:r>
            <a:endParaRPr lang="zh-CN" altLang="en-US" sz="2400">
              <a:solidFill>
                <a:srgbClr val="0000FF"/>
              </a:solidFill>
              <a:latin typeface="黑体" panose="02010609060101010101" charset="-122"/>
              <a:ea typeface="黑体" panose="02010609060101010101" charset="-122"/>
            </a:endParaRPr>
          </a:p>
        </p:txBody>
      </p:sp>
      <p:pic>
        <p:nvPicPr>
          <p:cNvPr id="4" name="图片 3"/>
          <p:cNvPicPr>
            <a:picLocks noChangeAspect="1"/>
          </p:cNvPicPr>
          <p:nvPr/>
        </p:nvPicPr>
        <p:blipFill>
          <a:blip r:embed="rId1" cstate="email"/>
          <a:srcRect/>
          <a:stretch>
            <a:fillRect/>
          </a:stretch>
        </p:blipFill>
        <p:spPr>
          <a:xfrm>
            <a:off x="5861685" y="1200150"/>
            <a:ext cx="2980373" cy="3585210"/>
          </a:xfrm>
          <a:prstGeom prst="rect">
            <a:avLst/>
          </a:prstGeom>
        </p:spPr>
      </p:pic>
      <p:sp>
        <p:nvSpPr>
          <p:cNvPr id="23" name="文本框 22"/>
          <p:cNvSpPr txBox="1"/>
          <p:nvPr/>
        </p:nvSpPr>
        <p:spPr>
          <a:xfrm>
            <a:off x="1156812" y="1127760"/>
            <a:ext cx="4464844" cy="3688702"/>
          </a:xfrm>
          <a:prstGeom prst="rect">
            <a:avLst/>
          </a:prstGeom>
          <a:noFill/>
        </p:spPr>
        <p:txBody>
          <a:bodyPr wrap="square" lIns="68580" tIns="34290" rIns="68580" bIns="34290" rtlCol="0">
            <a:spAutoFit/>
          </a:bodyPr>
          <a:lstStyle/>
          <a:p>
            <a:pPr fontAlgn="auto">
              <a:lnSpc>
                <a:spcPct val="140000"/>
              </a:lnSpc>
            </a:pPr>
            <a:r>
              <a:rPr lang="en-US" altLang="zh-CN" sz="1800" dirty="0"/>
              <a:t>     </a:t>
            </a:r>
            <a:r>
              <a:rPr lang="zh-CN" altLang="en-US" sz="2100" dirty="0" smtClean="0">
                <a:latin typeface="宋体" panose="02010600030101010101" pitchFamily="2" charset="-122"/>
                <a:ea typeface="宋体" panose="02010600030101010101" pitchFamily="2" charset="-122"/>
              </a:rPr>
              <a:t>要</a:t>
            </a:r>
            <a:r>
              <a:rPr lang="zh-CN" altLang="en-US" sz="2100" dirty="0">
                <a:latin typeface="宋体" panose="02010600030101010101" pitchFamily="2" charset="-122"/>
                <a:ea typeface="宋体" panose="02010600030101010101" pitchFamily="2" charset="-122"/>
              </a:rPr>
              <a:t>将心愿的由来和为实现心愿付出的努力写清楚。</a:t>
            </a:r>
            <a:endParaRPr lang="zh-CN" altLang="en-US" sz="2100" dirty="0">
              <a:latin typeface="宋体" panose="02010600030101010101" pitchFamily="2" charset="-122"/>
              <a:ea typeface="宋体" panose="02010600030101010101" pitchFamily="2" charset="-122"/>
            </a:endParaRPr>
          </a:p>
          <a:p>
            <a:pPr fontAlgn="auto">
              <a:lnSpc>
                <a:spcPct val="140000"/>
              </a:lnSpc>
            </a:pPr>
            <a:r>
              <a:rPr lang="zh-CN" altLang="en-US" sz="2100" dirty="0">
                <a:solidFill>
                  <a:srgbClr val="FF0000"/>
                </a:solidFill>
                <a:latin typeface="宋体" panose="02010600030101010101" pitchFamily="2" charset="-122"/>
                <a:ea typeface="宋体" panose="02010600030101010101" pitchFamily="2" charset="-122"/>
              </a:rPr>
              <a:t>（</a:t>
            </a:r>
            <a:r>
              <a:rPr lang="en-US" altLang="zh-CN" sz="2100" dirty="0">
                <a:solidFill>
                  <a:srgbClr val="FF0000"/>
                </a:solidFill>
                <a:latin typeface="宋体" panose="02010600030101010101" pitchFamily="2" charset="-122"/>
                <a:ea typeface="宋体" panose="02010600030101010101" pitchFamily="2" charset="-122"/>
              </a:rPr>
              <a:t>1</a:t>
            </a:r>
            <a:r>
              <a:rPr lang="zh-CN" altLang="en-US" sz="2100" dirty="0">
                <a:solidFill>
                  <a:srgbClr val="FF0000"/>
                </a:solidFill>
                <a:latin typeface="宋体" panose="02010600030101010101" pitchFamily="2" charset="-122"/>
                <a:ea typeface="宋体" panose="02010600030101010101" pitchFamily="2" charset="-122"/>
              </a:rPr>
              <a:t>）心愿是怎样产生的，发生了一件什么事情让你有了这样的心愿？</a:t>
            </a:r>
            <a:endParaRPr lang="zh-CN" altLang="en-US" sz="2100" dirty="0">
              <a:solidFill>
                <a:srgbClr val="FF0000"/>
              </a:solidFill>
              <a:latin typeface="宋体" panose="02010600030101010101" pitchFamily="2" charset="-122"/>
              <a:ea typeface="宋体" panose="02010600030101010101" pitchFamily="2" charset="-122"/>
            </a:endParaRPr>
          </a:p>
          <a:p>
            <a:pPr fontAlgn="auto">
              <a:lnSpc>
                <a:spcPct val="140000"/>
              </a:lnSpc>
            </a:pPr>
            <a:r>
              <a:rPr lang="zh-CN" altLang="en-US" sz="2100" dirty="0">
                <a:solidFill>
                  <a:srgbClr val="FF0000"/>
                </a:solidFill>
                <a:latin typeface="宋体" panose="02010600030101010101" pitchFamily="2" charset="-122"/>
                <a:ea typeface="宋体" panose="02010600030101010101" pitchFamily="2" charset="-122"/>
              </a:rPr>
              <a:t>（</a:t>
            </a:r>
            <a:r>
              <a:rPr lang="en-US" altLang="zh-CN" sz="2100" dirty="0">
                <a:solidFill>
                  <a:srgbClr val="FF0000"/>
                </a:solidFill>
                <a:latin typeface="宋体" panose="02010600030101010101" pitchFamily="2" charset="-122"/>
                <a:ea typeface="宋体" panose="02010600030101010101" pitchFamily="2" charset="-122"/>
              </a:rPr>
              <a:t>2</a:t>
            </a:r>
            <a:r>
              <a:rPr lang="zh-CN" altLang="en-US" sz="2100" dirty="0">
                <a:solidFill>
                  <a:srgbClr val="FF0000"/>
                </a:solidFill>
                <a:latin typeface="宋体" panose="02010600030101010101" pitchFamily="2" charset="-122"/>
                <a:ea typeface="宋体" panose="02010600030101010101" pitchFamily="2" charset="-122"/>
              </a:rPr>
              <a:t>）为了实现这一心愿，你要怎样做？</a:t>
            </a:r>
            <a:endParaRPr lang="en-US" altLang="zh-CN" sz="2100" dirty="0">
              <a:solidFill>
                <a:srgbClr val="FF0000"/>
              </a:solidFill>
              <a:latin typeface="宋体" panose="02010600030101010101" pitchFamily="2" charset="-122"/>
              <a:ea typeface="宋体" panose="02010600030101010101" pitchFamily="2" charset="-122"/>
            </a:endParaRPr>
          </a:p>
          <a:p>
            <a:pPr fontAlgn="auto">
              <a:lnSpc>
                <a:spcPct val="140000"/>
              </a:lnSpc>
            </a:pPr>
            <a:r>
              <a:rPr lang="zh-CN" altLang="en-US" sz="2100" dirty="0">
                <a:latin typeface="宋体" panose="02010600030101010101" pitchFamily="2" charset="-122"/>
                <a:ea typeface="宋体" panose="02010600030101010101" pitchFamily="2" charset="-122"/>
              </a:rPr>
              <a:t>    心愿表达要自然流露，要能引起读者的情感共鸣。</a:t>
            </a:r>
            <a:endParaRPr lang="zh-CN" altLang="en-US" sz="21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3"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xEl>
                                              <p:pRg st="1" end="1"/>
                                            </p:txEl>
                                          </p:spTgt>
                                        </p:tgtEl>
                                        <p:attrNameLst>
                                          <p:attrName>style.visibility</p:attrName>
                                        </p:attrNameLst>
                                      </p:cBhvr>
                                      <p:to>
                                        <p:strVal val="visible"/>
                                      </p:to>
                                    </p:set>
                                    <p:anim calcmode="lin" valueType="num">
                                      <p:cBhvr additive="base">
                                        <p:cTn id="19"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
                                            <p:txEl>
                                              <p:pRg st="2" end="2"/>
                                            </p:txEl>
                                          </p:spTgt>
                                        </p:tgtEl>
                                        <p:attrNameLst>
                                          <p:attrName>style.visibility</p:attrName>
                                        </p:attrNameLst>
                                      </p:cBhvr>
                                      <p:to>
                                        <p:strVal val="visible"/>
                                      </p:to>
                                    </p:set>
                                    <p:anim calcmode="lin" valueType="num">
                                      <p:cBhvr additive="base">
                                        <p:cTn id="25" dur="500" fill="hold"/>
                                        <p:tgtEl>
                                          <p:spTgt spid="2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
                                            <p:txEl>
                                              <p:pRg st="3" end="3"/>
                                            </p:txEl>
                                          </p:spTgt>
                                        </p:tgtEl>
                                        <p:attrNameLst>
                                          <p:attrName>style.visibility</p:attrName>
                                        </p:attrNameLst>
                                      </p:cBhvr>
                                      <p:to>
                                        <p:strVal val="visible"/>
                                      </p:to>
                                    </p:set>
                                    <p:anim calcmode="lin" valueType="num">
                                      <p:cBhvr additive="base">
                                        <p:cTn id="31" dur="500" fill="hold"/>
                                        <p:tgtEl>
                                          <p:spTgt spid="2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3"/>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pic>
        <p:nvPicPr>
          <p:cNvPr id="2097164" name="图片 2"/>
          <p:cNvPicPr>
            <a:picLocks noChangeAspect="1"/>
          </p:cNvPicPr>
          <p:nvPr/>
        </p:nvPicPr>
        <p:blipFill rotWithShape="1">
          <a:blip r:embed="rId1" cstate="email"/>
          <a:srcRect/>
          <a:stretch>
            <a:fillRect/>
          </a:stretch>
        </p:blipFill>
        <p:spPr>
          <a:xfrm>
            <a:off x="5491709" y="1241115"/>
            <a:ext cx="3213000" cy="3448985"/>
          </a:xfrm>
          <a:prstGeom prst="rect">
            <a:avLst/>
          </a:prstGeom>
        </p:spPr>
      </p:pic>
      <p:sp>
        <p:nvSpPr>
          <p:cNvPr id="2" name="文本框 1"/>
          <p:cNvSpPr txBox="1"/>
          <p:nvPr/>
        </p:nvSpPr>
        <p:spPr>
          <a:xfrm>
            <a:off x="1024891" y="1187768"/>
            <a:ext cx="4635341" cy="3589020"/>
          </a:xfrm>
          <a:prstGeom prst="rect">
            <a:avLst/>
          </a:prstGeom>
          <a:noFill/>
        </p:spPr>
        <p:txBody>
          <a:bodyPr wrap="square" lIns="68580" tIns="34290" rIns="68580" bIns="34290" rtlCol="0">
            <a:spAutoFit/>
          </a:bodyPr>
          <a:lstStyle/>
          <a:p>
            <a:pPr indent="540385"/>
            <a:r>
              <a:rPr lang="zh-CN" altLang="en-US" sz="2100" dirty="0">
                <a:latin typeface="楷体" panose="02010609060101010101" charset="-122"/>
                <a:ea typeface="楷体" panose="02010609060101010101" charset="-122"/>
              </a:rPr>
              <a:t>在《那个星期天》中，</a:t>
            </a:r>
            <a:r>
              <a:rPr lang="en-US" altLang="zh-CN" sz="2100" dirty="0">
                <a:latin typeface="楷体" panose="02010609060101010101" charset="-122"/>
                <a:ea typeface="楷体" panose="02010609060101010101" charset="-122"/>
              </a:rPr>
              <a:t>“</a:t>
            </a:r>
            <a:r>
              <a:rPr lang="zh-CN" altLang="en-US" sz="2100" dirty="0">
                <a:latin typeface="楷体" panose="02010609060101010101" charset="-122"/>
                <a:ea typeface="楷体" panose="02010609060101010101" charset="-122"/>
              </a:rPr>
              <a:t>我</a:t>
            </a:r>
            <a:r>
              <a:rPr lang="en-US" altLang="zh-CN" sz="2100" dirty="0">
                <a:latin typeface="楷体" panose="02010609060101010101" charset="-122"/>
                <a:ea typeface="楷体" panose="02010609060101010101" charset="-122"/>
              </a:rPr>
              <a:t>”</a:t>
            </a:r>
            <a:r>
              <a:rPr lang="zh-CN" altLang="en-US" sz="2100" dirty="0">
                <a:latin typeface="楷体" panose="02010609060101010101" charset="-122"/>
                <a:ea typeface="楷体" panose="02010609060101010101" charset="-122"/>
              </a:rPr>
              <a:t>的心愿是在那个星期天，母亲能实践诺言带自己出去玩；</a:t>
            </a:r>
            <a:endParaRPr lang="zh-CN" altLang="en-US" sz="2100" dirty="0">
              <a:latin typeface="楷体" panose="02010609060101010101" charset="-122"/>
              <a:ea typeface="楷体" panose="02010609060101010101" charset="-122"/>
            </a:endParaRPr>
          </a:p>
          <a:p>
            <a:pPr indent="540385"/>
            <a:r>
              <a:rPr lang="zh-CN" altLang="en-US" sz="2100" dirty="0">
                <a:latin typeface="楷体" panose="02010609060101010101" charset="-122"/>
                <a:ea typeface="楷体" panose="02010609060101010101" charset="-122"/>
              </a:rPr>
              <a:t>中年朱自清的心愿是希望时间能慢慢走，让自己能在逃去如飞的日子里有更大的建树；</a:t>
            </a:r>
            <a:endParaRPr lang="zh-CN" altLang="en-US" sz="2100" dirty="0">
              <a:latin typeface="楷体" panose="02010609060101010101" charset="-122"/>
              <a:ea typeface="楷体" panose="02010609060101010101" charset="-122"/>
            </a:endParaRPr>
          </a:p>
          <a:p>
            <a:pPr indent="540385"/>
            <a:r>
              <a:rPr lang="zh-CN" altLang="en-US" sz="2100" dirty="0">
                <a:latin typeface="楷体" panose="02010609060101010101" charset="-122"/>
                <a:ea typeface="楷体" panose="02010609060101010101" charset="-122"/>
              </a:rPr>
              <a:t>李大钊的心愿是铁肩担道义，人间换新颜；</a:t>
            </a:r>
            <a:endParaRPr lang="zh-CN" altLang="en-US" sz="2100" dirty="0">
              <a:latin typeface="楷体" panose="02010609060101010101" charset="-122"/>
              <a:ea typeface="楷体" panose="02010609060101010101" charset="-122"/>
            </a:endParaRPr>
          </a:p>
          <a:p>
            <a:pPr indent="540385"/>
            <a:r>
              <a:rPr lang="zh-CN" altLang="en-US" sz="2100" dirty="0">
                <a:latin typeface="楷体" panose="02010609060101010101" charset="-122"/>
                <a:ea typeface="楷体" panose="02010609060101010101" charset="-122"/>
              </a:rPr>
              <a:t>老班长的心愿是省下每一粒粮食，让年经的红军战士活着走出草地……</a:t>
            </a:r>
            <a:endParaRPr lang="zh-CN" altLang="en-US" sz="2100" dirty="0">
              <a:latin typeface="楷体" panose="02010609060101010101" charset="-122"/>
              <a:ea typeface="楷体" panose="02010609060101010101" charset="-122"/>
            </a:endParaRPr>
          </a:p>
          <a:p>
            <a:pPr indent="540385"/>
            <a:r>
              <a:rPr lang="zh-CN" altLang="en-US" sz="2100" dirty="0">
                <a:latin typeface="楷体" panose="02010609060101010101" charset="-122"/>
                <a:ea typeface="楷体" panose="02010609060101010101" charset="-122"/>
              </a:rPr>
              <a:t>你的心愿又是什么呢？</a:t>
            </a:r>
            <a:endParaRPr lang="zh-CN" altLang="en-US" sz="2100" dirty="0">
              <a:latin typeface="楷体" panose="02010609060101010101" charset="-122"/>
              <a:ea typeface="楷体" panose="02010609060101010101" charset="-122"/>
            </a:endParaRPr>
          </a:p>
        </p:txBody>
      </p:sp>
      <p:grpSp>
        <p:nvGrpSpPr>
          <p:cNvPr id="84" name="组合 110"/>
          <p:cNvGrpSpPr/>
          <p:nvPr/>
        </p:nvGrpSpPr>
        <p:grpSpPr>
          <a:xfrm>
            <a:off x="689962" y="524827"/>
            <a:ext cx="1433962" cy="572453"/>
            <a:chOff x="7299" y="791"/>
            <a:chExt cx="2988" cy="1202"/>
          </a:xfrm>
          <a:solidFill>
            <a:schemeClr val="accent1"/>
          </a:solidFill>
        </p:grpSpPr>
        <p:sp>
          <p:nvSpPr>
            <p:cNvPr id="1048687" name="圆角矩形 6"/>
            <p:cNvSpPr>
              <a:spLocks noChangeArrowheads="1"/>
            </p:cNvSpPr>
            <p:nvPr/>
          </p:nvSpPr>
          <p:spPr bwMode="auto">
            <a:xfrm>
              <a:off x="7333" y="892"/>
              <a:ext cx="2735" cy="918"/>
            </a:xfrm>
            <a:prstGeom prst="roundRect">
              <a:avLst>
                <a:gd name="adj" fmla="val 0"/>
              </a:avLst>
            </a:prstGeom>
            <a:grpFill/>
            <a:ln>
              <a:noFill/>
            </a:ln>
          </p:spPr>
          <p:txBody>
            <a:bodyPr lIns="91428" tIns="45713" rIns="91428" bIns="457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4400">
                <a:lnSpc>
                  <a:spcPct val="130000"/>
                </a:lnSpc>
              </a:pPr>
              <a:endParaRPr lang="zh-CN" altLang="en-US" sz="1200" kern="0" dirty="0">
                <a:solidFill>
                  <a:prstClr val="white">
                    <a:lumMod val="50000"/>
                  </a:prstClr>
                </a:solidFill>
                <a:latin typeface="+mn-lt"/>
                <a:ea typeface="+mn-ea"/>
                <a:cs typeface="+mn-ea"/>
                <a:sym typeface="+mn-lt"/>
              </a:endParaRPr>
            </a:p>
          </p:txBody>
        </p:sp>
        <p:sp>
          <p:nvSpPr>
            <p:cNvPr id="1048688" name="文本框 112"/>
            <p:cNvSpPr txBox="1"/>
            <p:nvPr/>
          </p:nvSpPr>
          <p:spPr>
            <a:xfrm>
              <a:off x="7299" y="791"/>
              <a:ext cx="2988" cy="1202"/>
            </a:xfrm>
            <a:prstGeom prst="rect">
              <a:avLst/>
            </a:prstGeom>
            <a:grpFill/>
          </p:spPr>
          <p:txBody>
            <a:bodyPr wrap="square" rtlCol="0">
              <a:spAutoFit/>
              <a:scene3d>
                <a:camera prst="orthographicFront"/>
                <a:lightRig rig="threePt" dir="t"/>
              </a:scene3d>
              <a:sp3d contourW="12700"/>
            </a:bodyPr>
            <a:lstStyle/>
            <a:p>
              <a:pPr algn="just"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激趣导入</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97164"/>
                                        </p:tgtEl>
                                        <p:attrNameLst>
                                          <p:attrName>style.visibility</p:attrName>
                                        </p:attrNameLst>
                                      </p:cBhvr>
                                      <p:to>
                                        <p:strVal val="visible"/>
                                      </p:to>
                                    </p:set>
                                    <p:animEffect transition="in" filter="wipe(down)">
                                      <p:cBhvr>
                                        <p:cTn id="7" dur="500"/>
                                        <p:tgtEl>
                                          <p:spTgt spid="209716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1000" fill="hold"/>
                                        <p:tgtEl>
                                          <p:spTgt spid="84"/>
                                        </p:tgtEl>
                                        <p:attrNameLst>
                                          <p:attrName>ppt_w</p:attrName>
                                        </p:attrNameLst>
                                      </p:cBhvr>
                                      <p:tavLst>
                                        <p:tav tm="0">
                                          <p:val>
                                            <p:fltVal val="0"/>
                                          </p:val>
                                        </p:tav>
                                        <p:tav tm="100000">
                                          <p:val>
                                            <p:strVal val="#ppt_w"/>
                                          </p:val>
                                        </p:tav>
                                      </p:tavLst>
                                    </p:anim>
                                    <p:anim calcmode="lin" valueType="num">
                                      <p:cBhvr>
                                        <p:cTn id="13" dur="1000" fill="hold"/>
                                        <p:tgtEl>
                                          <p:spTgt spid="84"/>
                                        </p:tgtEl>
                                        <p:attrNameLst>
                                          <p:attrName>ppt_h</p:attrName>
                                        </p:attrNameLst>
                                      </p:cBhvr>
                                      <p:tavLst>
                                        <p:tav tm="0">
                                          <p:val>
                                            <p:fltVal val="0"/>
                                          </p:val>
                                        </p:tav>
                                        <p:tav tm="100000">
                                          <p:val>
                                            <p:strVal val="#ppt_h"/>
                                          </p:val>
                                        </p:tav>
                                      </p:tavLst>
                                    </p:anim>
                                    <p:anim calcmode="lin" valueType="num">
                                      <p:cBhvr>
                                        <p:cTn id="14" dur="1000" fill="hold"/>
                                        <p:tgtEl>
                                          <p:spTgt spid="8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8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 calcmode="lin" valueType="num">
                                      <p:cBhvr additive="base">
                                        <p:cTn id="20"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2">
                                            <p:txEl>
                                              <p:pRg st="1" end="1"/>
                                            </p:txEl>
                                          </p:spTgt>
                                        </p:tgtEl>
                                        <p:attrNameLst>
                                          <p:attrName>style.visibility</p:attrName>
                                        </p:attrNameLst>
                                      </p:cBhvr>
                                      <p:to>
                                        <p:strVal val="visible"/>
                                      </p:to>
                                    </p:set>
                                    <p:anim calcmode="lin" valueType="num">
                                      <p:cBhvr additive="base">
                                        <p:cTn id="26"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2">
                                            <p:txEl>
                                              <p:pRg st="2" end="2"/>
                                            </p:txEl>
                                          </p:spTgt>
                                        </p:tgtEl>
                                        <p:attrNameLst>
                                          <p:attrName>style.visibility</p:attrName>
                                        </p:attrNameLst>
                                      </p:cBhvr>
                                      <p:to>
                                        <p:strVal val="visible"/>
                                      </p:to>
                                    </p:set>
                                    <p:anim calcmode="lin" valueType="num">
                                      <p:cBhvr additive="base">
                                        <p:cTn id="32"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 calcmode="lin" valueType="num">
                                      <p:cBhvr additive="base">
                                        <p:cTn id="38"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2">
                                            <p:txEl>
                                              <p:pRg st="4" end="4"/>
                                            </p:txEl>
                                          </p:spTgt>
                                        </p:tgtEl>
                                        <p:attrNameLst>
                                          <p:attrName>style.visibility</p:attrName>
                                        </p:attrNameLst>
                                      </p:cBhvr>
                                      <p:to>
                                        <p:strVal val="visible"/>
                                      </p:to>
                                    </p:set>
                                    <p:anim calcmode="lin" valueType="num">
                                      <p:cBhvr additive="base">
                                        <p:cTn id="44"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 name="文本框 0"/>
          <p:cNvSpPr txBox="1"/>
          <p:nvPr/>
        </p:nvSpPr>
        <p:spPr>
          <a:xfrm>
            <a:off x="559594" y="601028"/>
            <a:ext cx="7339489" cy="4335033"/>
          </a:xfrm>
          <a:prstGeom prst="rect">
            <a:avLst/>
          </a:prstGeom>
          <a:noFill/>
        </p:spPr>
        <p:txBody>
          <a:bodyPr wrap="square" lIns="68580" tIns="34290" rIns="68580" bIns="34290" rtlCol="0">
            <a:spAutoFit/>
          </a:bodyPr>
          <a:lstStyle/>
          <a:p>
            <a:pPr fontAlgn="auto">
              <a:lnSpc>
                <a:spcPct val="110000"/>
              </a:lnSpc>
            </a:pPr>
            <a:r>
              <a:rPr lang="en-US" altLang="zh-CN" sz="1800">
                <a:latin typeface="楷体" panose="02010609060101010101" charset="-122"/>
                <a:ea typeface="楷体" panose="02010609060101010101" charset="-122"/>
              </a:rPr>
              <a:t>     </a:t>
            </a:r>
            <a:r>
              <a:rPr lang="zh-CN" altLang="en-US" sz="2100">
                <a:latin typeface="楷体" panose="02010609060101010101" charset="-122"/>
                <a:ea typeface="楷体" panose="02010609060101010101" charset="-122"/>
              </a:rPr>
              <a:t>也许是期末考试临近的缘故，作业比平时多了很多，我每天都要做到深夜。一回到家开始写作业，爸爸第一句话就是：“抓紧！”不到一小时的时间里，爸爸左一句“抓紧”，右一句“抓紧”，前前后后说了不下十遍，听得我耳朵都有点起茧了。好不容易做完作业，我泡个脚、上个厕所，他都要说：“儿子，抓紧泡脚！”“儿子，抓紧上厕所！”听得我都怀疑爸爸是不是上了发条，成了复读机了。我很想和爸爸理论理论，可想到爸爸也是为我好，所以也就不作声了。可是，爸爸，您知道吗？您的这一声声“抓紧”，我听得心烦意乱，感觉这是唐僧在给孙悟空念“紧箍咒”。到最后我只要一听到“抓紧”两个字，就条件反射地想尖叫。我多么希望您能不说“抓紧”这两个字，而是轻声细语地给我安慰和鼓励啊！</a:t>
            </a:r>
            <a:endParaRPr lang="zh-CN" altLang="en-US" sz="2100">
              <a:latin typeface="楷体" panose="02010609060101010101" charset="-122"/>
              <a:ea typeface="楷体" panose="02010609060101010101" charset="-122"/>
            </a:endParaRPr>
          </a:p>
        </p:txBody>
      </p:sp>
    </p:spTree>
  </p:cSld>
  <p:clrMapOvr>
    <a:masterClrMapping/>
  </p:clrMapOvr>
  <p:transition>
    <p:cover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 name="文本框 1"/>
          <p:cNvSpPr txBox="1"/>
          <p:nvPr/>
        </p:nvSpPr>
        <p:spPr>
          <a:xfrm>
            <a:off x="1377316" y="696754"/>
            <a:ext cx="968216" cy="434340"/>
          </a:xfrm>
          <a:prstGeom prst="rect">
            <a:avLst/>
          </a:prstGeom>
          <a:noFill/>
        </p:spPr>
        <p:txBody>
          <a:bodyPr wrap="square" lIns="68580" tIns="34290" rIns="68580" bIns="34290" rtlCol="0">
            <a:spAutoFit/>
          </a:bodyPr>
          <a:lstStyle/>
          <a:p>
            <a:r>
              <a:rPr lang="zh-CN" altLang="en-US" sz="2400">
                <a:solidFill>
                  <a:srgbClr val="0000FF"/>
                </a:solidFill>
                <a:latin typeface="黑体" panose="02010609060101010101" charset="-122"/>
                <a:ea typeface="黑体" panose="02010609060101010101" charset="-122"/>
              </a:rPr>
              <a:t>结 尾</a:t>
            </a:r>
            <a:endParaRPr lang="zh-CN" altLang="en-US" sz="2400">
              <a:solidFill>
                <a:srgbClr val="0000FF"/>
              </a:solidFill>
              <a:latin typeface="黑体" panose="02010609060101010101" charset="-122"/>
              <a:ea typeface="黑体" panose="02010609060101010101" charset="-122"/>
            </a:endParaRPr>
          </a:p>
        </p:txBody>
      </p:sp>
      <p:sp>
        <p:nvSpPr>
          <p:cNvPr id="23" name="文本框 22"/>
          <p:cNvSpPr txBox="1"/>
          <p:nvPr/>
        </p:nvSpPr>
        <p:spPr>
          <a:xfrm>
            <a:off x="809625" y="1253966"/>
            <a:ext cx="4855369" cy="3360420"/>
          </a:xfrm>
          <a:prstGeom prst="rect">
            <a:avLst/>
          </a:prstGeom>
          <a:noFill/>
        </p:spPr>
        <p:txBody>
          <a:bodyPr wrap="square" lIns="68580" tIns="34290" rIns="68580" bIns="34290" rtlCol="0">
            <a:spAutoFit/>
          </a:bodyPr>
          <a:lstStyle/>
          <a:p>
            <a:pPr fontAlgn="auto">
              <a:lnSpc>
                <a:spcPct val="150000"/>
              </a:lnSpc>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）可以首尾呼应，再次表达</a:t>
            </a:r>
            <a:endParaRPr lang="zh-CN" altLang="en-US" sz="2400" dirty="0">
              <a:latin typeface="宋体" panose="02010600030101010101" pitchFamily="2" charset="-122"/>
              <a:ea typeface="宋体" panose="02010600030101010101" pitchFamily="2" charset="-122"/>
            </a:endParaRPr>
          </a:p>
          <a:p>
            <a:pPr fontAlgn="auto">
              <a:lnSpc>
                <a:spcPct val="150000"/>
              </a:lnSpc>
            </a:pPr>
            <a:r>
              <a:rPr lang="zh-CN" altLang="en-US" sz="2400" dirty="0">
                <a:latin typeface="宋体" panose="02010600030101010101" pitchFamily="2" charset="-122"/>
                <a:ea typeface="宋体" panose="02010600030101010101" pitchFamily="2" charset="-122"/>
              </a:rPr>
              <a:t>     心愿；</a:t>
            </a:r>
            <a:endParaRPr lang="zh-CN" altLang="en-US" sz="2400" dirty="0">
              <a:latin typeface="宋体" panose="02010600030101010101" pitchFamily="2" charset="-122"/>
              <a:ea typeface="宋体" panose="02010600030101010101" pitchFamily="2" charset="-122"/>
            </a:endParaRPr>
          </a:p>
          <a:p>
            <a:pPr fontAlgn="auto">
              <a:lnSpc>
                <a:spcPct val="150000"/>
              </a:lnSpc>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）可以总结全文，点明主旨；</a:t>
            </a:r>
            <a:endParaRPr lang="zh-CN" altLang="en-US" sz="2400" dirty="0">
              <a:latin typeface="宋体" panose="02010600030101010101" pitchFamily="2" charset="-122"/>
              <a:ea typeface="宋体" panose="02010600030101010101" pitchFamily="2" charset="-122"/>
            </a:endParaRPr>
          </a:p>
          <a:p>
            <a:pPr fontAlgn="auto">
              <a:lnSpc>
                <a:spcPct val="150000"/>
              </a:lnSpc>
            </a:pP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）可以直抒胸臆，表达心声；（</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）可以深情祝福，展望美好</a:t>
            </a:r>
            <a:endParaRPr lang="zh-CN" altLang="en-US" sz="2400" dirty="0">
              <a:latin typeface="宋体" panose="02010600030101010101" pitchFamily="2" charset="-122"/>
              <a:ea typeface="宋体" panose="02010600030101010101" pitchFamily="2" charset="-122"/>
            </a:endParaRPr>
          </a:p>
          <a:p>
            <a:pPr fontAlgn="auto">
              <a:lnSpc>
                <a:spcPct val="150000"/>
              </a:lnSpc>
            </a:pPr>
            <a:r>
              <a:rPr lang="zh-CN" altLang="en-US" sz="2400" dirty="0">
                <a:latin typeface="宋体" panose="02010600030101010101" pitchFamily="2" charset="-122"/>
                <a:ea typeface="宋体" panose="02010600030101010101" pitchFamily="2" charset="-122"/>
              </a:rPr>
              <a:t>     的未来。</a:t>
            </a:r>
            <a:endParaRPr lang="zh-CN" altLang="en-US" sz="24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cstate="email">
            <a:clrChange>
              <a:clrFrom>
                <a:srgbClr val="FFFFFF">
                  <a:alpha val="100000"/>
                </a:srgbClr>
              </a:clrFrom>
              <a:clrTo>
                <a:srgbClr val="FFFFFF">
                  <a:alpha val="100000"/>
                  <a:alpha val="0"/>
                </a:srgbClr>
              </a:clrTo>
            </a:clrChange>
          </a:blip>
          <a:srcRect/>
          <a:stretch>
            <a:fillRect/>
          </a:stretch>
        </p:blipFill>
        <p:spPr>
          <a:xfrm>
            <a:off x="5861686" y="1242536"/>
            <a:ext cx="2958941" cy="35747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3"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xEl>
                                              <p:pRg st="1" end="1"/>
                                            </p:txEl>
                                          </p:spTgt>
                                        </p:tgtEl>
                                        <p:attrNameLst>
                                          <p:attrName>style.visibility</p:attrName>
                                        </p:attrNameLst>
                                      </p:cBhvr>
                                      <p:to>
                                        <p:strVal val="visible"/>
                                      </p:to>
                                    </p:set>
                                    <p:anim calcmode="lin" valueType="num">
                                      <p:cBhvr additive="base">
                                        <p:cTn id="19"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
                                            <p:txEl>
                                              <p:pRg st="2" end="2"/>
                                            </p:txEl>
                                          </p:spTgt>
                                        </p:tgtEl>
                                        <p:attrNameLst>
                                          <p:attrName>style.visibility</p:attrName>
                                        </p:attrNameLst>
                                      </p:cBhvr>
                                      <p:to>
                                        <p:strVal val="visible"/>
                                      </p:to>
                                    </p:set>
                                    <p:anim calcmode="lin" valueType="num">
                                      <p:cBhvr additive="base">
                                        <p:cTn id="25" dur="500" fill="hold"/>
                                        <p:tgtEl>
                                          <p:spTgt spid="2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
                                            <p:txEl>
                                              <p:pRg st="3" end="3"/>
                                            </p:txEl>
                                          </p:spTgt>
                                        </p:tgtEl>
                                        <p:attrNameLst>
                                          <p:attrName>style.visibility</p:attrName>
                                        </p:attrNameLst>
                                      </p:cBhvr>
                                      <p:to>
                                        <p:strVal val="visible"/>
                                      </p:to>
                                    </p:set>
                                    <p:anim calcmode="lin" valueType="num">
                                      <p:cBhvr additive="base">
                                        <p:cTn id="31" dur="500" fill="hold"/>
                                        <p:tgtEl>
                                          <p:spTgt spid="2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
                                            <p:txEl>
                                              <p:pRg st="4" end="4"/>
                                            </p:txEl>
                                          </p:spTgt>
                                        </p:tgtEl>
                                        <p:attrNameLst>
                                          <p:attrName>style.visibility</p:attrName>
                                        </p:attrNameLst>
                                      </p:cBhvr>
                                      <p:to>
                                        <p:strVal val="visible"/>
                                      </p:to>
                                    </p:set>
                                    <p:anim calcmode="lin" valueType="num">
                                      <p:cBhvr additive="base">
                                        <p:cTn id="37" dur="500" fill="hold"/>
                                        <p:tgtEl>
                                          <p:spTgt spid="2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3"/>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5" name="文本框 24"/>
          <p:cNvSpPr txBox="1"/>
          <p:nvPr/>
        </p:nvSpPr>
        <p:spPr>
          <a:xfrm>
            <a:off x="3071336" y="1253966"/>
            <a:ext cx="4496753" cy="2263140"/>
          </a:xfrm>
          <a:prstGeom prst="rect">
            <a:avLst/>
          </a:prstGeom>
          <a:noFill/>
        </p:spPr>
        <p:txBody>
          <a:bodyPr wrap="square" lIns="68580" tIns="34290" rIns="68580" bIns="34290" rtlCol="0">
            <a:spAutoFit/>
          </a:bodyPr>
          <a:lstStyle/>
          <a:p>
            <a:pPr indent="540385">
              <a:lnSpc>
                <a:spcPct val="150000"/>
              </a:lnSpc>
            </a:pPr>
            <a:r>
              <a:rPr lang="zh-CN" altLang="en-US" sz="2400">
                <a:latin typeface="楷体" panose="02010609060101010101" charset="-122"/>
                <a:ea typeface="楷体" panose="02010609060101010101" charset="-122"/>
                <a:sym typeface="+mn-ea"/>
              </a:rPr>
              <a:t>啊，我亲爱的爸爸，我知道您是为了我好！但您是否知道，您不说“抓紧”就是我现在最大的心愿啊！</a:t>
            </a:r>
            <a:endParaRPr lang="zh-CN" altLang="en-US" sz="2400">
              <a:latin typeface="楷体" panose="02010609060101010101" charset="-122"/>
              <a:ea typeface="楷体" panose="02010609060101010101" charset="-122"/>
              <a:sym typeface="+mn-ea"/>
            </a:endParaRPr>
          </a:p>
        </p:txBody>
      </p:sp>
      <p:pic>
        <p:nvPicPr>
          <p:cNvPr id="3" name="图片 2"/>
          <p:cNvPicPr>
            <a:picLocks noChangeAspect="1"/>
          </p:cNvPicPr>
          <p:nvPr/>
        </p:nvPicPr>
        <p:blipFill>
          <a:blip r:embed="rId1" cstate="email"/>
          <a:srcRect/>
          <a:stretch>
            <a:fillRect/>
          </a:stretch>
        </p:blipFill>
        <p:spPr>
          <a:xfrm>
            <a:off x="1274445" y="1431608"/>
            <a:ext cx="1489710" cy="21035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 calcmode="lin" valueType="num">
                                      <p:cBhvr additive="base">
                                        <p:cTn id="12"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4" name="文本框 112"/>
          <p:cNvSpPr txBox="1"/>
          <p:nvPr/>
        </p:nvSpPr>
        <p:spPr>
          <a:xfrm>
            <a:off x="648176" y="439102"/>
            <a:ext cx="1418273" cy="549381"/>
          </a:xfrm>
          <a:prstGeom prst="rect">
            <a:avLst/>
          </a:prstGeom>
          <a:solidFill>
            <a:schemeClr val="accent1"/>
          </a:solidFill>
        </p:spPr>
        <p:txBody>
          <a:bodyPr wrap="square" lIns="68580" tIns="34290" rIns="68580" bIns="34290" rtlCol="0">
            <a:spAutoFit/>
            <a:scene3d>
              <a:camera prst="orthographicFront"/>
              <a:lightRig rig="threePt" dir="t"/>
            </a:scene3d>
            <a:sp3d contourW="12700"/>
          </a:bodyPr>
          <a:lstStyle/>
          <a:p>
            <a:pPr algn="just"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范文点评</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sp>
        <p:nvSpPr>
          <p:cNvPr id="5" name="文本框 4"/>
          <p:cNvSpPr txBox="1"/>
          <p:nvPr/>
        </p:nvSpPr>
        <p:spPr>
          <a:xfrm>
            <a:off x="1414463" y="699611"/>
            <a:ext cx="5908834" cy="4316566"/>
          </a:xfrm>
          <a:prstGeom prst="rect">
            <a:avLst/>
          </a:prstGeom>
          <a:noFill/>
        </p:spPr>
        <p:txBody>
          <a:bodyPr wrap="square" lIns="68580" tIns="34290" rIns="68580" bIns="34290" rtlCol="0">
            <a:spAutoFit/>
          </a:bodyPr>
          <a:lstStyle/>
          <a:p>
            <a:pPr algn="ctr" fontAlgn="auto"/>
            <a:r>
              <a:rPr lang="zh-CN" altLang="en-US" sz="2400" b="1" dirty="0">
                <a:latin typeface="楷体" panose="02010609060101010101" charset="-122"/>
                <a:ea typeface="楷体" panose="02010609060101010101" charset="-122"/>
                <a:sym typeface="+mn-ea"/>
              </a:rPr>
              <a:t>小小的心愿</a:t>
            </a:r>
            <a:endParaRPr lang="zh-CN" altLang="en-US" sz="2400" b="1" dirty="0">
              <a:latin typeface="楷体" panose="02010609060101010101" charset="-122"/>
              <a:ea typeface="楷体" panose="02010609060101010101" charset="-122"/>
              <a:sym typeface="+mn-ea"/>
            </a:endParaRPr>
          </a:p>
          <a:p>
            <a:pPr algn="just" fontAlgn="auto">
              <a:lnSpc>
                <a:spcPct val="120000"/>
              </a:lnSpc>
            </a:pPr>
            <a:r>
              <a:rPr lang="zh-CN" altLang="en-US" sz="1800" dirty="0">
                <a:latin typeface="楷体" panose="02010609060101010101" charset="-122"/>
                <a:ea typeface="楷体" panose="02010609060101010101" charset="-122"/>
                <a:sym typeface="+mn-ea"/>
              </a:rPr>
              <a:t>    </a:t>
            </a:r>
            <a:r>
              <a:rPr lang="zh-CN" altLang="en-US" sz="2100" dirty="0">
                <a:latin typeface="楷体" panose="02010609060101010101" charset="-122"/>
                <a:ea typeface="楷体" panose="02010609060101010101" charset="-122"/>
                <a:sym typeface="+mn-ea"/>
              </a:rPr>
              <a:t>每个人都有自己的心愿。久居海外的游子，他的心愿是早日和家人团聚；守卫边疆的战士，他的心愿是建功立业、保家卫国；辛勤的园丁，他的心愿是桃李芳菲、硕果累累……我的心愿很小很小，只盼望我们一家人团团圆圆、其乐融融。</a:t>
            </a:r>
            <a:endParaRPr lang="zh-CN" altLang="en-US" sz="2100" dirty="0">
              <a:latin typeface="楷体" panose="02010609060101010101" charset="-122"/>
              <a:ea typeface="楷体" panose="02010609060101010101" charset="-122"/>
              <a:sym typeface="+mn-ea"/>
            </a:endParaRPr>
          </a:p>
          <a:p>
            <a:pPr algn="just" fontAlgn="auto">
              <a:lnSpc>
                <a:spcPct val="120000"/>
              </a:lnSpc>
            </a:pPr>
            <a:r>
              <a:rPr lang="zh-CN" altLang="en-US" sz="2100" dirty="0">
                <a:latin typeface="楷体" panose="02010609060101010101" charset="-122"/>
                <a:ea typeface="楷体" panose="02010609060101010101" charset="-122"/>
                <a:sym typeface="+mn-ea"/>
              </a:rPr>
              <a:t>    中秋节快到了，我盼望着一家人可以欢聚一堂，幸福地吃月饼、赏月圆，团圆美满。</a:t>
            </a:r>
            <a:endParaRPr lang="zh-CN" altLang="en-US" sz="2100" dirty="0">
              <a:latin typeface="楷体" panose="02010609060101010101" charset="-122"/>
              <a:ea typeface="楷体" panose="02010609060101010101" charset="-122"/>
              <a:sym typeface="+mn-ea"/>
            </a:endParaRPr>
          </a:p>
          <a:p>
            <a:pPr algn="just" fontAlgn="auto">
              <a:lnSpc>
                <a:spcPct val="120000"/>
              </a:lnSpc>
            </a:pPr>
            <a:r>
              <a:rPr lang="zh-CN" altLang="en-US" sz="2100" dirty="0">
                <a:latin typeface="楷体" panose="02010609060101010101" charset="-122"/>
                <a:ea typeface="楷体" panose="02010609060101010101" charset="-122"/>
                <a:sym typeface="+mn-ea"/>
              </a:rPr>
              <a:t>    我爸爸常常加班，有时很晚才回来。中秋节这天，爸爸又上班去了。我追出家门，喊着爸爸，眼中满含着期盼问道：“爸爸，今天您能早点回</a:t>
            </a:r>
            <a:endParaRPr lang="zh-CN" altLang="en-US" sz="2100" dirty="0">
              <a:latin typeface="楷体" panose="02010609060101010101" charset="-122"/>
              <a:ea typeface="楷体" panose="02010609060101010101" charset="-122"/>
              <a:sym typeface="+mn-ea"/>
            </a:endParaRPr>
          </a:p>
        </p:txBody>
      </p:sp>
      <p:sp>
        <p:nvSpPr>
          <p:cNvPr id="6" name="文本框 5"/>
          <p:cNvSpPr txBox="1"/>
          <p:nvPr/>
        </p:nvSpPr>
        <p:spPr>
          <a:xfrm>
            <a:off x="7264242" y="1055370"/>
            <a:ext cx="1622584" cy="3817620"/>
          </a:xfrm>
          <a:prstGeom prst="rect">
            <a:avLst/>
          </a:prstGeom>
          <a:noFill/>
        </p:spPr>
        <p:txBody>
          <a:bodyPr wrap="square" lIns="68580" tIns="34290" rIns="68580" bIns="34290" rtlCol="0">
            <a:spAutoFit/>
          </a:bodyPr>
          <a:lstStyle/>
          <a:p>
            <a:r>
              <a:rPr lang="zh-CN" altLang="en-US" sz="2100">
                <a:solidFill>
                  <a:srgbClr val="FF0000"/>
                </a:solidFill>
                <a:latin typeface="黑体" panose="02010609060101010101" charset="-122"/>
                <a:ea typeface="黑体" panose="02010609060101010101" charset="-122"/>
                <a:sym typeface="Wingdings" panose="05000000000000000000" charset="0"/>
              </a:rPr>
              <a:t></a:t>
            </a:r>
            <a:r>
              <a:rPr lang="zh-CN" altLang="en-US" sz="2100">
                <a:solidFill>
                  <a:srgbClr val="FF0000"/>
                </a:solidFill>
                <a:latin typeface="黑体" panose="02010609060101010101" charset="-122"/>
                <a:ea typeface="黑体" panose="02010609060101010101" charset="-122"/>
              </a:rPr>
              <a:t>一组排比句引出主旨，表明自己的心愿。</a:t>
            </a:r>
            <a:endParaRPr lang="zh-CN" altLang="en-US" sz="2100">
              <a:solidFill>
                <a:srgbClr val="FF0000"/>
              </a:solidFill>
              <a:latin typeface="黑体" panose="02010609060101010101" charset="-122"/>
              <a:ea typeface="黑体" panose="02010609060101010101" charset="-122"/>
            </a:endParaRPr>
          </a:p>
          <a:p>
            <a:endParaRPr lang="zh-CN" altLang="en-US" sz="2100">
              <a:solidFill>
                <a:srgbClr val="FF0000"/>
              </a:solidFill>
              <a:latin typeface="黑体" panose="02010609060101010101" charset="-122"/>
              <a:ea typeface="黑体" panose="02010609060101010101" charset="-122"/>
              <a:sym typeface="Wingdings" panose="05000000000000000000" charset="0"/>
            </a:endParaRPr>
          </a:p>
          <a:p>
            <a:r>
              <a:rPr lang="zh-CN" altLang="en-US" sz="2100">
                <a:solidFill>
                  <a:srgbClr val="FF0000"/>
                </a:solidFill>
                <a:latin typeface="黑体" panose="02010609060101010101" charset="-122"/>
                <a:ea typeface="黑体" panose="02010609060101010101" charset="-122"/>
                <a:sym typeface="Wingdings" panose="05000000000000000000" charset="0"/>
              </a:rPr>
              <a:t></a:t>
            </a:r>
            <a:r>
              <a:rPr lang="zh-CN" altLang="en-US" sz="2100">
                <a:solidFill>
                  <a:srgbClr val="FF0000"/>
                </a:solidFill>
                <a:latin typeface="黑体" panose="02010609060101010101" charset="-122"/>
                <a:ea typeface="黑体" panose="02010609060101010101" charset="-122"/>
              </a:rPr>
              <a:t>内心独白说明心愿产生的原因，抒写了小作者对团圆的期盼。</a:t>
            </a:r>
            <a:endParaRPr lang="zh-CN" altLang="en-US" sz="2100">
              <a:solidFill>
                <a:srgbClr val="FF0000"/>
              </a:solidFill>
              <a:latin typeface="黑体" panose="02010609060101010101" charset="-122"/>
              <a:ea typeface="黑体" panose="02010609060101010101" charset="-122"/>
            </a:endParaRPr>
          </a:p>
          <a:p>
            <a:r>
              <a:rPr lang="zh-CN" altLang="en-US" sz="1500">
                <a:solidFill>
                  <a:srgbClr val="FF0000"/>
                </a:solidFill>
                <a:latin typeface="黑体" panose="02010609060101010101" charset="-122"/>
                <a:ea typeface="黑体" panose="02010609060101010101" charset="-122"/>
              </a:rPr>
              <a:t> </a:t>
            </a:r>
            <a:endParaRPr lang="zh-CN" altLang="en-US" sz="1500">
              <a:solidFill>
                <a:srgbClr val="FF0000"/>
              </a:solidFill>
              <a:latin typeface="黑体" panose="02010609060101010101" charset="-122"/>
              <a:ea typeface="黑体" panose="02010609060101010101" charset="-122"/>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additive="base">
                                        <p:cTn id="2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 calcmode="lin" valueType="num">
                                      <p:cBhvr additive="base">
                                        <p:cTn id="2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anim calcmode="lin" valueType="num">
                                      <p:cBhvr>
                                        <p:cTn id="3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anim calcmode="lin" valueType="num">
                                      <p:cBhvr>
                                        <p:cTn id="47"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6">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pic>
        <p:nvPicPr>
          <p:cNvPr id="2097154" name="图片 74" descr="3471160"/>
          <p:cNvPicPr>
            <a:picLocks noChangeAspect="1"/>
          </p:cNvPicPr>
          <p:nvPr/>
        </p:nvPicPr>
        <p:blipFill>
          <a:blip r:embed="rId1" cstate="email"/>
          <a:stretch>
            <a:fillRect/>
          </a:stretch>
        </p:blipFill>
        <p:spPr>
          <a:xfrm>
            <a:off x="1458277" y="1838801"/>
            <a:ext cx="756000" cy="756000"/>
          </a:xfrm>
          <a:prstGeom prst="rect">
            <a:avLst/>
          </a:prstGeom>
        </p:spPr>
      </p:pic>
      <p:pic>
        <p:nvPicPr>
          <p:cNvPr id="2097155" name="图片 109" descr="4530434"/>
          <p:cNvPicPr>
            <a:picLocks noChangeAspect="1"/>
          </p:cNvPicPr>
          <p:nvPr/>
        </p:nvPicPr>
        <p:blipFill>
          <a:blip r:embed="rId2" cstate="email"/>
          <a:stretch>
            <a:fillRect/>
          </a:stretch>
        </p:blipFill>
        <p:spPr>
          <a:xfrm>
            <a:off x="3787616" y="1935956"/>
            <a:ext cx="891000" cy="891000"/>
          </a:xfrm>
          <a:prstGeom prst="rect">
            <a:avLst/>
          </a:prstGeom>
        </p:spPr>
      </p:pic>
      <p:sp>
        <p:nvSpPr>
          <p:cNvPr id="5" name="文本框 4"/>
          <p:cNvSpPr txBox="1"/>
          <p:nvPr/>
        </p:nvSpPr>
        <p:spPr>
          <a:xfrm>
            <a:off x="2649855" y="575311"/>
            <a:ext cx="3329940" cy="495776"/>
          </a:xfrm>
          <a:prstGeom prst="rect">
            <a:avLst/>
          </a:prstGeom>
          <a:noFill/>
        </p:spPr>
        <p:txBody>
          <a:bodyPr wrap="square" lIns="68580" tIns="34290" rIns="68580" bIns="34290" rtlCol="0">
            <a:spAutoFit/>
          </a:bodyPr>
          <a:lstStyle/>
          <a:p>
            <a:r>
              <a:rPr lang="en-US" altLang="zh-CN" sz="2800" b="1">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小小的心愿</a:t>
            </a:r>
            <a:endParaRPr lang="zh-CN" altLang="en-US" sz="2800" b="1">
              <a:latin typeface="黑体" panose="02010609060101010101" charset="-122"/>
              <a:ea typeface="黑体" panose="02010609060101010101" charset="-122"/>
            </a:endParaRPr>
          </a:p>
        </p:txBody>
      </p:sp>
      <p:sp>
        <p:nvSpPr>
          <p:cNvPr id="6" name="文本框 5"/>
          <p:cNvSpPr txBox="1"/>
          <p:nvPr/>
        </p:nvSpPr>
        <p:spPr>
          <a:xfrm>
            <a:off x="1733550" y="1025843"/>
            <a:ext cx="6496050" cy="684803"/>
          </a:xfrm>
          <a:prstGeom prst="rect">
            <a:avLst/>
          </a:prstGeom>
          <a:noFill/>
        </p:spPr>
        <p:txBody>
          <a:bodyPr wrap="square" lIns="68580" tIns="34290" rIns="68580" bIns="34290" rtlCol="0">
            <a:spAutoFit/>
          </a:bodyPr>
          <a:lstStyle/>
          <a:p>
            <a:r>
              <a:rPr lang="zh-CN" altLang="en-US" sz="2000" b="1" dirty="0">
                <a:latin typeface="宋体" panose="02010600030101010101" pitchFamily="2" charset="-122"/>
                <a:ea typeface="宋体" panose="02010600030101010101" pitchFamily="2" charset="-122"/>
              </a:rPr>
              <a:t>开头：</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sym typeface="+mn-ea"/>
              </a:rPr>
              <a:t>我</a:t>
            </a:r>
            <a:r>
              <a:rPr lang="en-US" altLang="zh-CN" sz="2000" b="1" dirty="0">
                <a:latin typeface="宋体" panose="02010600030101010101" pitchFamily="2" charset="-122"/>
                <a:ea typeface="宋体" panose="02010600030101010101" pitchFamily="2" charset="-122"/>
                <a:sym typeface="+mn-ea"/>
              </a:rPr>
              <a:t>”</a:t>
            </a:r>
            <a:r>
              <a:rPr lang="zh-CN" altLang="en-US" sz="2000" b="1" dirty="0">
                <a:latin typeface="宋体" panose="02010600030101010101" pitchFamily="2" charset="-122"/>
                <a:ea typeface="宋体" panose="02010600030101010101" pitchFamily="2" charset="-122"/>
                <a:sym typeface="+mn-ea"/>
              </a:rPr>
              <a:t>的心愿很小很小，只盼望一家人团团圆圆、</a:t>
            </a:r>
            <a:endParaRPr lang="zh-CN" altLang="en-US" sz="2000" b="1" dirty="0">
              <a:latin typeface="宋体" panose="02010600030101010101" pitchFamily="2" charset="-122"/>
              <a:ea typeface="宋体" panose="02010600030101010101" pitchFamily="2" charset="-122"/>
              <a:sym typeface="+mn-ea"/>
            </a:endParaRPr>
          </a:p>
          <a:p>
            <a:r>
              <a:rPr lang="zh-CN" altLang="en-US" sz="2000" b="1" dirty="0" smtClean="0">
                <a:latin typeface="宋体" panose="02010600030101010101" pitchFamily="2" charset="-122"/>
                <a:ea typeface="宋体" panose="02010600030101010101" pitchFamily="2" charset="-122"/>
                <a:sym typeface="+mn-ea"/>
              </a:rPr>
              <a:t>其</a:t>
            </a:r>
            <a:r>
              <a:rPr lang="zh-CN" altLang="en-US" sz="2000" b="1" dirty="0">
                <a:latin typeface="宋体" panose="02010600030101010101" pitchFamily="2" charset="-122"/>
                <a:ea typeface="宋体" panose="02010600030101010101" pitchFamily="2" charset="-122"/>
                <a:sym typeface="+mn-ea"/>
              </a:rPr>
              <a:t>乐融融。（排比式）</a:t>
            </a:r>
            <a:endParaRPr lang="zh-CN" altLang="en-US" sz="2000" b="1" dirty="0">
              <a:latin typeface="宋体" panose="02010600030101010101" pitchFamily="2" charset="-122"/>
              <a:ea typeface="宋体" panose="02010600030101010101" pitchFamily="2" charset="-122"/>
              <a:sym typeface="+mn-ea"/>
            </a:endParaRPr>
          </a:p>
        </p:txBody>
      </p:sp>
      <p:sp>
        <p:nvSpPr>
          <p:cNvPr id="8" name="文本框 7"/>
          <p:cNvSpPr txBox="1"/>
          <p:nvPr/>
        </p:nvSpPr>
        <p:spPr>
          <a:xfrm>
            <a:off x="1712595" y="2607469"/>
            <a:ext cx="711994" cy="377026"/>
          </a:xfrm>
          <a:prstGeom prst="rect">
            <a:avLst/>
          </a:prstGeom>
          <a:noFill/>
        </p:spPr>
        <p:txBody>
          <a:bodyPr wrap="square" lIns="68580" tIns="34290" rIns="68580" bIns="34290" rtlCol="0">
            <a:spAutoFit/>
          </a:bodyPr>
          <a:lstStyle/>
          <a:p>
            <a:r>
              <a:rPr lang="zh-CN" altLang="en-US" sz="2000" b="1">
                <a:latin typeface="宋体" panose="02010600030101010101" pitchFamily="2" charset="-122"/>
                <a:ea typeface="宋体" panose="02010600030101010101" pitchFamily="2" charset="-122"/>
              </a:rPr>
              <a:t>中间：</a:t>
            </a:r>
            <a:endParaRPr lang="zh-CN" altLang="en-US" sz="2000" b="1">
              <a:latin typeface="宋体" panose="02010600030101010101" pitchFamily="2" charset="-122"/>
              <a:ea typeface="宋体" panose="02010600030101010101" pitchFamily="2" charset="-122"/>
            </a:endParaRPr>
          </a:p>
        </p:txBody>
      </p:sp>
      <p:sp>
        <p:nvSpPr>
          <p:cNvPr id="7" name="左大括号 6"/>
          <p:cNvSpPr/>
          <p:nvPr/>
        </p:nvSpPr>
        <p:spPr>
          <a:xfrm>
            <a:off x="2446496" y="1692116"/>
            <a:ext cx="352425" cy="2162175"/>
          </a:xfrm>
          <a:prstGeom prst="leftBrace">
            <a:avLst/>
          </a:prstGeom>
          <a:noFill/>
          <a:ln w="12700"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91440" tIns="45720" rIns="91440" bIns="45720" numCol="1" anchor="t" anchorCtr="0" compatLnSpc="1"/>
          <a:lstStyle/>
          <a:p>
            <a:pPr fontAlgn="base">
              <a:spcBef>
                <a:spcPct val="0"/>
              </a:spcBef>
              <a:spcAft>
                <a:spcPct val="0"/>
              </a:spcAft>
            </a:pPr>
            <a:endParaRPr lang="en-US" altLang="en-US" sz="1800">
              <a:latin typeface="Arial" panose="020B0604020202020204" pitchFamily="34" charset="0"/>
              <a:ea typeface="宋体" panose="02010600030101010101" pitchFamily="2" charset="-122"/>
            </a:endParaRPr>
          </a:p>
        </p:txBody>
      </p:sp>
      <p:sp>
        <p:nvSpPr>
          <p:cNvPr id="10" name="矩形 9"/>
          <p:cNvSpPr/>
          <p:nvPr/>
        </p:nvSpPr>
        <p:spPr>
          <a:xfrm>
            <a:off x="1121093" y="1218724"/>
            <a:ext cx="406241" cy="2962275"/>
          </a:xfrm>
          <a:prstGeom prst="rect">
            <a:avLst/>
          </a:prstGeom>
          <a:noFill/>
          <a:ln w="12700"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91440" tIns="45720" rIns="91440" bIns="45720" numCol="1" anchor="t" anchorCtr="0" compatLnSpc="1"/>
          <a:lstStyle/>
          <a:p>
            <a:pPr fontAlgn="base">
              <a:spcBef>
                <a:spcPct val="0"/>
              </a:spcBef>
              <a:spcAft>
                <a:spcPct val="0"/>
              </a:spcAft>
            </a:pPr>
            <a:endParaRPr lang="en-US" altLang="en-US" sz="1800">
              <a:latin typeface="Arial" panose="020B0604020202020204" pitchFamily="34" charset="0"/>
              <a:ea typeface="宋体" panose="02010600030101010101" pitchFamily="2" charset="-122"/>
            </a:endParaRPr>
          </a:p>
        </p:txBody>
      </p:sp>
      <p:sp>
        <p:nvSpPr>
          <p:cNvPr id="11" name="文本框 10"/>
          <p:cNvSpPr txBox="1"/>
          <p:nvPr/>
        </p:nvSpPr>
        <p:spPr>
          <a:xfrm>
            <a:off x="1121093" y="1905000"/>
            <a:ext cx="375285" cy="1531620"/>
          </a:xfrm>
          <a:prstGeom prst="rect">
            <a:avLst/>
          </a:prstGeom>
          <a:noFill/>
        </p:spPr>
        <p:txBody>
          <a:bodyPr wrap="square" lIns="68580" tIns="34290" rIns="68580" bIns="34290" rtlCol="0">
            <a:spAutoFit/>
          </a:bodyPr>
          <a:lstStyle/>
          <a:p>
            <a:pPr algn="ctr" eaLnBrk="1" latinLnBrk="0" hangingPunct="1"/>
            <a:r>
              <a:rPr lang="zh-CN" altLang="en-US" sz="2400" b="1">
                <a:latin typeface="宋体" panose="02010600030101010101" pitchFamily="2" charset="-122"/>
                <a:ea typeface="宋体" panose="02010600030101010101" pitchFamily="2" charset="-122"/>
              </a:rPr>
              <a:t>篇章结构</a:t>
            </a:r>
            <a:endParaRPr lang="zh-CN" altLang="en-US" sz="2400" b="1">
              <a:latin typeface="宋体" panose="02010600030101010101" pitchFamily="2" charset="-122"/>
              <a:ea typeface="宋体" panose="02010600030101010101" pitchFamily="2" charset="-122"/>
            </a:endParaRPr>
          </a:p>
        </p:txBody>
      </p:sp>
      <p:sp>
        <p:nvSpPr>
          <p:cNvPr id="4" name="文本框 3"/>
          <p:cNvSpPr txBox="1"/>
          <p:nvPr/>
        </p:nvSpPr>
        <p:spPr>
          <a:xfrm>
            <a:off x="2755582" y="1712119"/>
            <a:ext cx="5474017" cy="2223686"/>
          </a:xfrm>
          <a:prstGeom prst="rect">
            <a:avLst/>
          </a:prstGeom>
          <a:noFill/>
        </p:spPr>
        <p:txBody>
          <a:bodyPr wrap="square" lIns="68580" tIns="34290" rIns="68580" bIns="34290" rtlCol="0">
            <a:spAutoFit/>
          </a:bodyPr>
          <a:lstStyle/>
          <a:p>
            <a:r>
              <a:rPr lang="zh-CN" altLang="en-US" sz="2000" b="1" dirty="0">
                <a:latin typeface="宋体" panose="02010600030101010101" pitchFamily="2" charset="-122"/>
                <a:ea typeface="宋体" panose="02010600030101010101" pitchFamily="2" charset="-122"/>
              </a:rPr>
              <a:t>①交代心愿的由来。</a:t>
            </a:r>
            <a:endParaRPr lang="zh-CN" altLang="en-US" sz="2000" b="1" dirty="0">
              <a:latin typeface="宋体" panose="02010600030101010101" pitchFamily="2" charset="-122"/>
              <a:ea typeface="宋体" panose="02010600030101010101" pitchFamily="2" charset="-122"/>
            </a:endParaRPr>
          </a:p>
          <a:p>
            <a:r>
              <a:rPr lang="zh-CN" altLang="en-US" sz="2000" b="1" dirty="0">
                <a:latin typeface="宋体" panose="02010600030101010101" pitchFamily="2" charset="-122"/>
                <a:ea typeface="宋体" panose="02010600030101010101" pitchFamily="2" charset="-122"/>
              </a:rPr>
              <a:t>②中秋节这天，爸爸答应</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我</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：无特殊情况，会早点回家。                        </a:t>
            </a:r>
            <a:endParaRPr lang="zh-CN" altLang="en-US" sz="2000" b="1" dirty="0">
              <a:latin typeface="宋体" panose="02010600030101010101" pitchFamily="2" charset="-122"/>
              <a:ea typeface="宋体" panose="02010600030101010101" pitchFamily="2" charset="-122"/>
            </a:endParaRPr>
          </a:p>
          <a:p>
            <a:r>
              <a:rPr lang="zh-CN" altLang="en-US" sz="2000" b="1" dirty="0">
                <a:latin typeface="宋体" panose="02010600030101010101" pitchFamily="2" charset="-122"/>
                <a:ea typeface="宋体" panose="02010600030101010101" pitchFamily="2" charset="-122"/>
              </a:rPr>
              <a:t>③傍晚，爸爸还没回来，</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我</a:t>
            </a:r>
            <a:r>
              <a:rPr lang="en-US" altLang="zh-CN" sz="2000" b="1" dirty="0">
                <a:latin typeface="宋体" panose="02010600030101010101" pitchFamily="2" charset="-122"/>
                <a:ea typeface="宋体" panose="02010600030101010101" pitchFamily="2" charset="-122"/>
              </a:rPr>
              <a:t>”</a:t>
            </a:r>
            <a:r>
              <a:rPr lang="en-US" altLang="zh-CN" sz="2000" b="1" dirty="0" err="1">
                <a:latin typeface="宋体" panose="02010600030101010101" pitchFamily="2" charset="-122"/>
                <a:ea typeface="宋体" panose="02010600030101010101" pitchFamily="2" charset="-122"/>
              </a:rPr>
              <a:t>向爸爸回家的路上张望</a:t>
            </a:r>
            <a:r>
              <a:rPr lang="zh-CN" altLang="en-US" sz="2000" b="1" dirty="0">
                <a:latin typeface="宋体" panose="02010600030101010101" pitchFamily="2" charset="-122"/>
                <a:ea typeface="宋体" panose="02010600030101010101" pitchFamily="2" charset="-122"/>
              </a:rPr>
              <a:t>。</a:t>
            </a:r>
            <a:endParaRPr lang="zh-CN" altLang="en-US" sz="2000" b="1" dirty="0">
              <a:latin typeface="宋体" panose="02010600030101010101" pitchFamily="2" charset="-122"/>
              <a:ea typeface="宋体" panose="02010600030101010101" pitchFamily="2" charset="-122"/>
            </a:endParaRPr>
          </a:p>
          <a:p>
            <a:r>
              <a:rPr lang="zh-CN" altLang="en-US" sz="2000" b="1" dirty="0">
                <a:latin typeface="宋体" panose="02010600030101010101" pitchFamily="2" charset="-122"/>
                <a:ea typeface="宋体" panose="02010600030101010101" pitchFamily="2" charset="-122"/>
              </a:rPr>
              <a:t>④天下起大雨，妈妈的劝慰让</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我</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更加失望。</a:t>
            </a:r>
            <a:endParaRPr lang="zh-CN" altLang="en-US" sz="2000" b="1" dirty="0">
              <a:latin typeface="宋体" panose="02010600030101010101" pitchFamily="2" charset="-122"/>
              <a:ea typeface="宋体" panose="02010600030101010101" pitchFamily="2" charset="-122"/>
            </a:endParaRPr>
          </a:p>
          <a:p>
            <a:r>
              <a:rPr lang="zh-CN" altLang="en-US" sz="2000" b="1" dirty="0">
                <a:latin typeface="宋体" panose="02010600030101010101" pitchFamily="2" charset="-122"/>
                <a:ea typeface="宋体" panose="02010600030101010101" pitchFamily="2" charset="-122"/>
                <a:cs typeface="Arial" panose="020B0604020202020204" pitchFamily="34" charset="0"/>
              </a:rPr>
              <a:t>⑤爸爸冒雨回家，</a:t>
            </a:r>
            <a:r>
              <a:rPr lang="en-US" altLang="zh-CN" sz="2000" b="1" dirty="0">
                <a:latin typeface="宋体" panose="02010600030101010101" pitchFamily="2" charset="-122"/>
                <a:ea typeface="宋体" panose="02010600030101010101" pitchFamily="2" charset="-122"/>
                <a:cs typeface="Arial" panose="020B0604020202020204" pitchFamily="34" charset="0"/>
              </a:rPr>
              <a:t>“</a:t>
            </a:r>
            <a:r>
              <a:rPr lang="zh-CN" altLang="en-US" sz="2000" b="1" dirty="0">
                <a:latin typeface="宋体" panose="02010600030101010101" pitchFamily="2" charset="-122"/>
                <a:ea typeface="宋体" panose="02010600030101010101" pitchFamily="2" charset="-122"/>
                <a:cs typeface="Arial" panose="020B0604020202020204" pitchFamily="34" charset="0"/>
              </a:rPr>
              <a:t>我们</a:t>
            </a:r>
            <a:r>
              <a:rPr lang="en-US" altLang="zh-CN" sz="2000" b="1" dirty="0">
                <a:latin typeface="宋体" panose="02010600030101010101" pitchFamily="2" charset="-122"/>
                <a:ea typeface="宋体" panose="02010600030101010101" pitchFamily="2" charset="-122"/>
                <a:cs typeface="Arial" panose="020B0604020202020204" pitchFamily="34" charset="0"/>
              </a:rPr>
              <a:t>”</a:t>
            </a:r>
            <a:r>
              <a:rPr lang="zh-CN" altLang="en-US" sz="2000" b="1" dirty="0">
                <a:latin typeface="宋体" panose="02010600030101010101" pitchFamily="2" charset="-122"/>
                <a:ea typeface="宋体" panose="02010600030101010101" pitchFamily="2" charset="-122"/>
                <a:cs typeface="Arial" panose="020B0604020202020204" pitchFamily="34" charset="0"/>
              </a:rPr>
              <a:t>吃上了团圆饭。</a:t>
            </a:r>
            <a:endParaRPr lang="zh-CN" altLang="en-US" sz="2000" b="1" dirty="0">
              <a:latin typeface="宋体" panose="02010600030101010101" pitchFamily="2" charset="-122"/>
              <a:ea typeface="宋体" panose="02010600030101010101" pitchFamily="2" charset="-122"/>
              <a:cs typeface="Arial" panose="020B0604020202020204" pitchFamily="34" charset="0"/>
            </a:endParaRPr>
          </a:p>
        </p:txBody>
      </p:sp>
      <p:sp>
        <p:nvSpPr>
          <p:cNvPr id="12" name="文本框 11"/>
          <p:cNvSpPr txBox="1"/>
          <p:nvPr/>
        </p:nvSpPr>
        <p:spPr>
          <a:xfrm>
            <a:off x="1797844" y="3957638"/>
            <a:ext cx="6058535" cy="377026"/>
          </a:xfrm>
          <a:prstGeom prst="rect">
            <a:avLst/>
          </a:prstGeom>
          <a:noFill/>
        </p:spPr>
        <p:txBody>
          <a:bodyPr wrap="square" lIns="68580" tIns="34290" rIns="68580" bIns="34290" rtlCol="0">
            <a:spAutoFit/>
          </a:bodyPr>
          <a:lstStyle/>
          <a:p>
            <a:r>
              <a:rPr lang="zh-CN" altLang="en-US" sz="2000" b="1" dirty="0">
                <a:latin typeface="宋体" panose="02010600030101010101" pitchFamily="2" charset="-122"/>
                <a:ea typeface="宋体" panose="02010600030101010101" pitchFamily="2" charset="-122"/>
                <a:sym typeface="+mn-ea"/>
              </a:rPr>
              <a:t>结尾：“我”的心愿达成。（交代结果式）</a:t>
            </a:r>
            <a:endParaRPr lang="zh-CN" altLang="en-US" sz="2000" b="1" dirty="0">
              <a:latin typeface="宋体" panose="02010600030101010101" pitchFamily="2" charset="-122"/>
              <a:ea typeface="宋体" panose="02010600030101010101" pitchFamily="2" charset="-122"/>
              <a:sym typeface="+mn-ea"/>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4">
                                            <p:txEl>
                                              <p:pRg st="0" end="0"/>
                                            </p:txEl>
                                          </p:spTgt>
                                        </p:tgtEl>
                                        <p:attrNameLst>
                                          <p:attrName>style.visibility</p:attrName>
                                        </p:attrNameLst>
                                      </p:cBhvr>
                                      <p:to>
                                        <p:strVal val="visible"/>
                                      </p:to>
                                    </p:set>
                                    <p:anim calcmode="lin" valueType="num">
                                      <p:cBhvr additive="base">
                                        <p:cTn id="38"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4">
                                            <p:txEl>
                                              <p:pRg st="1" end="1"/>
                                            </p:txEl>
                                          </p:spTgt>
                                        </p:tgtEl>
                                        <p:attrNameLst>
                                          <p:attrName>style.visibility</p:attrName>
                                        </p:attrNameLst>
                                      </p:cBhvr>
                                      <p:to>
                                        <p:strVal val="visible"/>
                                      </p:to>
                                    </p:set>
                                    <p:anim calcmode="lin" valueType="num">
                                      <p:cBhvr additive="base">
                                        <p:cTn id="44"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4">
                                            <p:txEl>
                                              <p:pRg st="2" end="2"/>
                                            </p:txEl>
                                          </p:spTgt>
                                        </p:tgtEl>
                                        <p:attrNameLst>
                                          <p:attrName>style.visibility</p:attrName>
                                        </p:attrNameLst>
                                      </p:cBhvr>
                                      <p:to>
                                        <p:strVal val="visible"/>
                                      </p:to>
                                    </p:set>
                                    <p:anim calcmode="lin" valueType="num">
                                      <p:cBhvr additive="base">
                                        <p:cTn id="50"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51"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4">
                                            <p:txEl>
                                              <p:pRg st="3" end="3"/>
                                            </p:txEl>
                                          </p:spTgt>
                                        </p:tgtEl>
                                        <p:attrNameLst>
                                          <p:attrName>style.visibility</p:attrName>
                                        </p:attrNameLst>
                                      </p:cBhvr>
                                      <p:to>
                                        <p:strVal val="visible"/>
                                      </p:to>
                                    </p:set>
                                    <p:anim calcmode="lin" valueType="num">
                                      <p:cBhvr additive="base">
                                        <p:cTn id="56"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57"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nodeType="clickEffect">
                                  <p:stCondLst>
                                    <p:cond delay="0"/>
                                  </p:stCondLst>
                                  <p:childTnLst>
                                    <p:set>
                                      <p:cBhvr>
                                        <p:cTn id="61" dur="1" fill="hold">
                                          <p:stCondLst>
                                            <p:cond delay="0"/>
                                          </p:stCondLst>
                                        </p:cTn>
                                        <p:tgtEl>
                                          <p:spTgt spid="4">
                                            <p:txEl>
                                              <p:pRg st="4" end="4"/>
                                            </p:txEl>
                                          </p:spTgt>
                                        </p:tgtEl>
                                        <p:attrNameLst>
                                          <p:attrName>style.visibility</p:attrName>
                                        </p:attrNameLst>
                                      </p:cBhvr>
                                      <p:to>
                                        <p:strVal val="visible"/>
                                      </p:to>
                                    </p:set>
                                    <p:anim calcmode="lin" valueType="num">
                                      <p:cBhvr additive="base">
                                        <p:cTn id="62"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63"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0-#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7" grpId="0" bldLvl="0" animBg="1"/>
      <p:bldP spid="10" grpId="0" bldLvl="0" animBg="1"/>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grpSp>
        <p:nvGrpSpPr>
          <p:cNvPr id="39" name="组合 33"/>
          <p:cNvGrpSpPr/>
          <p:nvPr/>
        </p:nvGrpSpPr>
        <p:grpSpPr>
          <a:xfrm>
            <a:off x="1232696" y="1864421"/>
            <a:ext cx="6665294" cy="1229404"/>
            <a:chOff x="3250545" y="3242820"/>
            <a:chExt cx="8887058" cy="1639205"/>
          </a:xfrm>
        </p:grpSpPr>
        <p:sp>
          <p:nvSpPr>
            <p:cNvPr id="1048593" name="文本框 24"/>
            <p:cNvSpPr txBox="1"/>
            <p:nvPr/>
          </p:nvSpPr>
          <p:spPr>
            <a:xfrm>
              <a:off x="4113108" y="3279015"/>
              <a:ext cx="4752976" cy="615553"/>
            </a:xfrm>
            <a:prstGeom prst="rect">
              <a:avLst/>
            </a:prstGeom>
            <a:noFill/>
          </p:spPr>
          <p:txBody>
            <a:bodyPr wrap="square" rtlCol="0">
              <a:spAutoFit/>
            </a:bodyPr>
            <a:lstStyle/>
            <a:p>
              <a:r>
                <a:rPr lang="zh-CN" altLang="en-US" sz="2400" b="1" spc="225" dirty="0">
                  <a:cs typeface="+mn-ea"/>
                  <a:sym typeface="+mn-lt"/>
                </a:rPr>
                <a:t>《校长，我想对您说》</a:t>
              </a:r>
              <a:endParaRPr lang="zh-CN" altLang="en-US" sz="2400" b="1" spc="225" dirty="0">
                <a:cs typeface="+mn-ea"/>
                <a:sym typeface="+mn-lt"/>
              </a:endParaRPr>
            </a:p>
          </p:txBody>
        </p:sp>
        <p:sp>
          <p:nvSpPr>
            <p:cNvPr id="1048594" name="圆角矩形 25"/>
            <p:cNvSpPr/>
            <p:nvPr/>
          </p:nvSpPr>
          <p:spPr>
            <a:xfrm>
              <a:off x="3276601" y="324282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595" name="矩形 28"/>
            <p:cNvSpPr/>
            <p:nvPr/>
          </p:nvSpPr>
          <p:spPr>
            <a:xfrm>
              <a:off x="4113108" y="3724785"/>
              <a:ext cx="8024495" cy="1157240"/>
            </a:xfrm>
            <a:prstGeom prst="rect">
              <a:avLst/>
            </a:prstGeom>
          </p:spPr>
          <p:txBody>
            <a:bodyPr wrap="square">
              <a:spAutoFit/>
            </a:bodyPr>
            <a:lstStyle/>
            <a:p>
              <a:pPr fontAlgn="auto">
                <a:lnSpc>
                  <a:spcPct val="120000"/>
                </a:lnSpc>
              </a:pPr>
              <a:r>
                <a:rPr lang="zh-CN" altLang="en-US" sz="2100" dirty="0">
                  <a:latin typeface="黑体" panose="02010609060101010101" charset="-122"/>
                  <a:ea typeface="黑体" panose="02010609060101010101" charset="-122"/>
                  <a:cs typeface="+mn-ea"/>
                  <a:sym typeface="+mn-lt"/>
                </a:rPr>
                <a:t>开头简述心愿产生的原因；中间记叙一次春游经历；结尾与开头相照应，明确表达出具体的心愿。</a:t>
              </a:r>
              <a:endParaRPr lang="zh-CN" altLang="en-US" sz="2100" dirty="0">
                <a:latin typeface="黑体" panose="02010609060101010101" charset="-122"/>
                <a:ea typeface="黑体" panose="02010609060101010101" charset="-122"/>
                <a:cs typeface="+mn-ea"/>
                <a:sym typeface="+mn-lt"/>
              </a:endParaRPr>
            </a:p>
          </p:txBody>
        </p:sp>
        <p:sp>
          <p:nvSpPr>
            <p:cNvPr id="1048596" name="矩形 32"/>
            <p:cNvSpPr/>
            <p:nvPr/>
          </p:nvSpPr>
          <p:spPr>
            <a:xfrm>
              <a:off x="3250545" y="3338527"/>
              <a:ext cx="660867" cy="615553"/>
            </a:xfrm>
            <a:prstGeom prst="rect">
              <a:avLst/>
            </a:prstGeom>
          </p:spPr>
          <p:txBody>
            <a:bodyPr wrap="none">
              <a:spAutoFit/>
            </a:bodyPr>
            <a:lstStyle/>
            <a:p>
              <a:pPr algn="ctr"/>
              <a:r>
                <a:rPr lang="en-US" altLang="zh-CN" sz="2400" b="1" dirty="0">
                  <a:solidFill>
                    <a:schemeClr val="bg1"/>
                  </a:solidFill>
                  <a:cs typeface="+mn-ea"/>
                  <a:sym typeface="+mn-lt"/>
                </a:rPr>
                <a:t>01</a:t>
              </a:r>
              <a:endParaRPr lang="en-US" altLang="zh-CN" sz="2400" b="1" dirty="0">
                <a:solidFill>
                  <a:schemeClr val="bg1"/>
                </a:solidFill>
                <a:cs typeface="+mn-ea"/>
                <a:sym typeface="+mn-lt"/>
              </a:endParaRPr>
            </a:p>
          </p:txBody>
        </p:sp>
      </p:grpSp>
      <p:grpSp>
        <p:nvGrpSpPr>
          <p:cNvPr id="40" name="组合 34"/>
          <p:cNvGrpSpPr/>
          <p:nvPr/>
        </p:nvGrpSpPr>
        <p:grpSpPr>
          <a:xfrm>
            <a:off x="1203169" y="3314399"/>
            <a:ext cx="6788960" cy="1302746"/>
            <a:chOff x="3211174" y="2921510"/>
            <a:chExt cx="9051947" cy="1736995"/>
          </a:xfrm>
        </p:grpSpPr>
        <p:sp>
          <p:nvSpPr>
            <p:cNvPr id="1048597" name="文本框 35"/>
            <p:cNvSpPr txBox="1"/>
            <p:nvPr/>
          </p:nvSpPr>
          <p:spPr>
            <a:xfrm>
              <a:off x="4070986" y="2957705"/>
              <a:ext cx="5163186" cy="615553"/>
            </a:xfrm>
            <a:prstGeom prst="rect">
              <a:avLst/>
            </a:prstGeom>
            <a:noFill/>
          </p:spPr>
          <p:txBody>
            <a:bodyPr wrap="square" rtlCol="0">
              <a:spAutoFit/>
            </a:bodyPr>
            <a:lstStyle/>
            <a:p>
              <a:r>
                <a:rPr lang="zh-CN" altLang="en-US" sz="2400" b="1" spc="225" dirty="0">
                  <a:cs typeface="+mn-ea"/>
                  <a:sym typeface="+mn-lt"/>
                </a:rPr>
                <a:t>《我的心愿终于实现了》</a:t>
              </a:r>
              <a:endParaRPr lang="zh-CN" altLang="en-US" sz="2400" b="1" spc="225" dirty="0">
                <a:cs typeface="+mn-ea"/>
                <a:sym typeface="+mn-lt"/>
              </a:endParaRPr>
            </a:p>
          </p:txBody>
        </p:sp>
        <p:sp>
          <p:nvSpPr>
            <p:cNvPr id="1048598" name="圆角矩形 36"/>
            <p:cNvSpPr/>
            <p:nvPr/>
          </p:nvSpPr>
          <p:spPr>
            <a:xfrm>
              <a:off x="3234691" y="292151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599" name="矩形 37"/>
            <p:cNvSpPr/>
            <p:nvPr/>
          </p:nvSpPr>
          <p:spPr>
            <a:xfrm>
              <a:off x="4210686" y="3501265"/>
              <a:ext cx="8052435" cy="1157240"/>
            </a:xfrm>
            <a:prstGeom prst="rect">
              <a:avLst/>
            </a:prstGeom>
          </p:spPr>
          <p:txBody>
            <a:bodyPr wrap="square">
              <a:spAutoFit/>
            </a:bodyPr>
            <a:lstStyle/>
            <a:p>
              <a:pPr fontAlgn="auto">
                <a:lnSpc>
                  <a:spcPct val="120000"/>
                </a:lnSpc>
              </a:pPr>
              <a:r>
                <a:rPr lang="zh-CN" altLang="en-US" sz="2100" dirty="0">
                  <a:solidFill>
                    <a:schemeClr val="tx1">
                      <a:lumMod val="95000"/>
                      <a:lumOff val="5000"/>
                    </a:schemeClr>
                  </a:solidFill>
                  <a:latin typeface="黑体" panose="02010609060101010101" charset="-122"/>
                  <a:ea typeface="黑体" panose="02010609060101010101" charset="-122"/>
                  <a:cs typeface="+mn-ea"/>
                  <a:sym typeface="+mn-lt"/>
                </a:rPr>
                <a:t>开头简述心愿产生的原因，中间写</a:t>
              </a:r>
              <a:r>
                <a:rPr lang="en-US" altLang="zh-CN" sz="2100" dirty="0">
                  <a:solidFill>
                    <a:schemeClr val="tx1">
                      <a:lumMod val="95000"/>
                      <a:lumOff val="5000"/>
                    </a:schemeClr>
                  </a:solidFill>
                  <a:latin typeface="黑体" panose="02010609060101010101" charset="-122"/>
                  <a:ea typeface="黑体" panose="02010609060101010101" charset="-122"/>
                  <a:cs typeface="+mn-ea"/>
                  <a:sym typeface="+mn-lt"/>
                </a:rPr>
                <a:t>“</a:t>
              </a:r>
              <a:r>
                <a:rPr lang="zh-CN" altLang="en-US" sz="2100" dirty="0">
                  <a:solidFill>
                    <a:schemeClr val="tx1">
                      <a:lumMod val="95000"/>
                      <a:lumOff val="5000"/>
                    </a:schemeClr>
                  </a:solidFill>
                  <a:latin typeface="黑体" panose="02010609060101010101" charset="-122"/>
                  <a:ea typeface="黑体" panose="02010609060101010101" charset="-122"/>
                  <a:cs typeface="+mn-ea"/>
                  <a:sym typeface="+mn-lt"/>
                </a:rPr>
                <a:t>我</a:t>
              </a:r>
              <a:r>
                <a:rPr lang="en-US" altLang="zh-CN" sz="2100" dirty="0">
                  <a:solidFill>
                    <a:schemeClr val="tx1">
                      <a:lumMod val="95000"/>
                      <a:lumOff val="5000"/>
                    </a:schemeClr>
                  </a:solidFill>
                  <a:latin typeface="黑体" panose="02010609060101010101" charset="-122"/>
                  <a:ea typeface="黑体" panose="02010609060101010101" charset="-122"/>
                  <a:cs typeface="+mn-ea"/>
                  <a:sym typeface="+mn-lt"/>
                </a:rPr>
                <a:t>”</a:t>
              </a:r>
              <a:r>
                <a:rPr lang="zh-CN" altLang="en-US" sz="2100" dirty="0">
                  <a:solidFill>
                    <a:schemeClr val="tx1">
                      <a:lumMod val="95000"/>
                      <a:lumOff val="5000"/>
                    </a:schemeClr>
                  </a:solidFill>
                  <a:latin typeface="黑体" panose="02010609060101010101" charset="-122"/>
                  <a:ea typeface="黑体" panose="02010609060101010101" charset="-122"/>
                  <a:cs typeface="+mn-ea"/>
                  <a:sym typeface="+mn-lt"/>
                </a:rPr>
                <a:t>劝爸爸戒烟的过程，结尾</a:t>
              </a:r>
              <a:r>
                <a:rPr lang="en-US" altLang="zh-CN" sz="2100" dirty="0">
                  <a:solidFill>
                    <a:schemeClr val="tx1">
                      <a:lumMod val="95000"/>
                      <a:lumOff val="5000"/>
                    </a:schemeClr>
                  </a:solidFill>
                  <a:latin typeface="黑体" panose="02010609060101010101" charset="-122"/>
                  <a:ea typeface="黑体" panose="02010609060101010101" charset="-122"/>
                  <a:cs typeface="+mn-ea"/>
                  <a:sym typeface="+mn-lt"/>
                </a:rPr>
                <a:t>“</a:t>
              </a:r>
              <a:r>
                <a:rPr lang="zh-CN" altLang="en-US" sz="2100" dirty="0">
                  <a:solidFill>
                    <a:schemeClr val="tx1">
                      <a:lumMod val="95000"/>
                      <a:lumOff val="5000"/>
                    </a:schemeClr>
                  </a:solidFill>
                  <a:latin typeface="黑体" panose="02010609060101010101" charset="-122"/>
                  <a:ea typeface="黑体" panose="02010609060101010101" charset="-122"/>
                  <a:cs typeface="+mn-ea"/>
                  <a:sym typeface="+mn-lt"/>
                </a:rPr>
                <a:t>我</a:t>
              </a:r>
              <a:r>
                <a:rPr lang="en-US" altLang="zh-CN" sz="2100" dirty="0">
                  <a:solidFill>
                    <a:schemeClr val="tx1">
                      <a:lumMod val="95000"/>
                      <a:lumOff val="5000"/>
                    </a:schemeClr>
                  </a:solidFill>
                  <a:latin typeface="黑体" panose="02010609060101010101" charset="-122"/>
                  <a:ea typeface="黑体" panose="02010609060101010101" charset="-122"/>
                  <a:cs typeface="+mn-ea"/>
                  <a:sym typeface="+mn-lt"/>
                </a:rPr>
                <a:t>”</a:t>
              </a:r>
              <a:r>
                <a:rPr lang="zh-CN" altLang="en-US" sz="2100" dirty="0">
                  <a:solidFill>
                    <a:schemeClr val="tx1">
                      <a:lumMod val="95000"/>
                      <a:lumOff val="5000"/>
                    </a:schemeClr>
                  </a:solidFill>
                  <a:latin typeface="黑体" panose="02010609060101010101" charset="-122"/>
                  <a:ea typeface="黑体" panose="02010609060101010101" charset="-122"/>
                  <a:cs typeface="+mn-ea"/>
                  <a:sym typeface="+mn-lt"/>
                </a:rPr>
                <a:t>的心愿实现了。</a:t>
              </a:r>
              <a:endParaRPr lang="zh-CN" altLang="en-US" sz="2100" dirty="0">
                <a:solidFill>
                  <a:schemeClr val="tx1">
                    <a:lumMod val="95000"/>
                    <a:lumOff val="5000"/>
                  </a:schemeClr>
                </a:solidFill>
                <a:latin typeface="黑体" panose="02010609060101010101" charset="-122"/>
                <a:ea typeface="黑体" panose="02010609060101010101" charset="-122"/>
                <a:cs typeface="+mn-ea"/>
                <a:sym typeface="+mn-lt"/>
              </a:endParaRPr>
            </a:p>
          </p:txBody>
        </p:sp>
        <p:sp>
          <p:nvSpPr>
            <p:cNvPr id="1048600" name="矩形 38"/>
            <p:cNvSpPr/>
            <p:nvPr/>
          </p:nvSpPr>
          <p:spPr>
            <a:xfrm>
              <a:off x="3211174" y="2989275"/>
              <a:ext cx="660867" cy="615553"/>
            </a:xfrm>
            <a:prstGeom prst="rect">
              <a:avLst/>
            </a:prstGeom>
          </p:spPr>
          <p:txBody>
            <a:bodyPr wrap="none">
              <a:spAutoFit/>
            </a:bodyPr>
            <a:lstStyle/>
            <a:p>
              <a:pPr algn="ctr"/>
              <a:r>
                <a:rPr lang="en-US" altLang="zh-CN" sz="2400" b="1" dirty="0">
                  <a:solidFill>
                    <a:schemeClr val="bg1"/>
                  </a:solidFill>
                  <a:cs typeface="+mn-ea"/>
                  <a:sym typeface="+mn-lt"/>
                </a:rPr>
                <a:t>02</a:t>
              </a:r>
              <a:endParaRPr lang="en-US" altLang="zh-CN" sz="2400" b="1" dirty="0">
                <a:solidFill>
                  <a:schemeClr val="bg1"/>
                </a:solidFill>
                <a:cs typeface="+mn-ea"/>
                <a:sym typeface="+mn-lt"/>
              </a:endParaRPr>
            </a:p>
          </p:txBody>
        </p:sp>
      </p:grpSp>
      <p:sp>
        <p:nvSpPr>
          <p:cNvPr id="4" name="燕尾形箭头 3"/>
          <p:cNvSpPr/>
          <p:nvPr/>
        </p:nvSpPr>
        <p:spPr>
          <a:xfrm>
            <a:off x="1155382" y="1064895"/>
            <a:ext cx="1749743" cy="67913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112"/>
          <p:cNvSpPr txBox="1"/>
          <p:nvPr/>
        </p:nvSpPr>
        <p:spPr>
          <a:xfrm>
            <a:off x="1341120" y="1123951"/>
            <a:ext cx="1291590" cy="489365"/>
          </a:xfrm>
          <a:prstGeom prst="rect">
            <a:avLst/>
          </a:prstGeom>
          <a:noFill/>
        </p:spPr>
        <p:txBody>
          <a:bodyPr wrap="square" lIns="68580" tIns="34290" rIns="68580" bIns="34290" rtlCol="0">
            <a:spAutoFit/>
            <a:scene3d>
              <a:camera prst="orthographicFront"/>
              <a:lightRig rig="threePt" dir="t"/>
            </a:scene3d>
            <a:sp3d contourW="12700"/>
          </a:bodyPr>
          <a:lstStyle/>
          <a:p>
            <a:pPr algn="just" defTabSz="342900">
              <a:lnSpc>
                <a:spcPct val="130000"/>
              </a:lnSpc>
            </a:pPr>
            <a:r>
              <a:rPr lang="zh-CN" altLang="en-US" sz="2100" b="1" dirty="0">
                <a:solidFill>
                  <a:schemeClr val="bg1"/>
                </a:solidFill>
                <a:latin typeface="宋体" panose="02010600030101010101" pitchFamily="2" charset="-122"/>
                <a:ea typeface="宋体" panose="02010600030101010101" pitchFamily="2" charset="-122"/>
                <a:cs typeface="+mn-ea"/>
                <a:sym typeface="+mn-lt"/>
              </a:rPr>
              <a:t>精选素材</a:t>
            </a:r>
            <a:endParaRPr lang="zh-CN" altLang="en-US" sz="2100" b="1" dirty="0">
              <a:solidFill>
                <a:schemeClr val="bg1"/>
              </a:solidFill>
              <a:latin typeface="宋体" panose="02010600030101010101" pitchFamily="2" charset="-122"/>
              <a:ea typeface="宋体" panose="02010600030101010101" pitchFamily="2" charset="-122"/>
              <a:cs typeface="+mn-ea"/>
              <a:sym typeface="+mn-lt"/>
            </a:endParaRPr>
          </a:p>
        </p:txBody>
      </p:sp>
      <p:sp>
        <p:nvSpPr>
          <p:cNvPr id="2" name="文本框 112"/>
          <p:cNvSpPr txBox="1"/>
          <p:nvPr/>
        </p:nvSpPr>
        <p:spPr>
          <a:xfrm>
            <a:off x="947261" y="501491"/>
            <a:ext cx="1387793" cy="549381"/>
          </a:xfrm>
          <a:prstGeom prst="rect">
            <a:avLst/>
          </a:prstGeom>
          <a:solidFill>
            <a:schemeClr val="accent1"/>
          </a:solidFill>
        </p:spPr>
        <p:txBody>
          <a:bodyPr wrap="square" lIns="68580" tIns="34290" rIns="68580" bIns="34290" rtlCol="0">
            <a:spAutoFit/>
            <a:scene3d>
              <a:camera prst="orthographicFront"/>
              <a:lightRig rig="threePt" dir="t"/>
            </a:scene3d>
            <a:sp3d contourW="12700"/>
          </a:bodyPr>
          <a:lstStyle/>
          <a:p>
            <a:pPr algn="just"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构思行文</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1+#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pic>
        <p:nvPicPr>
          <p:cNvPr id="2097154" name="图片 74" descr="3471160"/>
          <p:cNvPicPr>
            <a:picLocks noChangeAspect="1"/>
          </p:cNvPicPr>
          <p:nvPr/>
        </p:nvPicPr>
        <p:blipFill>
          <a:blip r:embed="rId1" cstate="email"/>
          <a:stretch>
            <a:fillRect/>
          </a:stretch>
        </p:blipFill>
        <p:spPr>
          <a:xfrm>
            <a:off x="1458277" y="1838801"/>
            <a:ext cx="756000" cy="756000"/>
          </a:xfrm>
          <a:prstGeom prst="rect">
            <a:avLst/>
          </a:prstGeom>
        </p:spPr>
      </p:pic>
      <p:pic>
        <p:nvPicPr>
          <p:cNvPr id="2097155" name="图片 109" descr="4530434"/>
          <p:cNvPicPr>
            <a:picLocks noChangeAspect="1"/>
          </p:cNvPicPr>
          <p:nvPr/>
        </p:nvPicPr>
        <p:blipFill>
          <a:blip r:embed="rId2" cstate="email"/>
          <a:stretch>
            <a:fillRect/>
          </a:stretch>
        </p:blipFill>
        <p:spPr>
          <a:xfrm>
            <a:off x="3787616" y="1935956"/>
            <a:ext cx="891000" cy="891000"/>
          </a:xfrm>
          <a:prstGeom prst="rect">
            <a:avLst/>
          </a:prstGeom>
        </p:spPr>
      </p:pic>
      <p:sp>
        <p:nvSpPr>
          <p:cNvPr id="5" name="文本框 4"/>
          <p:cNvSpPr txBox="1"/>
          <p:nvPr/>
        </p:nvSpPr>
        <p:spPr>
          <a:xfrm>
            <a:off x="2848928" y="753428"/>
            <a:ext cx="3329940" cy="495776"/>
          </a:xfrm>
          <a:prstGeom prst="rect">
            <a:avLst/>
          </a:prstGeom>
          <a:noFill/>
        </p:spPr>
        <p:txBody>
          <a:bodyPr wrap="square" lIns="68580" tIns="34290" rIns="68580" bIns="34290" rtlCol="0">
            <a:spAutoFit/>
          </a:bodyPr>
          <a:lstStyle/>
          <a:p>
            <a:r>
              <a:rPr lang="en-US" altLang="zh-CN" sz="2800" b="1">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我的心愿</a:t>
            </a:r>
            <a:endParaRPr lang="zh-CN" altLang="en-US" sz="2800" b="1">
              <a:latin typeface="黑体" panose="02010609060101010101" charset="-122"/>
              <a:ea typeface="黑体" panose="02010609060101010101" charset="-122"/>
            </a:endParaRPr>
          </a:p>
        </p:txBody>
      </p:sp>
      <p:sp>
        <p:nvSpPr>
          <p:cNvPr id="6" name="文本框 5"/>
          <p:cNvSpPr txBox="1"/>
          <p:nvPr/>
        </p:nvSpPr>
        <p:spPr>
          <a:xfrm>
            <a:off x="1785938" y="1245870"/>
            <a:ext cx="6519862" cy="684803"/>
          </a:xfrm>
          <a:prstGeom prst="rect">
            <a:avLst/>
          </a:prstGeom>
          <a:noFill/>
        </p:spPr>
        <p:txBody>
          <a:bodyPr wrap="square" lIns="68580" tIns="34290" rIns="68580" bIns="34290" rtlCol="0">
            <a:spAutoFit/>
          </a:bodyPr>
          <a:lstStyle/>
          <a:p>
            <a:r>
              <a:rPr lang="zh-CN" altLang="en-US" sz="2000" b="1" dirty="0">
                <a:latin typeface="宋体" panose="02010600030101010101" pitchFamily="2" charset="-122"/>
                <a:ea typeface="宋体" panose="02010600030101010101" pitchFamily="2" charset="-122"/>
              </a:rPr>
              <a:t>开头：</a:t>
            </a:r>
            <a:r>
              <a:rPr lang="zh-CN" altLang="en-US" sz="2000" b="1" dirty="0">
                <a:latin typeface="宋体" panose="02010600030101010101" pitchFamily="2" charset="-122"/>
                <a:ea typeface="宋体" panose="02010600030101010101" pitchFamily="2" charset="-122"/>
                <a:sym typeface="+mn-ea"/>
              </a:rPr>
              <a:t>“我”有一个小小的心愿：能在美丽的山林里</a:t>
            </a:r>
            <a:r>
              <a:rPr lang="zh-CN" altLang="en-US" sz="2000" b="1" dirty="0" smtClean="0">
                <a:latin typeface="宋体" panose="02010600030101010101" pitchFamily="2" charset="-122"/>
                <a:ea typeface="宋体" panose="02010600030101010101" pitchFamily="2" charset="-122"/>
                <a:sym typeface="+mn-ea"/>
              </a:rPr>
              <a:t>住上</a:t>
            </a:r>
            <a:r>
              <a:rPr lang="zh-CN" altLang="en-US" sz="2000" b="1" dirty="0">
                <a:latin typeface="宋体" panose="02010600030101010101" pitchFamily="2" charset="-122"/>
                <a:ea typeface="宋体" panose="02010600030101010101" pitchFamily="2" charset="-122"/>
                <a:sym typeface="+mn-ea"/>
              </a:rPr>
              <a:t>一天。（总起式）</a:t>
            </a:r>
            <a:endParaRPr lang="zh-CN" altLang="en-US" sz="2000" b="1" dirty="0">
              <a:latin typeface="宋体" panose="02010600030101010101" pitchFamily="2" charset="-122"/>
              <a:ea typeface="宋体" panose="02010600030101010101" pitchFamily="2" charset="-122"/>
              <a:sym typeface="+mn-ea"/>
            </a:endParaRPr>
          </a:p>
        </p:txBody>
      </p:sp>
      <p:sp>
        <p:nvSpPr>
          <p:cNvPr id="8" name="文本框 7"/>
          <p:cNvSpPr txBox="1"/>
          <p:nvPr/>
        </p:nvSpPr>
        <p:spPr>
          <a:xfrm>
            <a:off x="1691640" y="2691289"/>
            <a:ext cx="711994" cy="377026"/>
          </a:xfrm>
          <a:prstGeom prst="rect">
            <a:avLst/>
          </a:prstGeom>
          <a:noFill/>
        </p:spPr>
        <p:txBody>
          <a:bodyPr wrap="square" lIns="68580" tIns="34290" rIns="68580" bIns="34290" rtlCol="0">
            <a:spAutoFit/>
          </a:bodyPr>
          <a:lstStyle/>
          <a:p>
            <a:r>
              <a:rPr lang="zh-CN" altLang="en-US" sz="2000" b="1">
                <a:latin typeface="宋体" panose="02010600030101010101" pitchFamily="2" charset="-122"/>
                <a:ea typeface="宋体" panose="02010600030101010101" pitchFamily="2" charset="-122"/>
              </a:rPr>
              <a:t>中间：</a:t>
            </a:r>
            <a:endParaRPr lang="zh-CN" altLang="en-US" sz="2000" b="1">
              <a:latin typeface="宋体" panose="02010600030101010101" pitchFamily="2" charset="-122"/>
              <a:ea typeface="宋体" panose="02010600030101010101" pitchFamily="2" charset="-122"/>
            </a:endParaRPr>
          </a:p>
        </p:txBody>
      </p:sp>
      <p:sp>
        <p:nvSpPr>
          <p:cNvPr id="7" name="左大括号 6"/>
          <p:cNvSpPr/>
          <p:nvPr/>
        </p:nvSpPr>
        <p:spPr>
          <a:xfrm>
            <a:off x="2408872" y="1965008"/>
            <a:ext cx="300038" cy="1992630"/>
          </a:xfrm>
          <a:prstGeom prst="leftBrace">
            <a:avLst/>
          </a:prstGeom>
          <a:noFill/>
          <a:ln w="12700"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91440" tIns="45720" rIns="91440" bIns="45720" numCol="1" anchor="t" anchorCtr="0" compatLnSpc="1"/>
          <a:lstStyle/>
          <a:p>
            <a:pPr fontAlgn="base">
              <a:spcBef>
                <a:spcPct val="0"/>
              </a:spcBef>
              <a:spcAft>
                <a:spcPct val="0"/>
              </a:spcAft>
            </a:pPr>
            <a:endParaRPr lang="en-US" altLang="en-US" sz="1800">
              <a:latin typeface="Arial" panose="020B0604020202020204" pitchFamily="34" charset="0"/>
              <a:ea typeface="宋体" panose="02010600030101010101" pitchFamily="2" charset="-122"/>
            </a:endParaRPr>
          </a:p>
        </p:txBody>
      </p:sp>
      <p:sp>
        <p:nvSpPr>
          <p:cNvPr id="10" name="矩形 9"/>
          <p:cNvSpPr/>
          <p:nvPr/>
        </p:nvSpPr>
        <p:spPr>
          <a:xfrm>
            <a:off x="1100138" y="1428274"/>
            <a:ext cx="426720" cy="2867501"/>
          </a:xfrm>
          <a:prstGeom prst="rect">
            <a:avLst/>
          </a:prstGeom>
          <a:noFill/>
          <a:ln w="12700"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91440" tIns="45720" rIns="91440" bIns="45720" numCol="1" anchor="t" anchorCtr="0" compatLnSpc="1"/>
          <a:lstStyle/>
          <a:p>
            <a:pPr fontAlgn="base">
              <a:spcBef>
                <a:spcPct val="0"/>
              </a:spcBef>
              <a:spcAft>
                <a:spcPct val="0"/>
              </a:spcAft>
            </a:pPr>
            <a:endParaRPr lang="en-US" altLang="en-US" sz="1800">
              <a:latin typeface="Arial" panose="020B0604020202020204" pitchFamily="34" charset="0"/>
              <a:ea typeface="宋体" panose="02010600030101010101" pitchFamily="2" charset="-122"/>
            </a:endParaRPr>
          </a:p>
        </p:txBody>
      </p:sp>
      <p:sp>
        <p:nvSpPr>
          <p:cNvPr id="11" name="文本框 10"/>
          <p:cNvSpPr txBox="1"/>
          <p:nvPr/>
        </p:nvSpPr>
        <p:spPr>
          <a:xfrm>
            <a:off x="1100138" y="2114550"/>
            <a:ext cx="375285" cy="1531620"/>
          </a:xfrm>
          <a:prstGeom prst="rect">
            <a:avLst/>
          </a:prstGeom>
          <a:noFill/>
        </p:spPr>
        <p:txBody>
          <a:bodyPr wrap="square" lIns="68580" tIns="34290" rIns="68580" bIns="34290" rtlCol="0">
            <a:spAutoFit/>
          </a:bodyPr>
          <a:lstStyle/>
          <a:p>
            <a:pPr algn="ctr" eaLnBrk="1" latinLnBrk="0" hangingPunct="1"/>
            <a:r>
              <a:rPr lang="zh-CN" altLang="en-US" sz="2400" b="1">
                <a:latin typeface="宋体" panose="02010600030101010101" pitchFamily="2" charset="-122"/>
                <a:ea typeface="宋体" panose="02010600030101010101" pitchFamily="2" charset="-122"/>
              </a:rPr>
              <a:t>篇章结构</a:t>
            </a:r>
            <a:endParaRPr lang="zh-CN" altLang="en-US" sz="2400" b="1">
              <a:latin typeface="宋体" panose="02010600030101010101" pitchFamily="2" charset="-122"/>
              <a:ea typeface="宋体" panose="02010600030101010101" pitchFamily="2" charset="-122"/>
            </a:endParaRPr>
          </a:p>
        </p:txBody>
      </p:sp>
      <p:sp>
        <p:nvSpPr>
          <p:cNvPr id="4" name="文本框 3"/>
          <p:cNvSpPr txBox="1"/>
          <p:nvPr/>
        </p:nvSpPr>
        <p:spPr>
          <a:xfrm>
            <a:off x="2671763" y="1942148"/>
            <a:ext cx="5450681" cy="2223686"/>
          </a:xfrm>
          <a:prstGeom prst="rect">
            <a:avLst/>
          </a:prstGeom>
          <a:noFill/>
        </p:spPr>
        <p:txBody>
          <a:bodyPr wrap="square" lIns="68580" tIns="34290" rIns="68580" bIns="34290" rtlCol="0">
            <a:spAutoFit/>
          </a:bodyPr>
          <a:lstStyle/>
          <a:p>
            <a:r>
              <a:rPr lang="zh-CN" altLang="en-US" sz="2000" b="1" dirty="0">
                <a:latin typeface="宋体" panose="02010600030101010101" pitchFamily="2" charset="-122"/>
                <a:ea typeface="宋体" panose="02010600030101010101" pitchFamily="2" charset="-122"/>
              </a:rPr>
              <a:t>①清晨，鸟儿叫醒了熟睡的“我”。</a:t>
            </a:r>
            <a:endParaRPr lang="zh-CN" altLang="en-US" sz="2000" b="1" dirty="0">
              <a:latin typeface="宋体" panose="02010600030101010101" pitchFamily="2" charset="-122"/>
              <a:ea typeface="宋体" panose="02010600030101010101" pitchFamily="2" charset="-122"/>
            </a:endParaRPr>
          </a:p>
          <a:p>
            <a:r>
              <a:rPr lang="zh-CN" altLang="en-US" sz="2000" b="1" dirty="0">
                <a:latin typeface="宋体" panose="02010600030101010101" pitchFamily="2" charset="-122"/>
                <a:ea typeface="宋体" panose="02010600030101010101" pitchFamily="2" charset="-122"/>
              </a:rPr>
              <a:t>②晌午，大象用长鼻子为“我”洒水洗澡，小鸭子跟“我”嬉戏。                       </a:t>
            </a:r>
            <a:endParaRPr lang="zh-CN" altLang="en-US" sz="2000" b="1" dirty="0">
              <a:latin typeface="宋体" panose="02010600030101010101" pitchFamily="2" charset="-122"/>
              <a:ea typeface="宋体" panose="02010600030101010101" pitchFamily="2" charset="-122"/>
            </a:endParaRPr>
          </a:p>
          <a:p>
            <a:r>
              <a:rPr lang="zh-CN" altLang="en-US" sz="2000" b="1" dirty="0">
                <a:latin typeface="宋体" panose="02010600030101010101" pitchFamily="2" charset="-122"/>
                <a:ea typeface="宋体" panose="02010600030101010101" pitchFamily="2" charset="-122"/>
              </a:rPr>
              <a:t>③傍晚，太阳西沉，“我”与小松鼠躺在树下，看着夕阳染红了天空。</a:t>
            </a:r>
            <a:endParaRPr lang="zh-CN" altLang="en-US" sz="2000" b="1" dirty="0">
              <a:latin typeface="宋体" panose="02010600030101010101" pitchFamily="2" charset="-122"/>
              <a:ea typeface="宋体" panose="02010600030101010101" pitchFamily="2" charset="-122"/>
            </a:endParaRPr>
          </a:p>
          <a:p>
            <a:r>
              <a:rPr lang="zh-CN" altLang="en-US" sz="2000" b="1" dirty="0">
                <a:latin typeface="宋体" panose="02010600030101010101" pitchFamily="2" charset="-122"/>
                <a:ea typeface="宋体" panose="02010600030101010101" pitchFamily="2" charset="-122"/>
              </a:rPr>
              <a:t>④夜晚，“我”与小狗躺在静寂的草地上，数着夜空中的星星。萤火虫与“我”做伴。</a:t>
            </a:r>
            <a:endParaRPr lang="zh-CN" altLang="en-US" sz="2000" b="1" dirty="0">
              <a:latin typeface="宋体" panose="02010600030101010101" pitchFamily="2" charset="-122"/>
              <a:ea typeface="宋体" panose="02010600030101010101" pitchFamily="2" charset="-122"/>
            </a:endParaRPr>
          </a:p>
        </p:txBody>
      </p:sp>
      <p:sp>
        <p:nvSpPr>
          <p:cNvPr id="12" name="文本框 11"/>
          <p:cNvSpPr txBox="1"/>
          <p:nvPr/>
        </p:nvSpPr>
        <p:spPr>
          <a:xfrm>
            <a:off x="1818799" y="4188143"/>
            <a:ext cx="6058535" cy="377026"/>
          </a:xfrm>
          <a:prstGeom prst="rect">
            <a:avLst/>
          </a:prstGeom>
          <a:noFill/>
        </p:spPr>
        <p:txBody>
          <a:bodyPr wrap="square" lIns="68580" tIns="34290" rIns="68580" bIns="34290" rtlCol="0">
            <a:spAutoFit/>
          </a:bodyPr>
          <a:lstStyle/>
          <a:p>
            <a:r>
              <a:rPr lang="zh-CN" altLang="en-US" sz="2000" b="1">
                <a:latin typeface="宋体" panose="02010600030101010101" pitchFamily="2" charset="-122"/>
                <a:ea typeface="宋体" panose="02010600030101010101" pitchFamily="2" charset="-122"/>
                <a:sym typeface="+mn-ea"/>
              </a:rPr>
              <a:t>结尾：这就是“我”小小的心愿。（首尾照应式）</a:t>
            </a:r>
            <a:endParaRPr lang="zh-CN" altLang="en-US" sz="2000" b="1">
              <a:latin typeface="宋体" panose="02010600030101010101" pitchFamily="2" charset="-122"/>
              <a:ea typeface="宋体" panose="02010600030101010101" pitchFamily="2" charset="-122"/>
              <a:sym typeface="+mn-ea"/>
            </a:endParaRPr>
          </a:p>
        </p:txBody>
      </p:sp>
      <p:sp>
        <p:nvSpPr>
          <p:cNvPr id="2" name="燕尾形箭头 1"/>
          <p:cNvSpPr/>
          <p:nvPr/>
        </p:nvSpPr>
        <p:spPr>
          <a:xfrm>
            <a:off x="685800" y="373380"/>
            <a:ext cx="1559719" cy="700088"/>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48688" name="文本框 112"/>
          <p:cNvSpPr txBox="1"/>
          <p:nvPr/>
        </p:nvSpPr>
        <p:spPr>
          <a:xfrm>
            <a:off x="709137" y="419576"/>
            <a:ext cx="1229201" cy="549381"/>
          </a:xfrm>
          <a:prstGeom prst="rect">
            <a:avLst/>
          </a:prstGeom>
          <a:noFill/>
        </p:spPr>
        <p:txBody>
          <a:bodyPr wrap="square" lIns="68580" tIns="34290" rIns="68580" bIns="34290" rtlCol="0">
            <a:spAutoFit/>
            <a:scene3d>
              <a:camera prst="orthographicFront"/>
              <a:lightRig rig="threePt" dir="t"/>
            </a:scene3d>
            <a:sp3d contourW="12700"/>
          </a:bodyPr>
          <a:lstStyle/>
          <a:p>
            <a:pPr algn="just" defTabSz="342900">
              <a:lnSpc>
                <a:spcPct val="130000"/>
              </a:lnSpc>
            </a:pPr>
            <a:r>
              <a:rPr lang="en-US" altLang="zh-CN" sz="2100" b="1" dirty="0">
                <a:latin typeface="宋体" panose="02010600030101010101" pitchFamily="2" charset="-122"/>
                <a:ea typeface="宋体" panose="02010600030101010101" pitchFamily="2" charset="-122"/>
                <a:cs typeface="+mn-ea"/>
                <a:sym typeface="+mn-lt"/>
              </a:rPr>
              <a:t> </a:t>
            </a:r>
            <a:r>
              <a:rPr lang="zh-CN" altLang="en-US" sz="2400" b="1" dirty="0">
                <a:solidFill>
                  <a:schemeClr val="bg1"/>
                </a:solidFill>
                <a:latin typeface="宋体" panose="02010600030101010101" pitchFamily="2" charset="-122"/>
                <a:ea typeface="宋体" panose="02010600030101010101" pitchFamily="2" charset="-122"/>
                <a:cs typeface="+mn-ea"/>
                <a:sym typeface="+mn-lt"/>
              </a:rPr>
              <a:t>列提纲</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4">
                                            <p:txEl>
                                              <p:pRg st="0" end="0"/>
                                            </p:txEl>
                                          </p:spTgt>
                                        </p:tgtEl>
                                        <p:attrNameLst>
                                          <p:attrName>style.visibility</p:attrName>
                                        </p:attrNameLst>
                                      </p:cBhvr>
                                      <p:to>
                                        <p:strVal val="visible"/>
                                      </p:to>
                                    </p:set>
                                    <p:anim calcmode="lin" valueType="num">
                                      <p:cBhvr additive="base">
                                        <p:cTn id="38"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4">
                                            <p:txEl>
                                              <p:pRg st="1" end="1"/>
                                            </p:txEl>
                                          </p:spTgt>
                                        </p:tgtEl>
                                        <p:attrNameLst>
                                          <p:attrName>style.visibility</p:attrName>
                                        </p:attrNameLst>
                                      </p:cBhvr>
                                      <p:to>
                                        <p:strVal val="visible"/>
                                      </p:to>
                                    </p:set>
                                    <p:anim calcmode="lin" valueType="num">
                                      <p:cBhvr additive="base">
                                        <p:cTn id="44"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4">
                                            <p:txEl>
                                              <p:pRg st="2" end="2"/>
                                            </p:txEl>
                                          </p:spTgt>
                                        </p:tgtEl>
                                        <p:attrNameLst>
                                          <p:attrName>style.visibility</p:attrName>
                                        </p:attrNameLst>
                                      </p:cBhvr>
                                      <p:to>
                                        <p:strVal val="visible"/>
                                      </p:to>
                                    </p:set>
                                    <p:anim calcmode="lin" valueType="num">
                                      <p:cBhvr additive="base">
                                        <p:cTn id="50"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51"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4">
                                            <p:txEl>
                                              <p:pRg st="3" end="3"/>
                                            </p:txEl>
                                          </p:spTgt>
                                        </p:tgtEl>
                                        <p:attrNameLst>
                                          <p:attrName>style.visibility</p:attrName>
                                        </p:attrNameLst>
                                      </p:cBhvr>
                                      <p:to>
                                        <p:strVal val="visible"/>
                                      </p:to>
                                    </p:set>
                                    <p:anim calcmode="lin" valueType="num">
                                      <p:cBhvr additive="base">
                                        <p:cTn id="56"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57"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0-#ppt_w/2"/>
                                          </p:val>
                                        </p:tav>
                                        <p:tav tm="100000">
                                          <p:val>
                                            <p:strVal val="#ppt_x"/>
                                          </p:val>
                                        </p:tav>
                                      </p:tavLst>
                                    </p:anim>
                                    <p:anim calcmode="lin" valueType="num">
                                      <p:cBhvr additive="base">
                                        <p:cTn id="6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7" grpId="0" bldLvl="0" animBg="1"/>
      <p:bldP spid="10" grpId="0" bldLvl="0" animBg="1"/>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4" name="燕尾形箭头 3"/>
          <p:cNvSpPr/>
          <p:nvPr/>
        </p:nvSpPr>
        <p:spPr>
          <a:xfrm>
            <a:off x="874395" y="603885"/>
            <a:ext cx="1443038" cy="62579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112"/>
          <p:cNvSpPr txBox="1"/>
          <p:nvPr/>
        </p:nvSpPr>
        <p:spPr>
          <a:xfrm>
            <a:off x="984885" y="621030"/>
            <a:ext cx="1037749" cy="549381"/>
          </a:xfrm>
          <a:prstGeom prst="rect">
            <a:avLst/>
          </a:prstGeom>
          <a:noFill/>
        </p:spPr>
        <p:txBody>
          <a:bodyPr wrap="square" lIns="68580" tIns="34290" rIns="68580" bIns="34290" rtlCol="0">
            <a:spAutoFit/>
            <a:scene3d>
              <a:camera prst="orthographicFront"/>
              <a:lightRig rig="threePt" dir="t"/>
            </a:scene3d>
            <a:sp3d contourW="12700"/>
          </a:bodyPr>
          <a:lstStyle/>
          <a:p>
            <a:pPr algn="ctr"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好 词</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sp>
        <p:nvSpPr>
          <p:cNvPr id="25" name="文本框 24"/>
          <p:cNvSpPr txBox="1"/>
          <p:nvPr/>
        </p:nvSpPr>
        <p:spPr>
          <a:xfrm>
            <a:off x="992029" y="1359218"/>
            <a:ext cx="7466171" cy="3360420"/>
          </a:xfrm>
          <a:prstGeom prst="rect">
            <a:avLst/>
          </a:prstGeom>
          <a:noFill/>
        </p:spPr>
        <p:txBody>
          <a:bodyPr wrap="square" lIns="68580" tIns="34290" rIns="68580" bIns="34290" rtlCol="0">
            <a:spAutoFit/>
          </a:bodyPr>
          <a:lstStyle/>
          <a:p>
            <a:pPr indent="342900">
              <a:lnSpc>
                <a:spcPct val="150000"/>
              </a:lnSpc>
            </a:pPr>
            <a:r>
              <a:rPr lang="zh-CN" altLang="en-US" sz="1800" b="1">
                <a:latin typeface="宋体" panose="02010600030101010101" pitchFamily="2" charset="-122"/>
                <a:ea typeface="宋体" panose="02010600030101010101" pitchFamily="2" charset="-122"/>
                <a:sym typeface="+mn-ea"/>
              </a:rPr>
              <a:t>描写心愿的词语：</a:t>
            </a:r>
            <a:endParaRPr lang="zh-CN" altLang="en-US" sz="1800" b="1">
              <a:latin typeface="宋体" panose="02010600030101010101" pitchFamily="2" charset="-122"/>
              <a:ea typeface="宋体" panose="02010600030101010101" pitchFamily="2" charset="-122"/>
              <a:sym typeface="+mn-ea"/>
            </a:endParaRPr>
          </a:p>
          <a:p>
            <a:pPr indent="342900">
              <a:lnSpc>
                <a:spcPct val="150000"/>
              </a:lnSpc>
            </a:pPr>
            <a:r>
              <a:rPr lang="zh-CN" altLang="en-US" sz="1800">
                <a:latin typeface="楷体" panose="02010609060101010101" charset="-122"/>
                <a:ea typeface="楷体" panose="02010609060101010101" charset="-122"/>
                <a:sym typeface="+mn-ea"/>
              </a:rPr>
              <a:t>美好   真挚   深沉    热烈    期盼    渴望    憧憬    向往</a:t>
            </a:r>
            <a:endParaRPr lang="zh-CN" altLang="en-US" sz="1800">
              <a:latin typeface="楷体" panose="02010609060101010101" charset="-122"/>
              <a:ea typeface="楷体" panose="02010609060101010101" charset="-122"/>
              <a:sym typeface="+mn-ea"/>
            </a:endParaRPr>
          </a:p>
          <a:p>
            <a:pPr indent="342900">
              <a:lnSpc>
                <a:spcPct val="150000"/>
              </a:lnSpc>
            </a:pPr>
            <a:r>
              <a:rPr lang="zh-CN" altLang="en-US" sz="1800">
                <a:latin typeface="楷体" panose="02010609060101010101" charset="-122"/>
                <a:ea typeface="楷体" panose="02010609060101010101" charset="-122"/>
                <a:sym typeface="+mn-ea"/>
              </a:rPr>
              <a:t>美丽动人     心如所愿     美好愿景    发自内心     诚心诚意</a:t>
            </a:r>
            <a:endParaRPr lang="zh-CN" altLang="en-US" sz="1800">
              <a:latin typeface="楷体" panose="02010609060101010101" charset="-122"/>
              <a:ea typeface="楷体" panose="02010609060101010101" charset="-122"/>
              <a:sym typeface="+mn-ea"/>
            </a:endParaRPr>
          </a:p>
          <a:p>
            <a:pPr indent="342900">
              <a:lnSpc>
                <a:spcPct val="150000"/>
              </a:lnSpc>
            </a:pPr>
            <a:endParaRPr lang="zh-CN" altLang="en-US" sz="1800" b="1">
              <a:latin typeface="宋体" panose="02010600030101010101" pitchFamily="2" charset="-122"/>
              <a:ea typeface="宋体" panose="02010600030101010101" pitchFamily="2" charset="-122"/>
              <a:sym typeface="+mn-ea"/>
            </a:endParaRPr>
          </a:p>
          <a:p>
            <a:pPr indent="342900">
              <a:lnSpc>
                <a:spcPct val="150000"/>
              </a:lnSpc>
            </a:pPr>
            <a:r>
              <a:rPr lang="zh-CN" altLang="en-US" sz="1800" b="1">
                <a:latin typeface="宋体" panose="02010600030101010101" pitchFamily="2" charset="-122"/>
                <a:ea typeface="宋体" panose="02010600030101010101" pitchFamily="2" charset="-122"/>
                <a:sym typeface="+mn-ea"/>
              </a:rPr>
              <a:t>表示亲情的词语：</a:t>
            </a:r>
            <a:endParaRPr lang="zh-CN" altLang="en-US" sz="1800" b="1">
              <a:latin typeface="宋体" panose="02010600030101010101" pitchFamily="2" charset="-122"/>
              <a:ea typeface="宋体" panose="02010600030101010101" pitchFamily="2" charset="-122"/>
              <a:sym typeface="+mn-ea"/>
            </a:endParaRPr>
          </a:p>
          <a:p>
            <a:pPr indent="342900">
              <a:lnSpc>
                <a:spcPct val="150000"/>
              </a:lnSpc>
            </a:pPr>
            <a:r>
              <a:rPr lang="zh-CN" altLang="en-US" sz="1800">
                <a:latin typeface="楷体" panose="02010609060101010101" charset="-122"/>
                <a:ea typeface="楷体" panose="02010609060101010101" charset="-122"/>
                <a:sym typeface="+mn-ea"/>
              </a:rPr>
              <a:t>骨肉之情     血浓于水     寸草春晖    舐犊情深      情同骨肉</a:t>
            </a:r>
            <a:endParaRPr lang="zh-CN" altLang="en-US" sz="1800">
              <a:latin typeface="楷体" panose="02010609060101010101" charset="-122"/>
              <a:ea typeface="楷体" panose="02010609060101010101" charset="-122"/>
              <a:sym typeface="+mn-ea"/>
            </a:endParaRPr>
          </a:p>
          <a:p>
            <a:pPr indent="342900">
              <a:lnSpc>
                <a:spcPct val="150000"/>
              </a:lnSpc>
            </a:pPr>
            <a:r>
              <a:rPr lang="zh-CN" altLang="en-US" sz="1800">
                <a:latin typeface="楷体" panose="02010609060101010101" charset="-122"/>
                <a:ea typeface="楷体" panose="02010609060101010101" charset="-122"/>
                <a:sym typeface="+mn-ea"/>
              </a:rPr>
              <a:t>相亲相爱     手足之情     骨肉相连    父慈子孝      天伦之乐</a:t>
            </a:r>
            <a:endParaRPr lang="zh-CN" altLang="en-US" sz="1800">
              <a:latin typeface="楷体" panose="02010609060101010101" charset="-122"/>
              <a:ea typeface="楷体" panose="02010609060101010101" charset="-122"/>
              <a:sym typeface="+mn-ea"/>
            </a:endParaRPr>
          </a:p>
          <a:p>
            <a:pPr indent="342900">
              <a:lnSpc>
                <a:spcPct val="150000"/>
              </a:lnSpc>
            </a:pPr>
            <a:endParaRPr lang="zh-CN" altLang="en-US" sz="1800">
              <a:latin typeface="楷体" panose="02010609060101010101" charset="-122"/>
              <a:ea typeface="楷体" panose="02010609060101010101" charset="-122"/>
              <a:sym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xEl>
                                              <p:pRg st="2" end="2"/>
                                            </p:txEl>
                                          </p:spTgt>
                                        </p:tgtEl>
                                        <p:attrNameLst>
                                          <p:attrName>style.visibility</p:attrName>
                                        </p:attrNameLst>
                                      </p:cBhvr>
                                      <p:to>
                                        <p:strVal val="visible"/>
                                      </p:to>
                                    </p:set>
                                    <p:anim calcmode="lin" valueType="num">
                                      <p:cBhvr additive="base">
                                        <p:cTn id="19" dur="5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
                                            <p:txEl>
                                              <p:pRg st="4" end="4"/>
                                            </p:txEl>
                                          </p:spTgt>
                                        </p:tgtEl>
                                        <p:attrNameLst>
                                          <p:attrName>style.visibility</p:attrName>
                                        </p:attrNameLst>
                                      </p:cBhvr>
                                      <p:to>
                                        <p:strVal val="visible"/>
                                      </p:to>
                                    </p:set>
                                    <p:anim calcmode="lin" valueType="num">
                                      <p:cBhvr additive="base">
                                        <p:cTn id="25" dur="5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
                                            <p:txEl>
                                              <p:pRg st="5" end="5"/>
                                            </p:txEl>
                                          </p:spTgt>
                                        </p:tgtEl>
                                        <p:attrNameLst>
                                          <p:attrName>style.visibility</p:attrName>
                                        </p:attrNameLst>
                                      </p:cBhvr>
                                      <p:to>
                                        <p:strVal val="visible"/>
                                      </p:to>
                                    </p:set>
                                    <p:anim calcmode="lin" valueType="num">
                                      <p:cBhvr additive="base">
                                        <p:cTn id="31" dur="5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5">
                                            <p:txEl>
                                              <p:pRg st="6" end="6"/>
                                            </p:txEl>
                                          </p:spTgt>
                                        </p:tgtEl>
                                        <p:attrNameLst>
                                          <p:attrName>style.visibility</p:attrName>
                                        </p:attrNameLst>
                                      </p:cBhvr>
                                      <p:to>
                                        <p:strVal val="visible"/>
                                      </p:to>
                                    </p:set>
                                    <p:anim calcmode="lin" valueType="num">
                                      <p:cBhvr additive="base">
                                        <p:cTn id="37" dur="5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5" name="文本框 24"/>
          <p:cNvSpPr txBox="1"/>
          <p:nvPr/>
        </p:nvSpPr>
        <p:spPr>
          <a:xfrm>
            <a:off x="1002506" y="950595"/>
            <a:ext cx="7116128" cy="2948940"/>
          </a:xfrm>
          <a:prstGeom prst="rect">
            <a:avLst/>
          </a:prstGeom>
          <a:noFill/>
        </p:spPr>
        <p:txBody>
          <a:bodyPr wrap="square" lIns="68580" tIns="34290" rIns="68580" bIns="34290" rtlCol="0">
            <a:spAutoFit/>
          </a:bodyPr>
          <a:lstStyle/>
          <a:p>
            <a:pPr indent="342900">
              <a:lnSpc>
                <a:spcPct val="150000"/>
              </a:lnSpc>
            </a:pPr>
            <a:r>
              <a:rPr lang="zh-CN" altLang="en-US" sz="1800" b="1">
                <a:latin typeface="宋体" panose="02010600030101010101" pitchFamily="2" charset="-122"/>
                <a:ea typeface="宋体" panose="02010600030101010101" pitchFamily="2" charset="-122"/>
                <a:sym typeface="+mn-ea"/>
              </a:rPr>
              <a:t>表示感恩的词语：</a:t>
            </a:r>
            <a:endParaRPr lang="zh-CN" altLang="en-US" sz="1800" b="1">
              <a:latin typeface="宋体" panose="02010600030101010101" pitchFamily="2" charset="-122"/>
              <a:ea typeface="宋体" panose="02010600030101010101" pitchFamily="2" charset="-122"/>
              <a:sym typeface="+mn-ea"/>
            </a:endParaRPr>
          </a:p>
          <a:p>
            <a:pPr indent="342900">
              <a:lnSpc>
                <a:spcPct val="150000"/>
              </a:lnSpc>
            </a:pPr>
            <a:r>
              <a:rPr lang="zh-CN" altLang="en-US" sz="1800">
                <a:latin typeface="楷体" panose="02010609060101010101" charset="-122"/>
                <a:ea typeface="楷体" panose="02010609060101010101" charset="-122"/>
                <a:sym typeface="+mn-ea"/>
              </a:rPr>
              <a:t>刻骨铭心    终生难忘    知恩图报    滴水之恩    涌泉相报</a:t>
            </a:r>
            <a:endParaRPr lang="zh-CN" altLang="en-US" sz="1800">
              <a:latin typeface="楷体" panose="02010609060101010101" charset="-122"/>
              <a:ea typeface="楷体" panose="02010609060101010101" charset="-122"/>
              <a:sym typeface="+mn-ea"/>
            </a:endParaRPr>
          </a:p>
          <a:p>
            <a:pPr indent="342900">
              <a:lnSpc>
                <a:spcPct val="150000"/>
              </a:lnSpc>
            </a:pPr>
            <a:r>
              <a:rPr lang="zh-CN" altLang="en-US" sz="1800">
                <a:latin typeface="楷体" panose="02010609060101010101" charset="-122"/>
                <a:ea typeface="楷体" panose="02010609060101010101" charset="-122"/>
                <a:sym typeface="+mn-ea"/>
              </a:rPr>
              <a:t>恩重如山    深恩似海    反哺之情    感恩戴德    大恩大德</a:t>
            </a:r>
            <a:endParaRPr lang="zh-CN" altLang="en-US" sz="1800">
              <a:latin typeface="楷体" panose="02010609060101010101" charset="-122"/>
              <a:ea typeface="楷体" panose="02010609060101010101" charset="-122"/>
              <a:sym typeface="+mn-ea"/>
            </a:endParaRPr>
          </a:p>
          <a:p>
            <a:pPr indent="342900">
              <a:lnSpc>
                <a:spcPct val="150000"/>
              </a:lnSpc>
            </a:pPr>
            <a:endParaRPr lang="zh-CN" altLang="en-US" sz="1800" b="1">
              <a:latin typeface="宋体" panose="02010600030101010101" pitchFamily="2" charset="-122"/>
              <a:ea typeface="宋体" panose="02010600030101010101" pitchFamily="2" charset="-122"/>
              <a:sym typeface="+mn-ea"/>
            </a:endParaRPr>
          </a:p>
          <a:p>
            <a:pPr indent="342900">
              <a:lnSpc>
                <a:spcPct val="150000"/>
              </a:lnSpc>
            </a:pPr>
            <a:r>
              <a:rPr lang="zh-CN" altLang="en-US" sz="1800" b="1">
                <a:latin typeface="宋体" panose="02010600030101010101" pitchFamily="2" charset="-122"/>
                <a:ea typeface="宋体" panose="02010600030101010101" pitchFamily="2" charset="-122"/>
                <a:sym typeface="+mn-ea"/>
              </a:rPr>
              <a:t>描写奉献的词语：</a:t>
            </a:r>
            <a:endParaRPr lang="zh-CN" altLang="en-US" sz="1800" b="1">
              <a:latin typeface="宋体" panose="02010600030101010101" pitchFamily="2" charset="-122"/>
              <a:ea typeface="宋体" panose="02010600030101010101" pitchFamily="2" charset="-122"/>
              <a:sym typeface="+mn-ea"/>
            </a:endParaRPr>
          </a:p>
          <a:p>
            <a:pPr indent="342900">
              <a:lnSpc>
                <a:spcPct val="150000"/>
              </a:lnSpc>
            </a:pPr>
            <a:r>
              <a:rPr lang="zh-CN" altLang="en-US" sz="1800">
                <a:latin typeface="楷体" panose="02010609060101010101" charset="-122"/>
                <a:ea typeface="楷体" panose="02010609060101010101" charset="-122"/>
                <a:sym typeface="+mn-ea"/>
              </a:rPr>
              <a:t>舍己为人    无私奉献    大公无私    倾囊相助    慷慨解囊</a:t>
            </a:r>
            <a:endParaRPr lang="zh-CN" altLang="en-US" sz="1800">
              <a:latin typeface="楷体" panose="02010609060101010101" charset="-122"/>
              <a:ea typeface="楷体" panose="02010609060101010101" charset="-122"/>
              <a:sym typeface="+mn-ea"/>
            </a:endParaRPr>
          </a:p>
          <a:p>
            <a:pPr indent="342900">
              <a:lnSpc>
                <a:spcPct val="150000"/>
              </a:lnSpc>
            </a:pPr>
            <a:r>
              <a:rPr lang="zh-CN" altLang="en-US" sz="1800">
                <a:latin typeface="楷体" panose="02010609060101010101" charset="-122"/>
                <a:ea typeface="楷体" panose="02010609060101010101" charset="-122"/>
                <a:sym typeface="+mn-ea"/>
              </a:rPr>
              <a:t>舍身取义    竭尽所能    助人为乐    扶危济困    人间大爱</a:t>
            </a:r>
            <a:endParaRPr lang="zh-CN" altLang="en-US" sz="1800">
              <a:latin typeface="楷体" panose="02010609060101010101" charset="-122"/>
              <a:ea typeface="楷体" panose="02010609060101010101" charset="-122"/>
              <a:sym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xEl>
                                              <p:pRg st="2" end="2"/>
                                            </p:txEl>
                                          </p:spTgt>
                                        </p:tgtEl>
                                        <p:attrNameLst>
                                          <p:attrName>style.visibility</p:attrName>
                                        </p:attrNameLst>
                                      </p:cBhvr>
                                      <p:to>
                                        <p:strVal val="visible"/>
                                      </p:to>
                                    </p:set>
                                    <p:anim calcmode="lin" valueType="num">
                                      <p:cBhvr additive="base">
                                        <p:cTn id="19" dur="5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
                                            <p:txEl>
                                              <p:pRg st="4" end="4"/>
                                            </p:txEl>
                                          </p:spTgt>
                                        </p:tgtEl>
                                        <p:attrNameLst>
                                          <p:attrName>style.visibility</p:attrName>
                                        </p:attrNameLst>
                                      </p:cBhvr>
                                      <p:to>
                                        <p:strVal val="visible"/>
                                      </p:to>
                                    </p:set>
                                    <p:anim calcmode="lin" valueType="num">
                                      <p:cBhvr additive="base">
                                        <p:cTn id="25" dur="5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
                                            <p:txEl>
                                              <p:pRg st="5" end="5"/>
                                            </p:txEl>
                                          </p:spTgt>
                                        </p:tgtEl>
                                        <p:attrNameLst>
                                          <p:attrName>style.visibility</p:attrName>
                                        </p:attrNameLst>
                                      </p:cBhvr>
                                      <p:to>
                                        <p:strVal val="visible"/>
                                      </p:to>
                                    </p:set>
                                    <p:anim calcmode="lin" valueType="num">
                                      <p:cBhvr additive="base">
                                        <p:cTn id="31" dur="5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5">
                                            <p:txEl>
                                              <p:pRg st="6" end="6"/>
                                            </p:txEl>
                                          </p:spTgt>
                                        </p:tgtEl>
                                        <p:attrNameLst>
                                          <p:attrName>style.visibility</p:attrName>
                                        </p:attrNameLst>
                                      </p:cBhvr>
                                      <p:to>
                                        <p:strVal val="visible"/>
                                      </p:to>
                                    </p:set>
                                    <p:anim calcmode="lin" valueType="num">
                                      <p:cBhvr additive="base">
                                        <p:cTn id="37" dur="5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4" name="燕尾形箭头 3"/>
          <p:cNvSpPr/>
          <p:nvPr/>
        </p:nvSpPr>
        <p:spPr>
          <a:xfrm>
            <a:off x="905827" y="509587"/>
            <a:ext cx="1443038" cy="62579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112"/>
          <p:cNvSpPr txBox="1"/>
          <p:nvPr/>
        </p:nvSpPr>
        <p:spPr>
          <a:xfrm>
            <a:off x="1037273" y="505777"/>
            <a:ext cx="1015841" cy="549381"/>
          </a:xfrm>
          <a:prstGeom prst="rect">
            <a:avLst/>
          </a:prstGeom>
          <a:noFill/>
        </p:spPr>
        <p:txBody>
          <a:bodyPr wrap="square" lIns="68580" tIns="34290" rIns="68580" bIns="34290" rtlCol="0">
            <a:spAutoFit/>
            <a:scene3d>
              <a:camera prst="orthographicFront"/>
              <a:lightRig rig="threePt" dir="t"/>
            </a:scene3d>
            <a:sp3d contourW="12700"/>
          </a:bodyPr>
          <a:lstStyle/>
          <a:p>
            <a:pPr algn="ctr"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好 句</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sp>
        <p:nvSpPr>
          <p:cNvPr id="25" name="文本框 24"/>
          <p:cNvSpPr txBox="1"/>
          <p:nvPr/>
        </p:nvSpPr>
        <p:spPr>
          <a:xfrm>
            <a:off x="1054894" y="992505"/>
            <a:ext cx="6977539" cy="3909060"/>
          </a:xfrm>
          <a:prstGeom prst="rect">
            <a:avLst/>
          </a:prstGeom>
          <a:noFill/>
        </p:spPr>
        <p:txBody>
          <a:bodyPr wrap="square" lIns="68580" tIns="34290" rIns="68580" bIns="34290" rtlCol="0">
            <a:spAutoFit/>
          </a:bodyPr>
          <a:lstStyle/>
          <a:p>
            <a:pPr indent="540385">
              <a:lnSpc>
                <a:spcPct val="150000"/>
              </a:lnSpc>
            </a:pPr>
            <a:r>
              <a:rPr lang="en-US" altLang="zh-CN" sz="2100">
                <a:latin typeface="楷体" panose="02010609060101010101" charset="-122"/>
                <a:ea typeface="楷体" panose="02010609060101010101" charset="-122"/>
                <a:sym typeface="+mn-ea"/>
              </a:rPr>
              <a:t>1.我的心愿很简单，只想让天更蓝、水更绿，让雾霾远离我们的生活，让我们</a:t>
            </a:r>
            <a:r>
              <a:rPr lang="zh-CN" altLang="en-US" sz="2100">
                <a:latin typeface="楷体" panose="02010609060101010101" charset="-122"/>
                <a:ea typeface="楷体" panose="02010609060101010101" charset="-122"/>
                <a:sym typeface="+mn-ea"/>
              </a:rPr>
              <a:t>能有一个整洁、美丽的生存空间。</a:t>
            </a:r>
            <a:endParaRPr lang="en-US" altLang="zh-CN" sz="2100">
              <a:latin typeface="楷体" panose="02010609060101010101" charset="-122"/>
              <a:ea typeface="楷体" panose="02010609060101010101" charset="-122"/>
              <a:sym typeface="+mn-ea"/>
            </a:endParaRPr>
          </a:p>
          <a:p>
            <a:pPr indent="540385">
              <a:lnSpc>
                <a:spcPct val="150000"/>
              </a:lnSpc>
            </a:pPr>
            <a:r>
              <a:rPr lang="en-US" altLang="zh-CN" sz="2100">
                <a:latin typeface="楷体" panose="02010609060101010101" charset="-122"/>
                <a:ea typeface="楷体" panose="02010609060101010101" charset="-122"/>
                <a:sym typeface="+mn-ea"/>
              </a:rPr>
              <a:t>2.</a:t>
            </a:r>
            <a:r>
              <a:rPr lang="zh-CN" altLang="en-US" sz="2100">
                <a:latin typeface="楷体" panose="02010609060101010101" charset="-122"/>
                <a:ea typeface="楷体" panose="02010609060101010101" charset="-122"/>
                <a:sym typeface="+mn-ea"/>
              </a:rPr>
              <a:t>心愿，就像一粒小小的种子，播种在心的土壤里，虽然它很渺小，但是可以开出美丽的花朵。心愿，就像一条小溪，流淌在爱的大地上，尽管它不宽广，却可以浇灌希望的田野。</a:t>
            </a:r>
            <a:endParaRPr lang="en-US" altLang="zh-CN" sz="2100">
              <a:latin typeface="楷体" panose="02010609060101010101" charset="-122"/>
              <a:ea typeface="楷体" panose="02010609060101010101" charset="-122"/>
              <a:sym typeface="+mn-ea"/>
            </a:endParaRPr>
          </a:p>
          <a:p>
            <a:pPr indent="540385">
              <a:lnSpc>
                <a:spcPct val="150000"/>
              </a:lnSpc>
            </a:pPr>
            <a:r>
              <a:rPr lang="en-US" altLang="zh-CN" sz="2100">
                <a:latin typeface="楷体" panose="02010609060101010101" charset="-122"/>
                <a:ea typeface="楷体" panose="02010609060101010101" charset="-122"/>
                <a:sym typeface="+mn-ea"/>
              </a:rPr>
              <a:t>3.</a:t>
            </a:r>
            <a:r>
              <a:rPr lang="zh-CN" altLang="en-US" sz="2100">
                <a:latin typeface="楷体" panose="02010609060101010101" charset="-122"/>
                <a:ea typeface="楷体" panose="02010609060101010101" charset="-122"/>
                <a:sym typeface="+mn-ea"/>
              </a:rPr>
              <a:t>只要人人都献出一点爱，这世界将会变成美好的人间。让我们都伸出爱的双手，帮助贫困山区的失学儿童吧！</a:t>
            </a:r>
            <a:endParaRPr lang="zh-CN" altLang="en-US" sz="2100">
              <a:latin typeface="楷体" panose="02010609060101010101" charset="-122"/>
              <a:ea typeface="楷体" panose="02010609060101010101" charset="-122"/>
              <a:sym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xEl>
                                              <p:pRg st="2" end="2"/>
                                            </p:txEl>
                                          </p:spTgt>
                                        </p:tgtEl>
                                        <p:attrNameLst>
                                          <p:attrName>style.visibility</p:attrName>
                                        </p:attrNameLst>
                                      </p:cBhvr>
                                      <p:to>
                                        <p:strVal val="visible"/>
                                      </p:to>
                                    </p:set>
                                    <p:anim calcmode="lin" valueType="num">
                                      <p:cBhvr additive="base">
                                        <p:cTn id="19" dur="5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5" name="文本框 4"/>
          <p:cNvSpPr txBox="1"/>
          <p:nvPr/>
        </p:nvSpPr>
        <p:spPr>
          <a:xfrm>
            <a:off x="550546" y="1227553"/>
            <a:ext cx="5162550" cy="3559436"/>
          </a:xfrm>
          <a:prstGeom prst="rect">
            <a:avLst/>
          </a:prstGeom>
          <a:noFill/>
        </p:spPr>
        <p:txBody>
          <a:bodyPr wrap="square" lIns="68580" tIns="34290" rIns="68580" bIns="34290" rtlCol="0">
            <a:spAutoFit/>
          </a:bodyPr>
          <a:lstStyle/>
          <a:p>
            <a:pPr fontAlgn="auto">
              <a:lnSpc>
                <a:spcPct val="120000"/>
              </a:lnSpc>
            </a:pPr>
            <a:r>
              <a:rPr lang="en-US" altLang="zh-CN" sz="1800" dirty="0">
                <a:latin typeface="宋体" panose="02010600030101010101" pitchFamily="2" charset="-122"/>
                <a:ea typeface="宋体" panose="02010600030101010101" pitchFamily="2" charset="-122"/>
              </a:rPr>
              <a:t>    </a:t>
            </a:r>
            <a:r>
              <a:rPr lang="zh-CN" altLang="en-US" sz="2100" dirty="0">
                <a:latin typeface="宋体" panose="02010600030101010101" pitchFamily="2" charset="-122"/>
                <a:ea typeface="宋体" panose="02010600030101010101" pitchFamily="2" charset="-122"/>
              </a:rPr>
              <a:t>心愿，就像一粒刚刚发芽的种子，播种在心的土壤里，尽管渺小，却终将开出美丽的花朵。</a:t>
            </a:r>
            <a:endParaRPr lang="zh-CN" altLang="en-US" sz="2100" dirty="0">
              <a:latin typeface="宋体" panose="02010600030101010101" pitchFamily="2" charset="-122"/>
              <a:ea typeface="宋体" panose="02010600030101010101" pitchFamily="2" charset="-122"/>
            </a:endParaRPr>
          </a:p>
          <a:p>
            <a:pPr fontAlgn="auto">
              <a:lnSpc>
                <a:spcPct val="120000"/>
              </a:lnSpc>
            </a:pPr>
            <a:r>
              <a:rPr lang="zh-CN" altLang="en-US" sz="2100" dirty="0">
                <a:latin typeface="宋体" panose="02010600030101010101" pitchFamily="2" charset="-122"/>
                <a:ea typeface="宋体" panose="02010600030101010101" pitchFamily="2" charset="-122"/>
              </a:rPr>
              <a:t>    你的心底埋藏着哪些心愿呢？选择你最想和别人交流的心愿写下来。写之前想一想，选择什么材料能够更好地表达你的心愿，再根据想表达的内容，选择一种适合的表达方式，如记叙故事、写信，或者写日记、创作诗歌</a:t>
            </a:r>
            <a:r>
              <a:rPr lang="en-US" altLang="zh-CN" sz="2100" dirty="0">
                <a:latin typeface="宋体" panose="02010600030101010101" pitchFamily="2" charset="-122"/>
                <a:ea typeface="宋体" panose="02010600030101010101" pitchFamily="2" charset="-122"/>
              </a:rPr>
              <a:t>……</a:t>
            </a:r>
            <a:endParaRPr lang="en-US" altLang="zh-CN" sz="2100" dirty="0">
              <a:latin typeface="宋体" panose="02010600030101010101" pitchFamily="2" charset="-122"/>
              <a:ea typeface="宋体" panose="02010600030101010101" pitchFamily="2" charset="-122"/>
            </a:endParaRPr>
          </a:p>
        </p:txBody>
      </p:sp>
      <p:grpSp>
        <p:nvGrpSpPr>
          <p:cNvPr id="84" name="组合 110"/>
          <p:cNvGrpSpPr/>
          <p:nvPr/>
        </p:nvGrpSpPr>
        <p:grpSpPr>
          <a:xfrm>
            <a:off x="643414" y="524827"/>
            <a:ext cx="1480513" cy="572453"/>
            <a:chOff x="7333" y="791"/>
            <a:chExt cx="3085" cy="1202"/>
          </a:xfrm>
          <a:solidFill>
            <a:schemeClr val="accent1"/>
          </a:solidFill>
        </p:grpSpPr>
        <p:sp>
          <p:nvSpPr>
            <p:cNvPr id="1048687" name="圆角矩形 6"/>
            <p:cNvSpPr>
              <a:spLocks noChangeArrowheads="1"/>
            </p:cNvSpPr>
            <p:nvPr/>
          </p:nvSpPr>
          <p:spPr bwMode="auto">
            <a:xfrm>
              <a:off x="7333" y="892"/>
              <a:ext cx="2735" cy="918"/>
            </a:xfrm>
            <a:prstGeom prst="roundRect">
              <a:avLst>
                <a:gd name="adj" fmla="val 0"/>
              </a:avLst>
            </a:prstGeom>
            <a:grpFill/>
            <a:ln>
              <a:noFill/>
            </a:ln>
          </p:spPr>
          <p:txBody>
            <a:bodyPr lIns="91428" tIns="45713" rIns="91428" bIns="457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4400">
                <a:lnSpc>
                  <a:spcPct val="130000"/>
                </a:lnSpc>
              </a:pPr>
              <a:endParaRPr lang="zh-CN" altLang="en-US" sz="1200" kern="0" dirty="0">
                <a:solidFill>
                  <a:prstClr val="white">
                    <a:lumMod val="50000"/>
                  </a:prstClr>
                </a:solidFill>
                <a:latin typeface="+mn-lt"/>
                <a:ea typeface="+mn-ea"/>
                <a:cs typeface="+mn-ea"/>
                <a:sym typeface="+mn-lt"/>
              </a:endParaRPr>
            </a:p>
          </p:txBody>
        </p:sp>
        <p:sp>
          <p:nvSpPr>
            <p:cNvPr id="1048688" name="文本框 112"/>
            <p:cNvSpPr txBox="1"/>
            <p:nvPr/>
          </p:nvSpPr>
          <p:spPr>
            <a:xfrm>
              <a:off x="7343" y="791"/>
              <a:ext cx="3075" cy="1202"/>
            </a:xfrm>
            <a:prstGeom prst="rect">
              <a:avLst/>
            </a:prstGeom>
            <a:grpFill/>
          </p:spPr>
          <p:txBody>
            <a:bodyPr wrap="square" rtlCol="0">
              <a:spAutoFit/>
              <a:scene3d>
                <a:camera prst="orthographicFront"/>
                <a:lightRig rig="threePt" dir="t"/>
              </a:scene3d>
              <a:sp3d contourW="12700"/>
            </a:bodyPr>
            <a:lstStyle/>
            <a:p>
              <a:pPr algn="just"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习作内容</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grpSp>
      <p:pic>
        <p:nvPicPr>
          <p:cNvPr id="6" name="图片 5"/>
          <p:cNvPicPr>
            <a:picLocks noChangeAspect="1"/>
          </p:cNvPicPr>
          <p:nvPr/>
        </p:nvPicPr>
        <p:blipFill>
          <a:blip r:embed="rId1" cstate="email"/>
          <a:stretch>
            <a:fillRect/>
          </a:stretch>
        </p:blipFill>
        <p:spPr>
          <a:xfrm>
            <a:off x="5641181" y="1283017"/>
            <a:ext cx="3186000" cy="3448508"/>
          </a:xfrm>
          <a:prstGeom prst="rect">
            <a:avLst/>
          </a:prstGeom>
        </p:spPr>
      </p:pic>
    </p:spTree>
  </p:cSld>
  <p:clrMapOvr>
    <a:masterClrMapping/>
  </p:clrMapOvr>
  <p:transition>
    <p:wheel spokes="4"/>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1000" fill="hold"/>
                                        <p:tgtEl>
                                          <p:spTgt spid="84"/>
                                        </p:tgtEl>
                                        <p:attrNameLst>
                                          <p:attrName>ppt_w</p:attrName>
                                        </p:attrNameLst>
                                      </p:cBhvr>
                                      <p:tavLst>
                                        <p:tav tm="0">
                                          <p:val>
                                            <p:fltVal val="0"/>
                                          </p:val>
                                        </p:tav>
                                        <p:tav tm="100000">
                                          <p:val>
                                            <p:strVal val="#ppt_w"/>
                                          </p:val>
                                        </p:tav>
                                      </p:tavLst>
                                    </p:anim>
                                    <p:anim calcmode="lin" valueType="num">
                                      <p:cBhvr>
                                        <p:cTn id="8" dur="1000" fill="hold"/>
                                        <p:tgtEl>
                                          <p:spTgt spid="84"/>
                                        </p:tgtEl>
                                        <p:attrNameLst>
                                          <p:attrName>ppt_h</p:attrName>
                                        </p:attrNameLst>
                                      </p:cBhvr>
                                      <p:tavLst>
                                        <p:tav tm="0">
                                          <p:val>
                                            <p:fltVal val="0"/>
                                          </p:val>
                                        </p:tav>
                                        <p:tav tm="100000">
                                          <p:val>
                                            <p:strVal val="#ppt_h"/>
                                          </p:val>
                                        </p:tav>
                                      </p:tavLst>
                                    </p:anim>
                                    <p:anim calcmode="lin" valueType="num">
                                      <p:cBhvr>
                                        <p:cTn id="9" dur="1000" fill="hold"/>
                                        <p:tgtEl>
                                          <p:spTgt spid="8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5" presetClass="entr" presetSubtype="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 calcmode="lin" valueType="num">
                                      <p:cBhvr>
                                        <p:cTn id="20"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23"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5" presetClass="entr" presetSubtype="0" fill="hold"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 calcmode="lin" valueType="num">
                                      <p:cBhvr>
                                        <p:cTn id="32" dur="500" decel="50000" fill="hold">
                                          <p:stCondLst>
                                            <p:cond delay="0"/>
                                          </p:stCondLst>
                                        </p:cTn>
                                        <p:tgtEl>
                                          <p:spTgt spid="5">
                                            <p:txEl>
                                              <p:pRg st="1" end="1"/>
                                            </p:txEl>
                                          </p:spTgt>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5">
                                            <p:txEl>
                                              <p:pRg st="1" end="1"/>
                                            </p:txEl>
                                          </p:spTgt>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5">
                                            <p:txEl>
                                              <p:pRg st="1" end="1"/>
                                            </p:txEl>
                                          </p:spTgt>
                                        </p:tgtEl>
                                        <p:attrNameLst>
                                          <p:attrName>ppt_w</p:attrName>
                                        </p:attrNameLst>
                                      </p:cBhvr>
                                      <p:tavLst>
                                        <p:tav tm="0">
                                          <p:val>
                                            <p:strVal val="#ppt_w*.05"/>
                                          </p:val>
                                        </p:tav>
                                        <p:tav tm="100000">
                                          <p:val>
                                            <p:strVal val="#ppt_w"/>
                                          </p:val>
                                        </p:tav>
                                      </p:tavLst>
                                    </p:anim>
                                    <p:anim calcmode="lin" valueType="num">
                                      <p:cBhvr>
                                        <p:cTn id="35" dur="1000" fill="hold"/>
                                        <p:tgtEl>
                                          <p:spTgt spid="5">
                                            <p:txEl>
                                              <p:pRg st="1" end="1"/>
                                            </p:txEl>
                                          </p:spTgt>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5">
                                            <p:txEl>
                                              <p:pRg st="1" end="1"/>
                                            </p:txEl>
                                          </p:spTgt>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5">
                                            <p:txEl>
                                              <p:pRg st="1" end="1"/>
                                            </p:txEl>
                                          </p:spTgt>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5">
                                            <p:txEl>
                                              <p:pRg st="1" end="1"/>
                                            </p:txEl>
                                          </p:spTgt>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5" name="文本框 24"/>
          <p:cNvSpPr txBox="1"/>
          <p:nvPr/>
        </p:nvSpPr>
        <p:spPr>
          <a:xfrm>
            <a:off x="939642" y="500062"/>
            <a:ext cx="7189946" cy="4270400"/>
          </a:xfrm>
          <a:prstGeom prst="rect">
            <a:avLst/>
          </a:prstGeom>
          <a:noFill/>
        </p:spPr>
        <p:txBody>
          <a:bodyPr wrap="square" lIns="68580" tIns="34290" rIns="68580" bIns="34290" rtlCol="0">
            <a:spAutoFit/>
          </a:bodyPr>
          <a:lstStyle/>
          <a:p>
            <a:pPr indent="540385">
              <a:lnSpc>
                <a:spcPct val="130000"/>
              </a:lnSpc>
            </a:pPr>
            <a:r>
              <a:rPr lang="en-US" altLang="zh-CN" sz="2100">
                <a:latin typeface="楷体" panose="02010609060101010101" charset="-122"/>
                <a:ea typeface="楷体" panose="02010609060101010101" charset="-122"/>
                <a:sym typeface="+mn-ea"/>
              </a:rPr>
              <a:t>4.</a:t>
            </a:r>
            <a:r>
              <a:rPr lang="zh-CN" altLang="en-US" sz="2100">
                <a:latin typeface="楷体" panose="02010609060101010101" charset="-122"/>
                <a:ea typeface="楷体" panose="02010609060101010101" charset="-122"/>
                <a:sym typeface="+mn-ea"/>
              </a:rPr>
              <a:t>我非常害怕，我不能没有外婆，希望外婆的手术成功，希望外婆快点好起来。我还想依偎在她的怀抱里撒娇，还想牵着她的手一起在公园漫步……</a:t>
            </a:r>
            <a:endParaRPr lang="zh-CN" altLang="en-US" sz="2100">
              <a:latin typeface="楷体" panose="02010609060101010101" charset="-122"/>
              <a:ea typeface="楷体" panose="02010609060101010101" charset="-122"/>
              <a:sym typeface="+mn-ea"/>
            </a:endParaRPr>
          </a:p>
          <a:p>
            <a:pPr indent="540385">
              <a:lnSpc>
                <a:spcPct val="130000"/>
              </a:lnSpc>
            </a:pPr>
            <a:r>
              <a:rPr lang="en-US" altLang="zh-CN" sz="2100">
                <a:latin typeface="楷体" panose="02010609060101010101" charset="-122"/>
                <a:ea typeface="楷体" panose="02010609060101010101" charset="-122"/>
                <a:sym typeface="+mn-ea"/>
              </a:rPr>
              <a:t>5.</a:t>
            </a:r>
            <a:r>
              <a:rPr lang="zh-CN" altLang="en-US" sz="2100">
                <a:latin typeface="楷体" panose="02010609060101010101" charset="-122"/>
                <a:ea typeface="楷体" panose="02010609060101010101" charset="-122"/>
                <a:sym typeface="+mn-ea"/>
              </a:rPr>
              <a:t>恍惚中，我看见坐在钢琴前弹奏的不是别人，正是我自己！“我决定啦！”我大声对妈妈说，“我要学习弹钢琴！我要成为一名钢琴家！”</a:t>
            </a:r>
            <a:endParaRPr lang="en-US" altLang="zh-CN" sz="2100">
              <a:latin typeface="楷体" panose="02010609060101010101" charset="-122"/>
              <a:ea typeface="楷体" panose="02010609060101010101" charset="-122"/>
              <a:sym typeface="+mn-ea"/>
            </a:endParaRPr>
          </a:p>
          <a:p>
            <a:pPr indent="540385">
              <a:lnSpc>
                <a:spcPct val="130000"/>
              </a:lnSpc>
            </a:pPr>
            <a:r>
              <a:rPr lang="en-US" altLang="zh-CN" sz="2100">
                <a:latin typeface="楷体" panose="02010609060101010101" charset="-122"/>
                <a:ea typeface="楷体" panose="02010609060101010101" charset="-122"/>
                <a:sym typeface="+mn-ea"/>
              </a:rPr>
              <a:t>6.</a:t>
            </a:r>
            <a:r>
              <a:rPr lang="zh-CN" altLang="en-US" sz="2100">
                <a:latin typeface="楷体" panose="02010609060101010101" charset="-122"/>
                <a:ea typeface="楷体" panose="02010609060101010101" charset="-122"/>
                <a:sym typeface="+mn-ea"/>
              </a:rPr>
              <a:t>亲爱的同学们，当我们坐在教室中安静地听课时，当我们在操场上和伙伴们开心地做游戏时，当我们依偎在父母身边享受家的温馨时，你可知道世界上的某些地方还有许多与我们同龄的孩子正在遭受着战争的苦难？ </a:t>
            </a:r>
            <a:endParaRPr lang="zh-CN" altLang="en-US" sz="2100">
              <a:latin typeface="楷体" panose="02010609060101010101" charset="-122"/>
              <a:ea typeface="楷体" panose="02010609060101010101" charset="-122"/>
              <a:sym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xEl>
                                              <p:pRg st="2" end="2"/>
                                            </p:txEl>
                                          </p:spTgt>
                                        </p:tgtEl>
                                        <p:attrNameLst>
                                          <p:attrName>style.visibility</p:attrName>
                                        </p:attrNameLst>
                                      </p:cBhvr>
                                      <p:to>
                                        <p:strVal val="visible"/>
                                      </p:to>
                                    </p:set>
                                    <p:anim calcmode="lin" valueType="num">
                                      <p:cBhvr additive="base">
                                        <p:cTn id="19" dur="5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4" name="燕尾形箭头 3"/>
          <p:cNvSpPr/>
          <p:nvPr/>
        </p:nvSpPr>
        <p:spPr>
          <a:xfrm>
            <a:off x="1031557" y="520065"/>
            <a:ext cx="1443038" cy="62579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112"/>
          <p:cNvSpPr txBox="1"/>
          <p:nvPr/>
        </p:nvSpPr>
        <p:spPr>
          <a:xfrm>
            <a:off x="1089660" y="537210"/>
            <a:ext cx="1217295" cy="549381"/>
          </a:xfrm>
          <a:prstGeom prst="rect">
            <a:avLst/>
          </a:prstGeom>
          <a:noFill/>
        </p:spPr>
        <p:txBody>
          <a:bodyPr wrap="square" lIns="68580" tIns="34290" rIns="68580" bIns="34290" rtlCol="0">
            <a:spAutoFit/>
            <a:scene3d>
              <a:camera prst="orthographicFront"/>
              <a:lightRig rig="threePt" dir="t"/>
            </a:scene3d>
            <a:sp3d contourW="12700"/>
          </a:bodyPr>
          <a:lstStyle/>
          <a:p>
            <a:pPr algn="ctr"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好开头</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sp>
        <p:nvSpPr>
          <p:cNvPr id="25" name="文本框 24"/>
          <p:cNvSpPr txBox="1"/>
          <p:nvPr/>
        </p:nvSpPr>
        <p:spPr>
          <a:xfrm>
            <a:off x="1054894" y="1139190"/>
            <a:ext cx="6977539" cy="3429000"/>
          </a:xfrm>
          <a:prstGeom prst="rect">
            <a:avLst/>
          </a:prstGeom>
          <a:noFill/>
        </p:spPr>
        <p:txBody>
          <a:bodyPr wrap="square" lIns="68580" tIns="34290" rIns="68580" bIns="34290" rtlCol="0">
            <a:spAutoFit/>
          </a:bodyPr>
          <a:lstStyle/>
          <a:p>
            <a:pPr indent="540385">
              <a:lnSpc>
                <a:spcPct val="150000"/>
              </a:lnSpc>
            </a:pPr>
            <a:r>
              <a:rPr sz="2100">
                <a:latin typeface="楷体" panose="02010609060101010101" charset="-122"/>
                <a:ea typeface="楷体" panose="02010609060101010101" charset="-122"/>
                <a:sym typeface="+mn-ea"/>
              </a:rPr>
              <a:t>（设置悬念式）同学们都有自己的心愿，有的想当警察，有的想当老师，有的想当科学家。你猜猜我的心愿是什么呢？（选自《我的心愿》）</a:t>
            </a:r>
            <a:endParaRPr sz="2100">
              <a:latin typeface="楷体" panose="02010609060101010101" charset="-122"/>
              <a:ea typeface="楷体" panose="02010609060101010101" charset="-122"/>
              <a:sym typeface="+mn-ea"/>
            </a:endParaRPr>
          </a:p>
          <a:p>
            <a:pPr indent="540385">
              <a:lnSpc>
                <a:spcPct val="150000"/>
              </a:lnSpc>
            </a:pPr>
            <a:r>
              <a:rPr sz="2100">
                <a:latin typeface="楷体" panose="02010609060101010101" charset="-122"/>
                <a:ea typeface="楷体" panose="02010609060101010101" charset="-122"/>
                <a:sym typeface="+mn-ea"/>
              </a:rPr>
              <a:t>（情景式）“爸爸，明天是星期天，您能陪我去博物馆参观吗？”“明天我有事，你和妈妈一起去吧。”瞧，我约爸爸又失败了。唉，什么时候爸爸才能陪陪我呢？（选自《希望爸爸能多陪陪我》）</a:t>
            </a:r>
            <a:endParaRPr sz="2100">
              <a:latin typeface="楷体" panose="02010609060101010101" charset="-122"/>
              <a:ea typeface="楷体" panose="02010609060101010101" charset="-122"/>
              <a:sym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4" name="燕尾形箭头 3"/>
          <p:cNvSpPr/>
          <p:nvPr/>
        </p:nvSpPr>
        <p:spPr>
          <a:xfrm>
            <a:off x="1000125" y="499110"/>
            <a:ext cx="1443038" cy="62579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112"/>
          <p:cNvSpPr txBox="1"/>
          <p:nvPr/>
        </p:nvSpPr>
        <p:spPr>
          <a:xfrm>
            <a:off x="1047751" y="505777"/>
            <a:ext cx="1227296" cy="549381"/>
          </a:xfrm>
          <a:prstGeom prst="rect">
            <a:avLst/>
          </a:prstGeom>
          <a:noFill/>
        </p:spPr>
        <p:txBody>
          <a:bodyPr wrap="square" lIns="68580" tIns="34290" rIns="68580" bIns="34290" rtlCol="0">
            <a:spAutoFit/>
            <a:scene3d>
              <a:camera prst="orthographicFront"/>
              <a:lightRig rig="threePt" dir="t"/>
            </a:scene3d>
            <a:sp3d contourW="12700"/>
          </a:bodyPr>
          <a:lstStyle/>
          <a:p>
            <a:pPr algn="ctr"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好结尾</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sp>
        <p:nvSpPr>
          <p:cNvPr id="25" name="文本框 24"/>
          <p:cNvSpPr txBox="1"/>
          <p:nvPr/>
        </p:nvSpPr>
        <p:spPr>
          <a:xfrm>
            <a:off x="1054894" y="1034415"/>
            <a:ext cx="7224713" cy="3429000"/>
          </a:xfrm>
          <a:prstGeom prst="rect">
            <a:avLst/>
          </a:prstGeom>
          <a:noFill/>
        </p:spPr>
        <p:txBody>
          <a:bodyPr wrap="square" lIns="68580" tIns="34290" rIns="68580" bIns="34290" rtlCol="0">
            <a:spAutoFit/>
          </a:bodyPr>
          <a:lstStyle/>
          <a:p>
            <a:pPr indent="540385">
              <a:lnSpc>
                <a:spcPct val="150000"/>
              </a:lnSpc>
            </a:pPr>
            <a:r>
              <a:rPr sz="2100" dirty="0">
                <a:latin typeface="楷体" panose="02010609060101010101" charset="-122"/>
                <a:ea typeface="楷体" panose="02010609060101010101" charset="-122"/>
                <a:sym typeface="+mn-ea"/>
              </a:rPr>
              <a:t>（</a:t>
            </a:r>
            <a:r>
              <a:rPr sz="2100" dirty="0" err="1">
                <a:latin typeface="楷体" panose="02010609060101010101" charset="-122"/>
                <a:ea typeface="楷体" panose="02010609060101010101" charset="-122"/>
                <a:sym typeface="+mn-ea"/>
              </a:rPr>
              <a:t>照应开头式）奶奶，您吉人自有天相，我相信您的病情一定会好转的，我还等着您回家，我们一起牵手逛街呢</a:t>
            </a:r>
            <a:r>
              <a:rPr sz="2100" dirty="0">
                <a:latin typeface="楷体" panose="02010609060101010101" charset="-122"/>
                <a:ea typeface="楷体" panose="02010609060101010101" charset="-122"/>
                <a:sym typeface="+mn-ea"/>
              </a:rPr>
              <a:t>！（</a:t>
            </a:r>
            <a:r>
              <a:rPr sz="2100" dirty="0" err="1">
                <a:latin typeface="楷体" panose="02010609060101010101" charset="-122"/>
                <a:ea typeface="楷体" panose="02010609060101010101" charset="-122"/>
                <a:sym typeface="+mn-ea"/>
              </a:rPr>
              <a:t>选自《我的心愿</a:t>
            </a:r>
            <a:r>
              <a:rPr sz="2100" dirty="0">
                <a:latin typeface="楷体" panose="02010609060101010101" charset="-122"/>
                <a:ea typeface="楷体" panose="02010609060101010101" charset="-122"/>
                <a:sym typeface="+mn-ea"/>
              </a:rPr>
              <a:t>》）  </a:t>
            </a:r>
            <a:endParaRPr sz="2100" dirty="0">
              <a:latin typeface="楷体" panose="02010609060101010101" charset="-122"/>
              <a:ea typeface="楷体" panose="02010609060101010101" charset="-122"/>
              <a:sym typeface="+mn-ea"/>
            </a:endParaRPr>
          </a:p>
          <a:p>
            <a:pPr indent="540385">
              <a:lnSpc>
                <a:spcPct val="150000"/>
              </a:lnSpc>
            </a:pPr>
            <a:r>
              <a:rPr sz="2100" dirty="0">
                <a:latin typeface="楷体" panose="02010609060101010101" charset="-122"/>
                <a:ea typeface="楷体" panose="02010609060101010101" charset="-122"/>
                <a:sym typeface="+mn-ea"/>
              </a:rPr>
              <a:t>（展望未来式）到那时科学家发明的新药，可以治愈癌症。患上癌症的病人不是受尽病痛的折磨离开人世，而是可以康复后重新开始美好的生活。家人也不会看着亲人离世而无可奈何，陷入无尽的悲痛。（</a:t>
            </a:r>
            <a:r>
              <a:rPr sz="2100" dirty="0" err="1">
                <a:latin typeface="楷体" panose="02010609060101010101" charset="-122"/>
                <a:ea typeface="楷体" panose="02010609060101010101" charset="-122"/>
                <a:sym typeface="+mn-ea"/>
              </a:rPr>
              <a:t>选自《我的心愿</a:t>
            </a:r>
            <a:r>
              <a:rPr sz="2100" dirty="0">
                <a:latin typeface="楷体" panose="02010609060101010101" charset="-122"/>
                <a:ea typeface="楷体" panose="02010609060101010101" charset="-122"/>
                <a:sym typeface="+mn-ea"/>
              </a:rPr>
              <a:t>》）</a:t>
            </a:r>
            <a:endParaRPr sz="2100" dirty="0">
              <a:latin typeface="楷体" panose="02010609060101010101" charset="-122"/>
              <a:ea typeface="楷体" panose="02010609060101010101" charset="-122"/>
              <a:sym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1048587" name="椭圆 31"/>
          <p:cNvSpPr/>
          <p:nvPr/>
        </p:nvSpPr>
        <p:spPr>
          <a:xfrm>
            <a:off x="983035" y="1635558"/>
            <a:ext cx="1807989" cy="18079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048588" name="文本框 3"/>
          <p:cNvSpPr txBox="1"/>
          <p:nvPr/>
        </p:nvSpPr>
        <p:spPr>
          <a:xfrm>
            <a:off x="1199674" y="2278381"/>
            <a:ext cx="1418273" cy="530066"/>
          </a:xfrm>
          <a:prstGeom prst="rect">
            <a:avLst/>
          </a:prstGeom>
          <a:noFill/>
        </p:spPr>
        <p:txBody>
          <a:bodyPr wrap="square" lIns="68580" tIns="34290" rIns="68580" bIns="34290" rtlCol="0">
            <a:spAutoFit/>
          </a:bodyPr>
          <a:lstStyle/>
          <a:p>
            <a:pPr algn="just"/>
            <a:r>
              <a:rPr lang="zh-CN" altLang="en-US" sz="3000" b="1" dirty="0">
                <a:solidFill>
                  <a:schemeClr val="bg1"/>
                </a:solidFill>
                <a:cs typeface="+mn-ea"/>
                <a:sym typeface="+mn-lt"/>
              </a:rPr>
              <a:t>说心愿</a:t>
            </a:r>
            <a:endParaRPr lang="zh-CN" altLang="en-US" sz="3000" b="1" dirty="0">
              <a:solidFill>
                <a:schemeClr val="bg1"/>
              </a:solidFill>
              <a:cs typeface="+mn-ea"/>
              <a:sym typeface="+mn-lt"/>
            </a:endParaRPr>
          </a:p>
        </p:txBody>
      </p:sp>
      <p:grpSp>
        <p:nvGrpSpPr>
          <p:cNvPr id="39" name="组合 33"/>
          <p:cNvGrpSpPr/>
          <p:nvPr/>
        </p:nvGrpSpPr>
        <p:grpSpPr>
          <a:xfrm>
            <a:off x="3652999" y="1392934"/>
            <a:ext cx="4487879" cy="538319"/>
            <a:chOff x="3250545" y="3620010"/>
            <a:chExt cx="5983838" cy="717759"/>
          </a:xfrm>
        </p:grpSpPr>
        <p:sp>
          <p:nvSpPr>
            <p:cNvPr id="1048593" name="文本框 24"/>
            <p:cNvSpPr txBox="1"/>
            <p:nvPr/>
          </p:nvSpPr>
          <p:spPr>
            <a:xfrm>
              <a:off x="4113108" y="3684145"/>
              <a:ext cx="5121275" cy="615554"/>
            </a:xfrm>
            <a:prstGeom prst="rect">
              <a:avLst/>
            </a:prstGeom>
            <a:noFill/>
          </p:spPr>
          <p:txBody>
            <a:bodyPr wrap="square" rtlCol="0">
              <a:spAutoFit/>
            </a:bodyPr>
            <a:lstStyle/>
            <a:p>
              <a:r>
                <a:rPr lang="zh-CN" altLang="en-US" sz="2400" b="1" spc="225" dirty="0">
                  <a:latin typeface="宋体" panose="02010600030101010101" pitchFamily="2" charset="-122"/>
                  <a:ea typeface="宋体" panose="02010600030101010101" pitchFamily="2" charset="-122"/>
                  <a:cs typeface="+mn-ea"/>
                  <a:sym typeface="+mn-lt"/>
                </a:rPr>
                <a:t>你心里藏着怎样的心愿？</a:t>
              </a:r>
              <a:endParaRPr lang="zh-CN" altLang="en-US" sz="2400" b="1" spc="225" dirty="0">
                <a:latin typeface="宋体" panose="02010600030101010101" pitchFamily="2" charset="-122"/>
                <a:ea typeface="宋体" panose="02010600030101010101" pitchFamily="2" charset="-122"/>
                <a:cs typeface="+mn-ea"/>
                <a:sym typeface="+mn-lt"/>
              </a:endParaRPr>
            </a:p>
          </p:txBody>
        </p:sp>
        <p:sp>
          <p:nvSpPr>
            <p:cNvPr id="1048594" name="圆角矩形 25"/>
            <p:cNvSpPr/>
            <p:nvPr/>
          </p:nvSpPr>
          <p:spPr>
            <a:xfrm>
              <a:off x="3276601" y="362001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596" name="矩形 32"/>
            <p:cNvSpPr/>
            <p:nvPr/>
          </p:nvSpPr>
          <p:spPr>
            <a:xfrm>
              <a:off x="3250545" y="3715715"/>
              <a:ext cx="660867" cy="615554"/>
            </a:xfrm>
            <a:prstGeom prst="rect">
              <a:avLst/>
            </a:prstGeom>
          </p:spPr>
          <p:txBody>
            <a:bodyPr wrap="none">
              <a:spAutoFit/>
            </a:bodyPr>
            <a:lstStyle/>
            <a:p>
              <a:pPr algn="ctr"/>
              <a:r>
                <a:rPr lang="en-US" altLang="zh-CN" sz="2400" b="1" dirty="0">
                  <a:solidFill>
                    <a:schemeClr val="bg1"/>
                  </a:solidFill>
                  <a:cs typeface="+mn-ea"/>
                  <a:sym typeface="+mn-lt"/>
                </a:rPr>
                <a:t>01</a:t>
              </a:r>
              <a:endParaRPr lang="en-US" altLang="zh-CN" sz="2400" b="1" dirty="0">
                <a:solidFill>
                  <a:schemeClr val="bg1"/>
                </a:solidFill>
                <a:cs typeface="+mn-ea"/>
                <a:sym typeface="+mn-lt"/>
              </a:endParaRPr>
            </a:p>
          </p:txBody>
        </p:sp>
      </p:grpSp>
      <p:grpSp>
        <p:nvGrpSpPr>
          <p:cNvPr id="41" name="组合 39"/>
          <p:cNvGrpSpPr/>
          <p:nvPr/>
        </p:nvGrpSpPr>
        <p:grpSpPr>
          <a:xfrm>
            <a:off x="3683019" y="3119410"/>
            <a:ext cx="4573429" cy="538319"/>
            <a:chOff x="3262631" y="3801620"/>
            <a:chExt cx="6097905" cy="717759"/>
          </a:xfrm>
        </p:grpSpPr>
        <p:sp>
          <p:nvSpPr>
            <p:cNvPr id="1048601" name="文本框 40"/>
            <p:cNvSpPr txBox="1"/>
            <p:nvPr/>
          </p:nvSpPr>
          <p:spPr>
            <a:xfrm>
              <a:off x="4098926" y="3851785"/>
              <a:ext cx="5261610" cy="615554"/>
            </a:xfrm>
            <a:prstGeom prst="rect">
              <a:avLst/>
            </a:prstGeom>
            <a:noFill/>
          </p:spPr>
          <p:txBody>
            <a:bodyPr wrap="square" rtlCol="0">
              <a:spAutoFit/>
            </a:bodyPr>
            <a:lstStyle/>
            <a:p>
              <a:r>
                <a:rPr lang="zh-CN" altLang="en-US" sz="2400" b="1" spc="225" dirty="0">
                  <a:latin typeface="宋体" panose="02010600030101010101" pitchFamily="2" charset="-122"/>
                  <a:ea typeface="宋体" panose="02010600030101010101" pitchFamily="2" charset="-122"/>
                  <a:cs typeface="+mn-ea"/>
                  <a:sym typeface="+mn-lt"/>
                </a:rPr>
                <a:t>为什么会有这样的心愿？</a:t>
              </a:r>
              <a:endParaRPr lang="zh-CN" altLang="en-US" sz="2400" b="1" spc="225" dirty="0">
                <a:latin typeface="宋体" panose="02010600030101010101" pitchFamily="2" charset="-122"/>
                <a:ea typeface="宋体" panose="02010600030101010101" pitchFamily="2" charset="-122"/>
                <a:cs typeface="+mn-ea"/>
                <a:sym typeface="+mn-lt"/>
              </a:endParaRPr>
            </a:p>
          </p:txBody>
        </p:sp>
        <p:sp>
          <p:nvSpPr>
            <p:cNvPr id="1048602" name="圆角矩形 41"/>
            <p:cNvSpPr/>
            <p:nvPr/>
          </p:nvSpPr>
          <p:spPr>
            <a:xfrm>
              <a:off x="3262631" y="3801620"/>
              <a:ext cx="655320" cy="7177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cs typeface="+mn-ea"/>
                <a:sym typeface="+mn-lt"/>
              </a:endParaRPr>
            </a:p>
          </p:txBody>
        </p:sp>
        <p:sp>
          <p:nvSpPr>
            <p:cNvPr id="1048604" name="矩形 43"/>
            <p:cNvSpPr/>
            <p:nvPr/>
          </p:nvSpPr>
          <p:spPr>
            <a:xfrm>
              <a:off x="3281026" y="3897325"/>
              <a:ext cx="660867" cy="615554"/>
            </a:xfrm>
            <a:prstGeom prst="rect">
              <a:avLst/>
            </a:prstGeom>
          </p:spPr>
          <p:txBody>
            <a:bodyPr wrap="none">
              <a:spAutoFit/>
            </a:bodyPr>
            <a:lstStyle/>
            <a:p>
              <a:pPr algn="ctr"/>
              <a:r>
                <a:rPr lang="en-US" altLang="zh-CN" sz="2400" b="1" dirty="0">
                  <a:solidFill>
                    <a:schemeClr val="bg1"/>
                  </a:solidFill>
                  <a:cs typeface="+mn-ea"/>
                  <a:sym typeface="+mn-lt"/>
                </a:rPr>
                <a:t>02</a:t>
              </a:r>
              <a:endParaRPr lang="en-US" altLang="zh-CN" sz="2400" b="1" dirty="0">
                <a:solidFill>
                  <a:schemeClr val="bg1"/>
                </a:solidFill>
                <a:cs typeface="+mn-ea"/>
                <a:sym typeface="+mn-lt"/>
              </a:endParaRPr>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587"/>
                                        </p:tgtEl>
                                        <p:attrNameLst>
                                          <p:attrName>style.visibility</p:attrName>
                                        </p:attrNameLst>
                                      </p:cBhvr>
                                      <p:to>
                                        <p:strVal val="visible"/>
                                      </p:to>
                                    </p:set>
                                    <p:anim calcmode="lin" valueType="num">
                                      <p:cBhvr additive="base">
                                        <p:cTn id="7" dur="500" fill="hold"/>
                                        <p:tgtEl>
                                          <p:spTgt spid="1048587"/>
                                        </p:tgtEl>
                                        <p:attrNameLst>
                                          <p:attrName>ppt_x</p:attrName>
                                        </p:attrNameLst>
                                      </p:cBhvr>
                                      <p:tavLst>
                                        <p:tav tm="0">
                                          <p:val>
                                            <p:strVal val="#ppt_x"/>
                                          </p:val>
                                        </p:tav>
                                        <p:tav tm="100000">
                                          <p:val>
                                            <p:strVal val="#ppt_x"/>
                                          </p:val>
                                        </p:tav>
                                      </p:tavLst>
                                    </p:anim>
                                    <p:anim calcmode="lin" valueType="num">
                                      <p:cBhvr additive="base">
                                        <p:cTn id="8" dur="500" fill="hold"/>
                                        <p:tgtEl>
                                          <p:spTgt spid="104858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48588"/>
                                        </p:tgtEl>
                                        <p:attrNameLst>
                                          <p:attrName>style.visibility</p:attrName>
                                        </p:attrNameLst>
                                      </p:cBhvr>
                                      <p:to>
                                        <p:strVal val="visible"/>
                                      </p:to>
                                    </p:set>
                                    <p:anim calcmode="lin" valueType="num">
                                      <p:cBhvr additive="base">
                                        <p:cTn id="11" dur="500" fill="hold"/>
                                        <p:tgtEl>
                                          <p:spTgt spid="1048588"/>
                                        </p:tgtEl>
                                        <p:attrNameLst>
                                          <p:attrName>ppt_x</p:attrName>
                                        </p:attrNameLst>
                                      </p:cBhvr>
                                      <p:tavLst>
                                        <p:tav tm="0">
                                          <p:val>
                                            <p:strVal val="#ppt_x"/>
                                          </p:val>
                                        </p:tav>
                                        <p:tav tm="100000">
                                          <p:val>
                                            <p:strVal val="#ppt_x"/>
                                          </p:val>
                                        </p:tav>
                                      </p:tavLst>
                                    </p:anim>
                                    <p:anim calcmode="lin" valueType="num">
                                      <p:cBhvr additive="base">
                                        <p:cTn id="12" dur="500" fill="hold"/>
                                        <p:tgtEl>
                                          <p:spTgt spid="104858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1+#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7" grpId="0" bldLvl="0" animBg="1"/>
      <p:bldP spid="104858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email"/>
          <a:srcRect/>
          <a:stretch>
            <a:fillRect/>
          </a:stretch>
        </p:blipFill>
        <p:spPr bwMode="auto">
          <a:xfrm rot="-360000">
            <a:off x="1337622" y="540377"/>
            <a:ext cx="3726000" cy="273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2" cstate="email"/>
          <a:srcRect/>
          <a:stretch>
            <a:fillRect/>
          </a:stretch>
        </p:blipFill>
        <p:spPr bwMode="auto">
          <a:xfrm rot="-600000">
            <a:off x="4149118" y="1940243"/>
            <a:ext cx="3421901" cy="256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amond(in)">
                                      <p:cBhvr>
                                        <p:cTn id="7" dur="2000"/>
                                        <p:tgtEl>
                                          <p:spTgt spid="2050"/>
                                        </p:tgtEl>
                                      </p:cBhvr>
                                    </p:animEffect>
                                  </p:childTnLst>
                                </p:cTn>
                              </p:par>
                              <p:par>
                                <p:cTn id="8" presetID="8" presetClass="entr" presetSubtype="16"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diamond(in)">
                                      <p:cBhvr>
                                        <p:cTn id="10"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1" cstate="email"/>
          <a:srcRect/>
          <a:stretch>
            <a:fillRect/>
          </a:stretch>
        </p:blipFill>
        <p:spPr bwMode="auto">
          <a:xfrm rot="-360000">
            <a:off x="1279327" y="1007194"/>
            <a:ext cx="3328985"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cstate="email"/>
          <a:srcRect/>
          <a:stretch>
            <a:fillRect/>
          </a:stretch>
        </p:blipFill>
        <p:spPr bwMode="auto">
          <a:xfrm rot="360000">
            <a:off x="4261435" y="1009507"/>
            <a:ext cx="3376685" cy="3090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edge">
                                      <p:cBhvr>
                                        <p:cTn id="7" dur="2000"/>
                                        <p:tgtEl>
                                          <p:spTgt spid="3074"/>
                                        </p:tgtEl>
                                      </p:cBhvr>
                                    </p:animEffect>
                                  </p:childTnLst>
                                </p:cTn>
                              </p:par>
                              <p:par>
                                <p:cTn id="8" presetID="20" presetClass="entr" presetSubtype="0" fill="hold" nodeType="withEffect">
                                  <p:stCondLst>
                                    <p:cond delay="0"/>
                                  </p:stCondLst>
                                  <p:childTnLst>
                                    <p:set>
                                      <p:cBhvr>
                                        <p:cTn id="9" dur="1" fill="hold">
                                          <p:stCondLst>
                                            <p:cond delay="0"/>
                                          </p:stCondLst>
                                        </p:cTn>
                                        <p:tgtEl>
                                          <p:spTgt spid="3075"/>
                                        </p:tgtEl>
                                        <p:attrNameLst>
                                          <p:attrName>style.visibility</p:attrName>
                                        </p:attrNameLst>
                                      </p:cBhvr>
                                      <p:to>
                                        <p:strVal val="visible"/>
                                      </p:to>
                                    </p:set>
                                    <p:animEffect transition="in" filter="wedge">
                                      <p:cBhvr>
                                        <p:cTn id="10"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3" name="椭圆 2"/>
          <p:cNvSpPr/>
          <p:nvPr/>
        </p:nvSpPr>
        <p:spPr>
          <a:xfrm>
            <a:off x="3653898" y="654537"/>
            <a:ext cx="1944216" cy="1863207"/>
          </a:xfrm>
          <a:prstGeom prst="ellipse">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3000" b="1" dirty="0">
                <a:solidFill>
                  <a:srgbClr val="0000FF"/>
                </a:solidFill>
                <a:latin typeface="黑体" panose="02010609060101010101" charset="-122"/>
                <a:ea typeface="黑体" panose="02010609060101010101" charset="-122"/>
              </a:rPr>
              <a:t>我的</a:t>
            </a:r>
            <a:endParaRPr lang="zh-CN" altLang="en-US" sz="3000" b="1" dirty="0">
              <a:solidFill>
                <a:srgbClr val="0000FF"/>
              </a:solidFill>
              <a:latin typeface="黑体" panose="02010609060101010101" charset="-122"/>
              <a:ea typeface="黑体" panose="02010609060101010101" charset="-122"/>
            </a:endParaRPr>
          </a:p>
          <a:p>
            <a:pPr algn="ctr"/>
            <a:r>
              <a:rPr lang="zh-CN" altLang="en-US" sz="3000" b="1" dirty="0">
                <a:solidFill>
                  <a:srgbClr val="0000FF"/>
                </a:solidFill>
                <a:latin typeface="黑体" panose="02010609060101010101" charset="-122"/>
                <a:ea typeface="黑体" panose="02010609060101010101" charset="-122"/>
              </a:rPr>
              <a:t>心愿</a:t>
            </a:r>
            <a:endParaRPr lang="zh-CN" altLang="en-US" sz="3000" b="1" dirty="0">
              <a:solidFill>
                <a:srgbClr val="0000FF"/>
              </a:solidFill>
              <a:latin typeface="黑体" panose="02010609060101010101" charset="-122"/>
              <a:ea typeface="黑体" panose="02010609060101010101" charset="-122"/>
            </a:endParaRPr>
          </a:p>
        </p:txBody>
      </p:sp>
      <p:sp>
        <p:nvSpPr>
          <p:cNvPr id="5" name="椭圆 4"/>
          <p:cNvSpPr/>
          <p:nvPr/>
        </p:nvSpPr>
        <p:spPr>
          <a:xfrm>
            <a:off x="5976156" y="2084838"/>
            <a:ext cx="1728192" cy="1674186"/>
          </a:xfrm>
          <a:prstGeom prst="ellipse">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2400" b="1" dirty="0">
                <a:latin typeface="黑体" panose="02010609060101010101" charset="-122"/>
                <a:ea typeface="黑体" panose="02010609060101010101" charset="-122"/>
              </a:rPr>
              <a:t>关于</a:t>
            </a:r>
            <a:endParaRPr lang="zh-CN" altLang="en-US" sz="2400" b="1" dirty="0">
              <a:latin typeface="黑体" panose="02010609060101010101" charset="-122"/>
              <a:ea typeface="黑体" panose="02010609060101010101" charset="-122"/>
            </a:endParaRPr>
          </a:p>
          <a:p>
            <a:pPr algn="ctr"/>
            <a:r>
              <a:rPr lang="zh-CN" altLang="en-US" sz="2400" b="1" dirty="0">
                <a:latin typeface="黑体" panose="02010609060101010101" charset="-122"/>
                <a:ea typeface="黑体" panose="02010609060101010101" charset="-122"/>
              </a:rPr>
              <a:t>亲友</a:t>
            </a:r>
            <a:endParaRPr lang="zh-CN" altLang="en-US" sz="2400" b="1" dirty="0">
              <a:latin typeface="黑体" panose="02010609060101010101" charset="-122"/>
              <a:ea typeface="黑体" panose="02010609060101010101" charset="-122"/>
            </a:endParaRPr>
          </a:p>
        </p:txBody>
      </p:sp>
      <p:sp>
        <p:nvSpPr>
          <p:cNvPr id="6" name="椭圆 5"/>
          <p:cNvSpPr/>
          <p:nvPr/>
        </p:nvSpPr>
        <p:spPr>
          <a:xfrm>
            <a:off x="3734907" y="3056940"/>
            <a:ext cx="1674186" cy="1539171"/>
          </a:xfrm>
          <a:prstGeom prst="ellipse">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2400" b="1" dirty="0">
                <a:latin typeface="黑体" panose="02010609060101010101" charset="-122"/>
                <a:ea typeface="黑体" panose="02010609060101010101" charset="-122"/>
              </a:rPr>
              <a:t>关于</a:t>
            </a:r>
            <a:endParaRPr lang="zh-CN" altLang="en-US" sz="2400" b="1" dirty="0">
              <a:latin typeface="黑体" panose="02010609060101010101" charset="-122"/>
              <a:ea typeface="黑体" panose="02010609060101010101" charset="-122"/>
            </a:endParaRPr>
          </a:p>
          <a:p>
            <a:pPr algn="ctr"/>
            <a:r>
              <a:rPr lang="zh-CN" altLang="en-US" sz="2400" b="1" dirty="0">
                <a:latin typeface="黑体" panose="02010609060101010101" charset="-122"/>
                <a:ea typeface="黑体" panose="02010609060101010101" charset="-122"/>
              </a:rPr>
              <a:t>社会</a:t>
            </a:r>
            <a:endParaRPr lang="zh-CN" altLang="en-US" sz="2400" b="1" dirty="0">
              <a:latin typeface="黑体" panose="02010609060101010101" charset="-122"/>
              <a:ea typeface="黑体" panose="02010609060101010101" charset="-122"/>
            </a:endParaRPr>
          </a:p>
        </p:txBody>
      </p:sp>
      <p:sp>
        <p:nvSpPr>
          <p:cNvPr id="7" name="椭圆 6"/>
          <p:cNvSpPr/>
          <p:nvPr/>
        </p:nvSpPr>
        <p:spPr>
          <a:xfrm>
            <a:off x="1439652" y="1976826"/>
            <a:ext cx="1877634" cy="1782198"/>
          </a:xfrm>
          <a:prstGeom prst="ellipse">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2400" b="1" dirty="0">
                <a:latin typeface="黑体" panose="02010609060101010101" charset="-122"/>
                <a:ea typeface="黑体" panose="02010609060101010101" charset="-122"/>
              </a:rPr>
              <a:t>关于</a:t>
            </a:r>
            <a:endParaRPr lang="zh-CN" altLang="en-US" sz="2400" b="1" dirty="0">
              <a:latin typeface="黑体" panose="02010609060101010101" charset="-122"/>
              <a:ea typeface="黑体" panose="02010609060101010101" charset="-122"/>
            </a:endParaRPr>
          </a:p>
          <a:p>
            <a:pPr algn="ctr"/>
            <a:r>
              <a:rPr lang="zh-CN" altLang="en-US" sz="2400" b="1" dirty="0">
                <a:latin typeface="黑体" panose="02010609060101010101" charset="-122"/>
                <a:ea typeface="黑体" panose="02010609060101010101" charset="-122"/>
              </a:rPr>
              <a:t>自己</a:t>
            </a:r>
            <a:endParaRPr lang="zh-CN" altLang="en-US" sz="2400" b="1" dirty="0">
              <a:latin typeface="黑体" panose="02010609060101010101" charset="-122"/>
              <a:ea typeface="黑体" panose="02010609060101010101" charset="-122"/>
            </a:endParaRPr>
          </a:p>
        </p:txBody>
      </p:sp>
      <p:cxnSp>
        <p:nvCxnSpPr>
          <p:cNvPr id="8" name="直接箭头连接符 7"/>
          <p:cNvCxnSpPr/>
          <p:nvPr/>
        </p:nvCxnSpPr>
        <p:spPr>
          <a:xfrm flipH="1">
            <a:off x="3275856" y="2084838"/>
            <a:ext cx="459051" cy="378900"/>
          </a:xfrm>
          <a:prstGeom prst="straightConnector1">
            <a:avLst/>
          </a:prstGeom>
          <a:ln w="44450">
            <a:tailEnd type="arrow"/>
          </a:ln>
        </p:spPr>
        <p:style>
          <a:lnRef idx="3">
            <a:schemeClr val="accent1"/>
          </a:lnRef>
          <a:fillRef idx="0">
            <a:schemeClr val="accent1"/>
          </a:fillRef>
          <a:effectRef idx="2">
            <a:schemeClr val="accent1"/>
          </a:effectRef>
          <a:fontRef idx="minor">
            <a:schemeClr val="tx1"/>
          </a:fontRef>
        </p:style>
      </p:cxnSp>
      <p:cxnSp>
        <p:nvCxnSpPr>
          <p:cNvPr id="10" name="直接箭头连接符 9"/>
          <p:cNvCxnSpPr/>
          <p:nvPr/>
        </p:nvCxnSpPr>
        <p:spPr>
          <a:xfrm>
            <a:off x="5598114" y="2084838"/>
            <a:ext cx="486054" cy="378900"/>
          </a:xfrm>
          <a:prstGeom prst="straightConnector1">
            <a:avLst/>
          </a:prstGeom>
          <a:ln w="44450">
            <a:tailEnd type="arrow"/>
          </a:ln>
        </p:spPr>
        <p:style>
          <a:lnRef idx="3">
            <a:schemeClr val="accent1"/>
          </a:lnRef>
          <a:fillRef idx="0">
            <a:schemeClr val="accent1"/>
          </a:fillRef>
          <a:effectRef idx="2">
            <a:schemeClr val="accent1"/>
          </a:effectRef>
          <a:fontRef idx="minor">
            <a:schemeClr val="tx1"/>
          </a:fontRef>
        </p:style>
      </p:cxnSp>
      <p:cxnSp>
        <p:nvCxnSpPr>
          <p:cNvPr id="11" name="直接箭头连接符 10"/>
          <p:cNvCxnSpPr/>
          <p:nvPr/>
        </p:nvCxnSpPr>
        <p:spPr>
          <a:xfrm>
            <a:off x="4626006" y="2571750"/>
            <a:ext cx="0" cy="485190"/>
          </a:xfrm>
          <a:prstGeom prst="straightConnector1">
            <a:avLst/>
          </a:prstGeom>
          <a:ln w="44450">
            <a:tailEnd type="arrow"/>
          </a:ln>
        </p:spPr>
        <p:style>
          <a:lnRef idx="3">
            <a:schemeClr val="accent1"/>
          </a:lnRef>
          <a:fillRef idx="0">
            <a:schemeClr val="accent1"/>
          </a:fillRef>
          <a:effectRef idx="2">
            <a:schemeClr val="accent1"/>
          </a:effectRef>
          <a:fontRef idx="minor">
            <a:schemeClr val="tx1"/>
          </a:fontRef>
        </p:style>
      </p:cxnSp>
      <p:sp>
        <p:nvSpPr>
          <p:cNvPr id="1048688" name="文本框 112"/>
          <p:cNvSpPr txBox="1"/>
          <p:nvPr/>
        </p:nvSpPr>
        <p:spPr>
          <a:xfrm>
            <a:off x="846296" y="660559"/>
            <a:ext cx="1758315" cy="549381"/>
          </a:xfrm>
          <a:prstGeom prst="rect">
            <a:avLst/>
          </a:prstGeom>
          <a:solidFill>
            <a:schemeClr val="accent1"/>
          </a:solidFill>
        </p:spPr>
        <p:txBody>
          <a:bodyPr wrap="square" lIns="68580" tIns="34290" rIns="68580" bIns="34290" rtlCol="0">
            <a:spAutoFit/>
            <a:scene3d>
              <a:camera prst="orthographicFront"/>
              <a:lightRig rig="threePt" dir="t"/>
            </a:scene3d>
            <a:sp3d contourW="12700"/>
          </a:bodyPr>
          <a:lstStyle/>
          <a:p>
            <a:pPr algn="just" defTabSz="342900">
              <a:lnSpc>
                <a:spcPct val="130000"/>
              </a:lnSpc>
            </a:pPr>
            <a:r>
              <a:rPr lang="zh-CN" altLang="en-US" sz="2400" b="1" dirty="0">
                <a:solidFill>
                  <a:schemeClr val="bg1"/>
                </a:solidFill>
                <a:latin typeface="宋体" panose="02010600030101010101" pitchFamily="2" charset="-122"/>
                <a:ea typeface="宋体" panose="02010600030101010101" pitchFamily="2" charset="-122"/>
                <a:cs typeface="+mn-ea"/>
                <a:sym typeface="+mn-lt"/>
              </a:rPr>
              <a:t>多角度选材</a:t>
            </a:r>
            <a:endParaRPr lang="zh-CN" altLang="en-US" sz="2400" b="1" dirty="0">
              <a:solidFill>
                <a:schemeClr val="bg1"/>
              </a:solidFill>
              <a:latin typeface="宋体" panose="02010600030101010101" pitchFamily="2" charset="-122"/>
              <a:ea typeface="宋体" panose="02010600030101010101" pitchFamily="2" charset="-122"/>
              <a:cs typeface="+mn-ea"/>
              <a:sym typeface="+mn-lt"/>
            </a:endParaRPr>
          </a:p>
        </p:txBody>
      </p:sp>
    </p:spTree>
  </p:cSld>
  <p:clrMapOvr>
    <a:masterClrMapping/>
  </p:clrMapOvr>
  <p:transition>
    <p:cover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 name="圆角矩形 1"/>
          <p:cNvSpPr/>
          <p:nvPr/>
        </p:nvSpPr>
        <p:spPr>
          <a:xfrm>
            <a:off x="1385646" y="1923678"/>
            <a:ext cx="1080120" cy="876672"/>
          </a:xfrm>
          <a:prstGeom prst="roundRect">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2700" b="1" dirty="0">
                <a:solidFill>
                  <a:srgbClr val="0000FF"/>
                </a:solidFill>
                <a:latin typeface="黑体" panose="02010609060101010101" charset="-122"/>
                <a:ea typeface="黑体" panose="02010609060101010101" charset="-122"/>
              </a:rPr>
              <a:t>我的心愿</a:t>
            </a:r>
            <a:endParaRPr lang="zh-CN" altLang="en-US" sz="2700" b="1" dirty="0">
              <a:solidFill>
                <a:srgbClr val="0000FF"/>
              </a:solidFill>
              <a:latin typeface="黑体" panose="02010609060101010101" charset="-122"/>
              <a:ea typeface="黑体" panose="02010609060101010101" charset="-122"/>
            </a:endParaRPr>
          </a:p>
        </p:txBody>
      </p:sp>
      <p:sp>
        <p:nvSpPr>
          <p:cNvPr id="4" name="圆角矩形 3"/>
          <p:cNvSpPr/>
          <p:nvPr/>
        </p:nvSpPr>
        <p:spPr>
          <a:xfrm>
            <a:off x="3059832" y="2025414"/>
            <a:ext cx="1188132" cy="648072"/>
          </a:xfrm>
          <a:prstGeom prst="roundRect">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2400" b="1" dirty="0"/>
              <a:t>关于</a:t>
            </a:r>
            <a:endParaRPr lang="zh-CN" altLang="en-US" sz="2400" b="1" dirty="0"/>
          </a:p>
          <a:p>
            <a:pPr algn="ctr"/>
            <a:r>
              <a:rPr lang="zh-CN" altLang="en-US" sz="2400" b="1" dirty="0"/>
              <a:t>自己</a:t>
            </a:r>
            <a:endParaRPr lang="zh-CN" altLang="en-US" sz="2400" b="1" dirty="0"/>
          </a:p>
        </p:txBody>
      </p:sp>
      <p:sp>
        <p:nvSpPr>
          <p:cNvPr id="5" name="圆角矩形 4"/>
          <p:cNvSpPr/>
          <p:nvPr/>
        </p:nvSpPr>
        <p:spPr>
          <a:xfrm>
            <a:off x="4855722" y="573528"/>
            <a:ext cx="2754306" cy="972108"/>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just"/>
            <a:r>
              <a:rPr lang="zh-CN" altLang="en-US" sz="2100" b="1" dirty="0">
                <a:solidFill>
                  <a:schemeClr val="tx1"/>
                </a:solidFill>
              </a:rPr>
              <a:t>努力学习，长大以后当一名好老师</a:t>
            </a:r>
            <a:r>
              <a:rPr lang="en-US" altLang="zh-CN" sz="2100" b="1" dirty="0">
                <a:solidFill>
                  <a:schemeClr val="tx1"/>
                </a:solidFill>
              </a:rPr>
              <a:t>……</a:t>
            </a:r>
            <a:endParaRPr lang="en-US" altLang="zh-CN" sz="2100" b="1" dirty="0">
              <a:solidFill>
                <a:schemeClr val="tx1"/>
              </a:solidFill>
            </a:endParaRPr>
          </a:p>
        </p:txBody>
      </p:sp>
      <p:sp>
        <p:nvSpPr>
          <p:cNvPr id="6" name="圆角矩形 5"/>
          <p:cNvSpPr/>
          <p:nvPr/>
        </p:nvSpPr>
        <p:spPr>
          <a:xfrm>
            <a:off x="5028300" y="3084807"/>
            <a:ext cx="2581728" cy="891099"/>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just"/>
            <a:r>
              <a:rPr lang="zh-CN" altLang="en-US" sz="2100" b="1" dirty="0">
                <a:solidFill>
                  <a:schemeClr val="tx1"/>
                </a:solidFill>
              </a:rPr>
              <a:t>这个学期能当上班干部</a:t>
            </a:r>
            <a:r>
              <a:rPr lang="en-US" altLang="zh-CN" sz="2100" b="1" dirty="0">
                <a:solidFill>
                  <a:schemeClr val="tx1"/>
                </a:solidFill>
              </a:rPr>
              <a:t>……</a:t>
            </a:r>
            <a:endParaRPr lang="en-US" altLang="zh-CN" sz="2100" b="1" dirty="0">
              <a:solidFill>
                <a:schemeClr val="tx1"/>
              </a:solidFill>
            </a:endParaRPr>
          </a:p>
        </p:txBody>
      </p:sp>
      <p:sp>
        <p:nvSpPr>
          <p:cNvPr id="7" name="圆角矩形 6"/>
          <p:cNvSpPr/>
          <p:nvPr/>
        </p:nvSpPr>
        <p:spPr>
          <a:xfrm>
            <a:off x="5028248" y="1799273"/>
            <a:ext cx="2519839" cy="905351"/>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l"/>
            <a:r>
              <a:rPr lang="zh-CN" altLang="en-US" sz="2100" b="1" dirty="0">
                <a:solidFill>
                  <a:schemeClr val="tx1"/>
                </a:solidFill>
              </a:rPr>
              <a:t>有机会去看看高山、草原、大海</a:t>
            </a:r>
            <a:r>
              <a:rPr lang="en-US" altLang="zh-CN" sz="2100" b="1" dirty="0">
                <a:solidFill>
                  <a:schemeClr val="tx1"/>
                </a:solidFill>
              </a:rPr>
              <a:t>……</a:t>
            </a:r>
            <a:endParaRPr lang="en-US" altLang="zh-CN" sz="2100" b="1" dirty="0">
              <a:solidFill>
                <a:schemeClr val="tx1"/>
              </a:solidFill>
            </a:endParaRPr>
          </a:p>
        </p:txBody>
      </p:sp>
      <p:cxnSp>
        <p:nvCxnSpPr>
          <p:cNvPr id="11" name="直接箭头连接符 10"/>
          <p:cNvCxnSpPr/>
          <p:nvPr/>
        </p:nvCxnSpPr>
        <p:spPr>
          <a:xfrm>
            <a:off x="2519772" y="2406024"/>
            <a:ext cx="540060" cy="0"/>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4" name="直接箭头连接符 13"/>
          <p:cNvCxnSpPr/>
          <p:nvPr/>
        </p:nvCxnSpPr>
        <p:spPr>
          <a:xfrm>
            <a:off x="4301970" y="2704914"/>
            <a:ext cx="648072" cy="460902"/>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5" name="直接箭头连接符 14"/>
          <p:cNvCxnSpPr/>
          <p:nvPr/>
        </p:nvCxnSpPr>
        <p:spPr>
          <a:xfrm flipV="1">
            <a:off x="4382979" y="2349450"/>
            <a:ext cx="645321" cy="8568"/>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6" name="直接箭头连接符 15"/>
          <p:cNvCxnSpPr/>
          <p:nvPr/>
        </p:nvCxnSpPr>
        <p:spPr>
          <a:xfrm flipV="1">
            <a:off x="4247964" y="1383618"/>
            <a:ext cx="513057" cy="496356"/>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ransition>
    <p:split orient="vert" dir="in"/>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9845C"/>
        </a:solidFill>
        <a:effectLst/>
      </p:bgPr>
    </p:bg>
    <p:spTree>
      <p:nvGrpSpPr>
        <p:cNvPr id="1" name=""/>
        <p:cNvGrpSpPr/>
        <p:nvPr/>
      </p:nvGrpSpPr>
      <p:grpSpPr>
        <a:xfrm>
          <a:off x="0" y="0"/>
          <a:ext cx="0" cy="0"/>
          <a:chOff x="0" y="0"/>
          <a:chExt cx="0" cy="0"/>
        </a:xfrm>
      </p:grpSpPr>
      <p:sp>
        <p:nvSpPr>
          <p:cNvPr id="2" name="圆角矩形 1"/>
          <p:cNvSpPr/>
          <p:nvPr/>
        </p:nvSpPr>
        <p:spPr>
          <a:xfrm>
            <a:off x="1385646" y="1923678"/>
            <a:ext cx="1080120" cy="876672"/>
          </a:xfrm>
          <a:prstGeom prst="roundRect">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2700" b="1" dirty="0">
                <a:solidFill>
                  <a:srgbClr val="0000FF"/>
                </a:solidFill>
                <a:latin typeface="黑体" panose="02010609060101010101" charset="-122"/>
                <a:ea typeface="黑体" panose="02010609060101010101" charset="-122"/>
              </a:rPr>
              <a:t>我的心愿</a:t>
            </a:r>
            <a:endParaRPr lang="zh-CN" altLang="en-US" sz="2700" b="1" dirty="0">
              <a:solidFill>
                <a:srgbClr val="0000FF"/>
              </a:solidFill>
              <a:latin typeface="黑体" panose="02010609060101010101" charset="-122"/>
              <a:ea typeface="黑体" panose="02010609060101010101" charset="-122"/>
            </a:endParaRPr>
          </a:p>
        </p:txBody>
      </p:sp>
      <p:sp>
        <p:nvSpPr>
          <p:cNvPr id="4" name="圆角矩形 3"/>
          <p:cNvSpPr/>
          <p:nvPr/>
        </p:nvSpPr>
        <p:spPr>
          <a:xfrm>
            <a:off x="3059832" y="2025414"/>
            <a:ext cx="1188132" cy="648072"/>
          </a:xfrm>
          <a:prstGeom prst="roundRect">
            <a:avLst/>
          </a:prstGeom>
        </p:spPr>
        <p:style>
          <a:lnRef idx="1">
            <a:schemeClr val="accent6"/>
          </a:lnRef>
          <a:fillRef idx="3">
            <a:schemeClr val="accent6"/>
          </a:fillRef>
          <a:effectRef idx="2">
            <a:schemeClr val="accent6"/>
          </a:effectRef>
          <a:fontRef idx="minor">
            <a:schemeClr val="lt1"/>
          </a:fontRef>
        </p:style>
        <p:txBody>
          <a:bodyPr lIns="68580" tIns="34290" rIns="68580" bIns="34290" rtlCol="0" anchor="ctr"/>
          <a:lstStyle/>
          <a:p>
            <a:pPr algn="ctr"/>
            <a:r>
              <a:rPr lang="zh-CN" altLang="en-US" sz="2400" b="1" dirty="0"/>
              <a:t>关于</a:t>
            </a:r>
            <a:endParaRPr lang="zh-CN" altLang="en-US" sz="2400" b="1" dirty="0"/>
          </a:p>
          <a:p>
            <a:pPr algn="ctr"/>
            <a:r>
              <a:rPr lang="zh-CN" altLang="en-US" sz="2400" b="1" dirty="0"/>
              <a:t>亲友</a:t>
            </a:r>
            <a:endParaRPr lang="zh-CN" altLang="en-US" sz="2400" b="1" dirty="0"/>
          </a:p>
        </p:txBody>
      </p:sp>
      <p:sp>
        <p:nvSpPr>
          <p:cNvPr id="5" name="圆角矩形 4"/>
          <p:cNvSpPr/>
          <p:nvPr/>
        </p:nvSpPr>
        <p:spPr>
          <a:xfrm>
            <a:off x="4855845" y="573406"/>
            <a:ext cx="2446973" cy="972026"/>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l"/>
            <a:r>
              <a:rPr lang="zh-CN" altLang="en-US" sz="2100" b="1" dirty="0">
                <a:solidFill>
                  <a:schemeClr val="tx1"/>
                </a:solidFill>
              </a:rPr>
              <a:t>奶奶的病赶快好起来</a:t>
            </a:r>
            <a:r>
              <a:rPr lang="en-US" altLang="zh-CN" sz="2100" b="1" dirty="0">
                <a:solidFill>
                  <a:schemeClr val="tx1"/>
                </a:solidFill>
              </a:rPr>
              <a:t>……</a:t>
            </a:r>
            <a:endParaRPr lang="en-US" altLang="zh-CN" sz="2100" b="1" dirty="0">
              <a:solidFill>
                <a:schemeClr val="tx1"/>
              </a:solidFill>
            </a:endParaRPr>
          </a:p>
        </p:txBody>
      </p:sp>
      <p:sp>
        <p:nvSpPr>
          <p:cNvPr id="6" name="圆角矩形 5"/>
          <p:cNvSpPr/>
          <p:nvPr/>
        </p:nvSpPr>
        <p:spPr>
          <a:xfrm>
            <a:off x="5028247" y="3084672"/>
            <a:ext cx="2549843" cy="891064"/>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l"/>
            <a:r>
              <a:rPr lang="zh-CN" altLang="en-US" sz="2100" b="1" dirty="0">
                <a:solidFill>
                  <a:schemeClr val="tx1"/>
                </a:solidFill>
              </a:rPr>
              <a:t>好朋友永不分离</a:t>
            </a:r>
            <a:r>
              <a:rPr lang="en-US" altLang="zh-CN" sz="2100" b="1" dirty="0">
                <a:solidFill>
                  <a:schemeClr val="tx1"/>
                </a:solidFill>
              </a:rPr>
              <a:t>……</a:t>
            </a:r>
            <a:endParaRPr lang="en-US" altLang="zh-CN" sz="2100" b="1" dirty="0">
              <a:solidFill>
                <a:schemeClr val="tx1"/>
              </a:solidFill>
            </a:endParaRPr>
          </a:p>
        </p:txBody>
      </p:sp>
      <p:sp>
        <p:nvSpPr>
          <p:cNvPr id="7" name="圆角矩形 6"/>
          <p:cNvSpPr/>
          <p:nvPr/>
        </p:nvSpPr>
        <p:spPr>
          <a:xfrm>
            <a:off x="5028248" y="1799273"/>
            <a:ext cx="2551271" cy="905351"/>
          </a:xfrm>
          <a:prstGeom prst="roundRect">
            <a:avLst/>
          </a:prstGeom>
          <a:ln w="44450"/>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l"/>
            <a:r>
              <a:rPr lang="zh-CN" altLang="en-US" sz="2100" b="1" dirty="0">
                <a:solidFill>
                  <a:schemeClr val="tx1"/>
                </a:solidFill>
              </a:rPr>
              <a:t>爸爸妈妈明年工作不要那么辛苦了</a:t>
            </a:r>
            <a:r>
              <a:rPr lang="en-US" altLang="zh-CN" sz="2100" b="1" dirty="0">
                <a:solidFill>
                  <a:schemeClr val="tx1"/>
                </a:solidFill>
              </a:rPr>
              <a:t>……</a:t>
            </a:r>
            <a:endParaRPr lang="en-US" altLang="zh-CN" sz="2100" b="1" dirty="0">
              <a:solidFill>
                <a:schemeClr val="tx1"/>
              </a:solidFill>
            </a:endParaRPr>
          </a:p>
        </p:txBody>
      </p:sp>
      <p:cxnSp>
        <p:nvCxnSpPr>
          <p:cNvPr id="11" name="直接箭头连接符 10"/>
          <p:cNvCxnSpPr/>
          <p:nvPr/>
        </p:nvCxnSpPr>
        <p:spPr>
          <a:xfrm>
            <a:off x="2519772" y="2406024"/>
            <a:ext cx="540060" cy="0"/>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4" name="直接箭头连接符 13"/>
          <p:cNvCxnSpPr/>
          <p:nvPr/>
        </p:nvCxnSpPr>
        <p:spPr>
          <a:xfrm>
            <a:off x="4301970" y="2704914"/>
            <a:ext cx="648072" cy="460902"/>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5" name="直接箭头连接符 14"/>
          <p:cNvCxnSpPr/>
          <p:nvPr/>
        </p:nvCxnSpPr>
        <p:spPr>
          <a:xfrm flipV="1">
            <a:off x="4382979" y="2349450"/>
            <a:ext cx="645321" cy="8568"/>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cxnSp>
        <p:nvCxnSpPr>
          <p:cNvPr id="16" name="直接箭头连接符 15"/>
          <p:cNvCxnSpPr/>
          <p:nvPr/>
        </p:nvCxnSpPr>
        <p:spPr>
          <a:xfrm flipV="1">
            <a:off x="4247964" y="1383618"/>
            <a:ext cx="513057" cy="496356"/>
          </a:xfrm>
          <a:prstGeom prst="straightConnector1">
            <a:avLst/>
          </a:prstGeom>
          <a:ln w="44450">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ransition>
    <p:push dir="d"/>
  </p:transition>
</p:sld>
</file>

<file path=ppt/tags/tag1.xml><?xml version="1.0" encoding="utf-8"?>
<p:tagLst xmlns:p="http://schemas.openxmlformats.org/presentationml/2006/main">
  <p:tag name="KSO_WPP_MARK_KEY" val="8d7a3838-12a4-4d46-8096-ec25d958f187"/>
  <p:tag name="COMMONDATA" val="eyJoZGlkIjoiNTEwZDYwYjA4ODUyYzA2MmI0M2EzZjhhMWY0NWI4YWEifQ=="/>
</p:tagLst>
</file>

<file path=ppt/theme/theme1.xml><?xml version="1.0" encoding="utf-8"?>
<a:theme xmlns:a="http://schemas.openxmlformats.org/drawingml/2006/main" name="第一PPT模板网-WWW.1PPT.COM">
  <a:themeElements>
    <a:clrScheme name="自定义 1494">
      <a:dk1>
        <a:sysClr val="windowText" lastClr="000000"/>
      </a:dk1>
      <a:lt1>
        <a:sysClr val="window" lastClr="FFFFFF"/>
      </a:lt1>
      <a:dk2>
        <a:srgbClr val="44546A"/>
      </a:dk2>
      <a:lt2>
        <a:srgbClr val="E7E6E6"/>
      </a:lt2>
      <a:accent1>
        <a:srgbClr val="59845C"/>
      </a:accent1>
      <a:accent2>
        <a:srgbClr val="91B594"/>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3814</Words>
  <Application>WPS 演示</Application>
  <PresentationFormat>全屏显示(16:9)</PresentationFormat>
  <Paragraphs>272</Paragraphs>
  <Slides>32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Arial</vt:lpstr>
      <vt:lpstr>宋体</vt:lpstr>
      <vt:lpstr>Wingdings</vt:lpstr>
      <vt:lpstr>X-细黑体</vt:lpstr>
      <vt:lpstr>黑体</vt:lpstr>
      <vt:lpstr>微软雅黑</vt:lpstr>
      <vt:lpstr>楷体</vt:lpstr>
      <vt:lpstr>Calibri</vt:lpstr>
      <vt:lpstr>等线</vt:lpstr>
      <vt:lpstr>Arial Unicode MS</vt:lpstr>
      <vt:lpstr>Wingdings</vt:lpstr>
      <vt:lpstr>Arial</vt:lpstr>
      <vt:lpstr>等线 Light</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小树</cp:lastModifiedBy>
  <cp:revision>395</cp:revision>
  <dcterms:created xsi:type="dcterms:W3CDTF">2019-10-28T08:35:00Z</dcterms:created>
  <dcterms:modified xsi:type="dcterms:W3CDTF">2023-01-19T01:39:37Z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EC5DC2CA44054E98A09D04CD09E76E3F</vt:lpwstr>
  </property>
</Properties>
</file>