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emf" ContentType="image/x-em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</p:sldIdLst>
  <p:sldSz cx="9144000" cy="5143500" type="screen16x9"/>
  <p:notesSz cx="6858000" cy="9144000"/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6" d="100"/>
          <a:sy n="146" d="100"/>
        </p:scale>
        <p:origin x="-624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44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C5DEFA-CB70-48CF-84B9-51F89DD0B1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347EF4-4E0B-474B-856E-307947487BB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0.xml"/><Relationship Id="rId4" Type="http://schemas.openxmlformats.org/officeDocument/2006/relationships/tags" Target="../tags/tag29.xml"/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67499" tIns="35099" rIns="67499" bIns="35099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456300" y="1071900"/>
            <a:ext cx="4006800" cy="286200"/>
          </a:xfrm>
        </p:spPr>
        <p:txBody>
          <a:bodyPr lIns="76198" tIns="28574" rIns="57149" bIns="28574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1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6300" y="1390500"/>
            <a:ext cx="4006800" cy="3296700"/>
          </a:xfrm>
        </p:spPr>
        <p:txBody>
          <a:bodyPr vert="horz" lIns="76198" tIns="0" rIns="61912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3" y="1066297"/>
            <a:ext cx="4006800" cy="286200"/>
          </a:xfrm>
        </p:spPr>
        <p:txBody>
          <a:bodyPr vert="horz" lIns="76198" tIns="28574" rIns="57149" bIns="28574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1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390500"/>
            <a:ext cx="4006800" cy="3296700"/>
          </a:xfrm>
        </p:spPr>
        <p:txBody>
          <a:bodyPr vert="horz" lIns="76198" tIns="0" rIns="61912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67499" tIns="35099" rIns="67499" bIns="35099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456300" y="1166400"/>
            <a:ext cx="3924808" cy="3456000"/>
          </a:xfrm>
        </p:spPr>
        <p:txBody>
          <a:bodyPr vert="horz" lIns="67499" tIns="35099" rIns="67499" bIns="35099"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762800" y="1166400"/>
            <a:ext cx="3920400" cy="3456000"/>
          </a:xfrm>
        </p:spPr>
        <p:txBody>
          <a:bodyPr vert="horz" lIns="67499" tIns="35099" rIns="67499" bIns="35099"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7676100" y="685800"/>
            <a:ext cx="783000" cy="3771900"/>
          </a:xfrm>
        </p:spPr>
        <p:txBody>
          <a:bodyPr vert="eaVert" lIns="67499" tIns="35099" rIns="67499" bIns="35099" rtlCol="0" anchor="ctr" anchorCtr="0">
            <a:normAutofit/>
          </a:bodyPr>
          <a:lstStyle>
            <a:lvl1pPr>
              <a:buNone/>
              <a:defRPr sz="2100"/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85800" y="685800"/>
            <a:ext cx="6876900" cy="3771900"/>
          </a:xfrm>
        </p:spPr>
        <p:txBody>
          <a:bodyPr vert="eaVert" lIns="35099" tIns="35099" rIns="35099" bIns="35099"/>
          <a:lstStyle>
            <a:lvl1pPr marL="171450" indent="-171450">
              <a:spcAft>
                <a:spcPts val="750"/>
              </a:spcAft>
              <a:defRPr spc="225"/>
            </a:lvl1pPr>
            <a:lvl2pPr marL="514350" indent="-171450">
              <a:defRPr spc="225"/>
            </a:lvl2pPr>
            <a:lvl3pPr marL="857250" indent="-171450">
              <a:defRPr spc="225"/>
            </a:lvl3pPr>
            <a:lvl4pPr marL="1200150" indent="-171450">
              <a:defRPr spc="225"/>
            </a:lvl4pPr>
            <a:lvl5pPr marL="1543050" indent="-171450">
              <a:defRPr spc="225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456300" y="580500"/>
            <a:ext cx="8229600" cy="41121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899100" y="1863000"/>
            <a:ext cx="7349400" cy="764100"/>
          </a:xfrm>
        </p:spPr>
        <p:txBody>
          <a:bodyPr vert="horz" lIns="67499" tIns="35099" rIns="67499" bIns="35099" rtlCol="0" anchor="t" anchorCtr="0">
            <a:normAutofit/>
          </a:bodyPr>
          <a:lstStyle>
            <a:lvl1pPr algn="ctr">
              <a:defRPr sz="45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899100" y="2670300"/>
            <a:ext cx="7349400" cy="353700"/>
          </a:xfrm>
        </p:spPr>
        <p:txBody>
          <a:bodyPr lIns="67499" tIns="35099" rIns="67499" bIns="35099">
            <a:normAutofit/>
          </a:bodyPr>
          <a:lstStyle>
            <a:lvl1pPr algn="ctr">
              <a:lnSpc>
                <a:spcPct val="110000"/>
              </a:lnSpc>
              <a:buNone/>
              <a:defRPr sz="1800" spc="15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8" Type="http://schemas.openxmlformats.org/officeDocument/2006/relationships/theme" Target="../theme/theme1.xml"/><Relationship Id="rId87" Type="http://schemas.openxmlformats.org/officeDocument/2006/relationships/tags" Target="../tags/tag41.xml"/><Relationship Id="rId86" Type="http://schemas.openxmlformats.org/officeDocument/2006/relationships/image" Target="../media/image1.png"/><Relationship Id="rId85" Type="http://schemas.openxmlformats.org/officeDocument/2006/relationships/tags" Target="../tags/tag40.xml"/><Relationship Id="rId84" Type="http://schemas.openxmlformats.org/officeDocument/2006/relationships/tags" Target="../tags/tag39.xml"/><Relationship Id="rId83" Type="http://schemas.openxmlformats.org/officeDocument/2006/relationships/tags" Target="../tags/tag38.xml"/><Relationship Id="rId82" Type="http://schemas.openxmlformats.org/officeDocument/2006/relationships/tags" Target="../tags/tag37.xml"/><Relationship Id="rId81" Type="http://schemas.openxmlformats.org/officeDocument/2006/relationships/tags" Target="../tags/tag36.xml"/><Relationship Id="rId80" Type="http://schemas.openxmlformats.org/officeDocument/2006/relationships/slideLayout" Target="../slideLayouts/slideLayout80.xml"/><Relationship Id="rId8" Type="http://schemas.openxmlformats.org/officeDocument/2006/relationships/slideLayout" Target="../slideLayouts/slideLayout8.xml"/><Relationship Id="rId79" Type="http://schemas.openxmlformats.org/officeDocument/2006/relationships/slideLayout" Target="../slideLayouts/slideLayout79.xml"/><Relationship Id="rId78" Type="http://schemas.openxmlformats.org/officeDocument/2006/relationships/slideLayout" Target="../slideLayouts/slideLayout78.xml"/><Relationship Id="rId77" Type="http://schemas.openxmlformats.org/officeDocument/2006/relationships/slideLayout" Target="../slideLayouts/slideLayout77.xml"/><Relationship Id="rId76" Type="http://schemas.openxmlformats.org/officeDocument/2006/relationships/slideLayout" Target="../slideLayouts/slideLayout76.xml"/><Relationship Id="rId75" Type="http://schemas.openxmlformats.org/officeDocument/2006/relationships/slideLayout" Target="../slideLayouts/slideLayout75.xml"/><Relationship Id="rId74" Type="http://schemas.openxmlformats.org/officeDocument/2006/relationships/slideLayout" Target="../slideLayouts/slideLayout74.xml"/><Relationship Id="rId73" Type="http://schemas.openxmlformats.org/officeDocument/2006/relationships/slideLayout" Target="../slideLayouts/slideLayout73.xml"/><Relationship Id="rId72" Type="http://schemas.openxmlformats.org/officeDocument/2006/relationships/slideLayout" Target="../slideLayouts/slideLayout72.xml"/><Relationship Id="rId71" Type="http://schemas.openxmlformats.org/officeDocument/2006/relationships/slideLayout" Target="../slideLayouts/slideLayout71.xml"/><Relationship Id="rId70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.xml"/><Relationship Id="rId69" Type="http://schemas.openxmlformats.org/officeDocument/2006/relationships/slideLayout" Target="../slideLayouts/slideLayout69.xml"/><Relationship Id="rId68" Type="http://schemas.openxmlformats.org/officeDocument/2006/relationships/slideLayout" Target="../slideLayouts/slideLayout68.xml"/><Relationship Id="rId67" Type="http://schemas.openxmlformats.org/officeDocument/2006/relationships/slideLayout" Target="../slideLayouts/slideLayout67.xml"/><Relationship Id="rId66" Type="http://schemas.openxmlformats.org/officeDocument/2006/relationships/slideLayout" Target="../slideLayouts/slideLayout66.xml"/><Relationship Id="rId65" Type="http://schemas.openxmlformats.org/officeDocument/2006/relationships/slideLayout" Target="../slideLayouts/slideLayout65.xml"/><Relationship Id="rId64" Type="http://schemas.openxmlformats.org/officeDocument/2006/relationships/slideLayout" Target="../slideLayouts/slideLayout64.xml"/><Relationship Id="rId63" Type="http://schemas.openxmlformats.org/officeDocument/2006/relationships/slideLayout" Target="../slideLayouts/slideLayout63.xml"/><Relationship Id="rId62" Type="http://schemas.openxmlformats.org/officeDocument/2006/relationships/slideLayout" Target="../slideLayouts/slideLayout62.xml"/><Relationship Id="rId61" Type="http://schemas.openxmlformats.org/officeDocument/2006/relationships/slideLayout" Target="../slideLayouts/slideLayout61.xml"/><Relationship Id="rId60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.xml"/><Relationship Id="rId59" Type="http://schemas.openxmlformats.org/officeDocument/2006/relationships/slideLayout" Target="../slideLayouts/slideLayout59.xml"/><Relationship Id="rId58" Type="http://schemas.openxmlformats.org/officeDocument/2006/relationships/slideLayout" Target="../slideLayouts/slideLayout58.xml"/><Relationship Id="rId57" Type="http://schemas.openxmlformats.org/officeDocument/2006/relationships/slideLayout" Target="../slideLayouts/slideLayout57.xml"/><Relationship Id="rId56" Type="http://schemas.openxmlformats.org/officeDocument/2006/relationships/slideLayout" Target="../slideLayouts/slideLayout56.xml"/><Relationship Id="rId55" Type="http://schemas.openxmlformats.org/officeDocument/2006/relationships/slideLayout" Target="../slideLayouts/slideLayout55.xml"/><Relationship Id="rId54" Type="http://schemas.openxmlformats.org/officeDocument/2006/relationships/slideLayout" Target="../slideLayouts/slideLayout54.xml"/><Relationship Id="rId53" Type="http://schemas.openxmlformats.org/officeDocument/2006/relationships/slideLayout" Target="../slideLayouts/slideLayout53.xml"/><Relationship Id="rId52" Type="http://schemas.openxmlformats.org/officeDocument/2006/relationships/slideLayout" Target="../slideLayouts/slideLayout52.xml"/><Relationship Id="rId51" Type="http://schemas.openxmlformats.org/officeDocument/2006/relationships/slideLayout" Target="../slideLayouts/slideLayout51.xml"/><Relationship Id="rId50" Type="http://schemas.openxmlformats.org/officeDocument/2006/relationships/slideLayout" Target="../slideLayouts/slideLayout50.xml"/><Relationship Id="rId5" Type="http://schemas.openxmlformats.org/officeDocument/2006/relationships/slideLayout" Target="../slideLayouts/slideLayout5.xml"/><Relationship Id="rId49" Type="http://schemas.openxmlformats.org/officeDocument/2006/relationships/slideLayout" Target="../slideLayouts/slideLayout49.xml"/><Relationship Id="rId48" Type="http://schemas.openxmlformats.org/officeDocument/2006/relationships/slideLayout" Target="../slideLayouts/slideLayout48.xml"/><Relationship Id="rId47" Type="http://schemas.openxmlformats.org/officeDocument/2006/relationships/slideLayout" Target="../slideLayouts/slideLayout47.xml"/><Relationship Id="rId46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45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81"/>
            </p:custDataLst>
          </p:nvPr>
        </p:nvSpPr>
        <p:spPr>
          <a:xfrm>
            <a:off x="456300" y="456300"/>
            <a:ext cx="8226900" cy="529200"/>
          </a:xfrm>
          <a:prstGeom prst="rect">
            <a:avLst/>
          </a:prstGeom>
        </p:spPr>
        <p:txBody>
          <a:bodyPr vert="horz" lIns="67626" tIns="35242" rIns="67626" bIns="35242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82"/>
            </p:custDataLst>
          </p:nvPr>
        </p:nvSpPr>
        <p:spPr>
          <a:xfrm>
            <a:off x="456300" y="1117800"/>
            <a:ext cx="8226900" cy="3569400"/>
          </a:xfrm>
          <a:prstGeom prst="rect">
            <a:avLst/>
          </a:prstGeom>
        </p:spPr>
        <p:txBody>
          <a:bodyPr vert="horz" lIns="67499" tIns="35099" rIns="67499" bIns="35099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83"/>
            </p:custDataLst>
          </p:nvPr>
        </p:nvSpPr>
        <p:spPr>
          <a:xfrm>
            <a:off x="459000" y="4735800"/>
            <a:ext cx="2025000" cy="237600"/>
          </a:xfrm>
          <a:prstGeom prst="rect">
            <a:avLst/>
          </a:prstGeom>
        </p:spPr>
        <p:txBody>
          <a:bodyPr vert="horz" lIns="68579" tIns="34289" rIns="68579" bIns="34289" rtlCol="0" anchor="ctr">
            <a:normAutofit/>
          </a:bodyPr>
          <a:lstStyle>
            <a:lvl1pPr algn="l">
              <a:defRPr sz="8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84"/>
            </p:custDataLst>
          </p:nvPr>
        </p:nvSpPr>
        <p:spPr>
          <a:xfrm>
            <a:off x="3087000" y="4735800"/>
            <a:ext cx="2970000" cy="237600"/>
          </a:xfrm>
          <a:prstGeom prst="rect">
            <a:avLst/>
          </a:prstGeom>
        </p:spPr>
        <p:txBody>
          <a:bodyPr vert="horz" lIns="68579" tIns="34289" rIns="68579" bIns="34289" rtlCol="0" anchor="ctr">
            <a:normAutofit/>
          </a:bodyPr>
          <a:lstStyle>
            <a:lvl1pPr algn="ctr">
              <a:defRPr sz="8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85"/>
            </p:custDataLst>
          </p:nvPr>
        </p:nvSpPr>
        <p:spPr>
          <a:xfrm>
            <a:off x="6658200" y="4735800"/>
            <a:ext cx="2025000" cy="237600"/>
          </a:xfrm>
          <a:prstGeom prst="rect">
            <a:avLst/>
          </a:prstGeom>
        </p:spPr>
        <p:txBody>
          <a:bodyPr vert="horz" lIns="68579" tIns="34289" rIns="68579" bIns="34289" rtlCol="0" anchor="ctr">
            <a:normAutofit/>
          </a:bodyPr>
          <a:lstStyle>
            <a:lvl1pPr algn="r">
              <a:defRPr sz="8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-25720" y="4935858"/>
            <a:ext cx="9169482" cy="206693"/>
            <a:chOff x="-54" y="10364"/>
            <a:chExt cx="19251" cy="43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6" cstate="email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flipV="1">
              <a:off x="-54" y="10365"/>
              <a:ext cx="9861" cy="411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86" cstate="email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 t="-5839" r="4776"/>
            <a:stretch>
              <a:fillRect/>
            </a:stretch>
          </p:blipFill>
          <p:spPr>
            <a:xfrm flipV="1">
              <a:off x="9807" y="10364"/>
              <a:ext cx="9390" cy="435"/>
            </a:xfrm>
            <a:prstGeom prst="rect">
              <a:avLst/>
            </a:prstGeom>
          </p:spPr>
        </p:pic>
      </p:grpSp>
    </p:spTree>
    <p:custDataLst>
      <p:tags r:id="rId8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  <p:sldLayoutId id="2147483704" r:id="rId56"/>
    <p:sldLayoutId id="2147483705" r:id="rId57"/>
    <p:sldLayoutId id="2147483706" r:id="rId58"/>
    <p:sldLayoutId id="2147483707" r:id="rId59"/>
    <p:sldLayoutId id="2147483708" r:id="rId60"/>
    <p:sldLayoutId id="2147483709" r:id="rId61"/>
    <p:sldLayoutId id="2147483710" r:id="rId62"/>
    <p:sldLayoutId id="2147483711" r:id="rId63"/>
    <p:sldLayoutId id="2147483712" r:id="rId64"/>
    <p:sldLayoutId id="2147483713" r:id="rId65"/>
    <p:sldLayoutId id="2147483714" r:id="rId66"/>
    <p:sldLayoutId id="2147483715" r:id="rId67"/>
    <p:sldLayoutId id="2147483716" r:id="rId68"/>
    <p:sldLayoutId id="2147483717" r:id="rId69"/>
    <p:sldLayoutId id="2147483718" r:id="rId70"/>
    <p:sldLayoutId id="2147483719" r:id="rId71"/>
    <p:sldLayoutId id="2147483720" r:id="rId72"/>
    <p:sldLayoutId id="2147483721" r:id="rId73"/>
    <p:sldLayoutId id="2147483722" r:id="rId74"/>
    <p:sldLayoutId id="2147483723" r:id="rId75"/>
    <p:sldLayoutId id="2147483724" r:id="rId76"/>
    <p:sldLayoutId id="2147483725" r:id="rId77"/>
    <p:sldLayoutId id="2147483726" r:id="rId78"/>
    <p:sldLayoutId id="2147483727" r:id="rId79"/>
    <p:sldLayoutId id="2147483728" r:id="rId80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225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●"/>
        <a:defRPr sz="1400" u="none" strike="noStrike" kern="1200" cap="none" spc="113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45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13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450"/>
        </a:spcAft>
        <a:buFont typeface="Arial" panose="020B0604020202020204" pitchFamily="34" charset="0"/>
        <a:buChar char="●"/>
        <a:defRPr sz="1200" u="none" strike="noStrike" kern="1200" cap="none" spc="113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225"/>
        </a:spcAft>
        <a:buFont typeface="Wingdings" panose="05000000000000000000" charset="0"/>
        <a:buChar char=""/>
        <a:defRPr sz="1100" u="none" strike="noStrike" kern="1200" cap="none" spc="113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225"/>
        </a:spcAft>
        <a:buFont typeface="Arial" panose="020B0604020202020204" pitchFamily="34" charset="0"/>
        <a:buChar char="•"/>
        <a:defRPr sz="1100" u="none" strike="noStrike" kern="1200" cap="none" spc="113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1.xml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3.xml"/><Relationship Id="rId1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1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2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image" Target="../media/image6.emf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28.xml"/><Relationship Id="rId4" Type="http://schemas.openxmlformats.org/officeDocument/2006/relationships/image" Target="../media/image14.jpeg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6.em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audio" Target="../media/audio2.wav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1.xml"/><Relationship Id="rId4" Type="http://schemas.openxmlformats.org/officeDocument/2006/relationships/image" Target="../media/image18.jpeg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5.em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2.xml"/><Relationship Id="rId1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34.xml"/><Relationship Id="rId2" Type="http://schemas.microsoft.com/office/2007/relationships/hdphoto" Target="../media/image21.wdp"/><Relationship Id="rId1" Type="http://schemas.openxmlformats.org/officeDocument/2006/relationships/image" Target="../media/image2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2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6.xml"/><Relationship Id="rId1" Type="http://schemas.openxmlformats.org/officeDocument/2006/relationships/image" Target="../media/image5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tags" Target="../tags/tag43.xml"/><Relationship Id="rId1" Type="http://schemas.openxmlformats.org/officeDocument/2006/relationships/tags" Target="../tags/tag4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2" descr="《学弈》插图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86408" y="927896"/>
            <a:ext cx="4510088" cy="36128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0" name="文本框 4"/>
          <p:cNvSpPr txBox="1"/>
          <p:nvPr/>
        </p:nvSpPr>
        <p:spPr>
          <a:xfrm>
            <a:off x="5415915" y="2497695"/>
            <a:ext cx="2720579" cy="483870"/>
          </a:xfrm>
          <a:prstGeom prst="rect">
            <a:avLst/>
          </a:prstGeom>
          <a:solidFill>
            <a:schemeClr val="bg1">
              <a:alpha val="50194"/>
            </a:schemeClr>
          </a:solidFill>
          <a:ln w="9525">
            <a:noFill/>
          </a:ln>
        </p:spPr>
        <p:txBody>
          <a:bodyPr wrap="square" lIns="68577" tIns="34289" rIns="68577" bIns="34289" anchor="t">
            <a:spAutoFit/>
          </a:bodyPr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7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《孟子</a:t>
            </a:r>
            <a:r>
              <a:rPr lang="zh-CN" altLang="en-US" sz="2700" b="1" dirty="0">
                <a:solidFill>
                  <a:srgbClr val="000000"/>
                </a:solidFill>
                <a:latin typeface="楷体" panose="02010609060101010101" charset="-122"/>
                <a:ea typeface="宋体" panose="02010600030101010101" pitchFamily="2" charset="-122"/>
                <a:sym typeface="宋体" panose="02010600030101010101" pitchFamily="2" charset="-122"/>
              </a:rPr>
              <a:t>·</a:t>
            </a:r>
            <a:r>
              <a:rPr lang="zh-CN" altLang="en-US" sz="27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告子上</a:t>
            </a:r>
            <a:r>
              <a:rPr lang="zh-CN" altLang="en-US" sz="27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》</a:t>
            </a:r>
            <a:endParaRPr lang="zh-CN" altLang="en-US" sz="27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8195" name="Picture 3" descr="2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96336" y="1202055"/>
            <a:ext cx="1326356" cy="111013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202" name="Text Box 10"/>
          <p:cNvSpPr txBox="1">
            <a:spLocks noChangeArrowheads="1"/>
          </p:cNvSpPr>
          <p:nvPr/>
        </p:nvSpPr>
        <p:spPr bwMode="auto">
          <a:xfrm>
            <a:off x="6420977" y="1201540"/>
            <a:ext cx="790575" cy="99257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68577" tIns="34289" rIns="68577" bIns="34289">
            <a:spAutoFit/>
          </a:bodyPr>
          <a:lstStyle/>
          <a:p>
            <a:pPr algn="ctr" defTabSz="685800">
              <a:spcBef>
                <a:spcPct val="50000"/>
              </a:spcBef>
              <a:spcAft>
                <a:spcPct val="0"/>
              </a:spcAft>
            </a:pPr>
            <a:r>
              <a:rPr lang="zh-CN" altLang="en-US" sz="6000" b="1" noProof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弈</a:t>
            </a:r>
            <a:endParaRPr lang="zh-CN" altLang="en-US" sz="6000" b="1" noProof="1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Text Box 10"/>
          <p:cNvSpPr txBox="1">
            <a:spLocks noChangeArrowheads="1"/>
          </p:cNvSpPr>
          <p:nvPr/>
        </p:nvSpPr>
        <p:spPr bwMode="auto">
          <a:xfrm>
            <a:off x="5473304" y="1202055"/>
            <a:ext cx="790575" cy="99257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68577" tIns="34289" rIns="68577" bIns="34289">
            <a:spAutoFit/>
          </a:bodyPr>
          <a:lstStyle/>
          <a:p>
            <a:pPr algn="ctr" defTabSz="685800">
              <a:spcBef>
                <a:spcPct val="50000"/>
              </a:spcBef>
              <a:spcAft>
                <a:spcPct val="0"/>
              </a:spcAft>
            </a:pPr>
            <a:r>
              <a:rPr lang="zh-CN" altLang="en-US" sz="6000" b="1" noProof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学</a:t>
            </a:r>
            <a:endParaRPr lang="zh-CN" altLang="en-US" sz="6000" b="1" noProof="1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2" grpId="0" animBg="1"/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137443" y="1259803"/>
            <a:ext cx="7051309" cy="2729389"/>
            <a:chOff x="1591945" y="1659891"/>
            <a:chExt cx="9400521" cy="3639185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191" name="Rectangle 7"/>
            <p:cNvSpPr>
              <a:spLocks noChangeArrowheads="1"/>
            </p:cNvSpPr>
            <p:nvPr/>
          </p:nvSpPr>
          <p:spPr bwMode="auto">
            <a:xfrm>
              <a:off x="1591945" y="1839859"/>
              <a:ext cx="5316220" cy="3178286"/>
            </a:xfrm>
            <a:prstGeom prst="rect">
              <a:avLst/>
            </a:prstGeom>
            <a:solidFill>
              <a:srgbClr val="EEEDED"/>
            </a:solidFill>
            <a:ln w="9525">
              <a:solidFill>
                <a:srgbClr val="5B5B5B"/>
              </a:solidFill>
              <a:miter lim="800000"/>
            </a:ln>
          </p:spPr>
          <p:txBody>
            <a:bodyPr wrap="square" lIns="121908" tIns="60953" rIns="121908" bIns="60953" anchor="ctr">
              <a:spAutoFit/>
            </a:bodyPr>
            <a:lstStyle/>
            <a:p>
              <a:pPr defTabSz="685800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kumimoji="1" lang="zh-CN" altLang="en-US" sz="2400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rPr>
                <a:t>    </a:t>
              </a:r>
              <a:r>
                <a:rPr lang="zh-CN" altLang="en-US" sz="41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弈秋</a:t>
              </a:r>
              <a:r>
                <a:rPr lang="zh-CN" altLang="en-US" sz="2400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，</a:t>
              </a: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春秋时期鲁国人，名秋。他特别喜欢下围棋，潜心研究，终于成为当时下棋的第一高手。</a:t>
              </a:r>
              <a:endParaRPr kumimoji="1"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14" name="图片 13" descr="b2de9c82d158ccbfae4a5dc813d8bc3eb035414a.png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409796" y="1659891"/>
              <a:ext cx="3582670" cy="3639185"/>
            </a:xfrm>
            <a:prstGeom prst="roundRect">
              <a:avLst/>
            </a:prstGeom>
            <a:grpFill/>
            <a:ln>
              <a:solidFill>
                <a:srgbClr val="5B5B5B"/>
              </a:solidFill>
            </a:ln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11569" y="963454"/>
            <a:ext cx="7051834" cy="982028"/>
          </a:xfrm>
          <a:prstGeom prst="rect">
            <a:avLst/>
          </a:prstGeom>
          <a:noFill/>
          <a:ln w="9525">
            <a:noFill/>
          </a:ln>
        </p:spPr>
        <p:txBody>
          <a:bodyPr wrap="square" lIns="68577" tIns="34289" rIns="68577" bIns="34289" anchor="t">
            <a:spAutoFit/>
          </a:bodyPr>
          <a:lstStyle/>
          <a:p>
            <a:pPr defTabSz="6858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    </a:t>
            </a:r>
            <a:r>
              <a:rPr lang="zh-CN" altLang="en-US" sz="27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使</a:t>
            </a:r>
            <a:r>
              <a:rPr lang="zh-CN" altLang="en-US" sz="2700" b="1" baseline="300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①</a:t>
            </a:r>
            <a:r>
              <a:rPr lang="zh-CN" altLang="en-US" sz="27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弈秋诲</a:t>
            </a:r>
            <a:r>
              <a:rPr lang="zh-CN" altLang="en-US" sz="2700" b="1" baseline="300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②</a:t>
            </a:r>
            <a:r>
              <a:rPr lang="zh-CN" altLang="en-US" sz="27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二人弈，其一人专心致志</a:t>
            </a:r>
            <a:r>
              <a:rPr lang="zh-CN" altLang="en-US" sz="2700" b="1" baseline="300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③</a:t>
            </a:r>
            <a:r>
              <a:rPr lang="zh-CN" altLang="en-US" sz="27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，惟</a:t>
            </a:r>
            <a:r>
              <a:rPr lang="zh-CN" altLang="en-US" sz="2700" b="1" baseline="300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④</a:t>
            </a:r>
            <a:r>
              <a:rPr lang="zh-CN" altLang="en-US" sz="27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弈秋之为听；</a:t>
            </a:r>
            <a:endParaRPr lang="zh-CN" altLang="en-US" sz="27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16896" y="2054781"/>
            <a:ext cx="5580460" cy="483870"/>
          </a:xfrm>
          <a:prstGeom prst="rect">
            <a:avLst/>
          </a:prstGeom>
          <a:noFill/>
          <a:ln w="9525">
            <a:noFill/>
          </a:ln>
        </p:spPr>
        <p:txBody>
          <a:bodyPr wrap="square" lIns="68577" tIns="34289" rIns="68577" bIns="34289" anchor="t">
            <a:spAutoFit/>
          </a:bodyPr>
          <a:lstStyle/>
          <a:p>
            <a:pPr algn="just"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7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①使：让。</a:t>
            </a:r>
            <a:endParaRPr lang="zh-CN" altLang="en-US" sz="27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824289" y="2054781"/>
            <a:ext cx="3090863" cy="483870"/>
          </a:xfrm>
          <a:prstGeom prst="rect">
            <a:avLst/>
          </a:prstGeom>
          <a:noFill/>
          <a:ln w="9525">
            <a:noFill/>
          </a:ln>
        </p:spPr>
        <p:txBody>
          <a:bodyPr wrap="square" lIns="68577" tIns="34289" rIns="68577" bIns="34289" anchor="t">
            <a:spAutoFit/>
          </a:bodyPr>
          <a:lstStyle/>
          <a:p>
            <a:pPr algn="just"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7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②诲：教导。</a:t>
            </a:r>
            <a:endParaRPr lang="zh-CN" altLang="en-US" sz="27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816896" y="2597706"/>
            <a:ext cx="5918597" cy="483870"/>
          </a:xfrm>
          <a:prstGeom prst="rect">
            <a:avLst/>
          </a:prstGeom>
          <a:noFill/>
          <a:ln w="9525">
            <a:noFill/>
          </a:ln>
        </p:spPr>
        <p:txBody>
          <a:bodyPr wrap="square" lIns="68577" tIns="34289" rIns="68577" bIns="34289" anchor="t">
            <a:spAutoFit/>
          </a:bodyPr>
          <a:lstStyle/>
          <a:p>
            <a:pPr algn="just"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7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③专心致志：一心一意，集中精神。</a:t>
            </a:r>
            <a:endParaRPr lang="zh-CN" altLang="en-US" sz="27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816896" y="3132296"/>
            <a:ext cx="3090863" cy="483870"/>
          </a:xfrm>
          <a:prstGeom prst="rect">
            <a:avLst/>
          </a:prstGeom>
          <a:noFill/>
          <a:ln w="9525">
            <a:noFill/>
          </a:ln>
        </p:spPr>
        <p:txBody>
          <a:bodyPr wrap="square" lIns="68577" tIns="34289" rIns="68577" bIns="34289" anchor="t">
            <a:spAutoFit/>
          </a:bodyPr>
          <a:lstStyle/>
          <a:p>
            <a:pPr algn="just"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7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④惟：只。</a:t>
            </a:r>
            <a:endParaRPr lang="zh-CN" altLang="en-US" sz="27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2296" name="Text Box 8"/>
          <p:cNvSpPr txBox="1"/>
          <p:nvPr/>
        </p:nvSpPr>
        <p:spPr>
          <a:xfrm>
            <a:off x="1147287" y="3625217"/>
            <a:ext cx="7059454" cy="1064895"/>
          </a:xfrm>
          <a:prstGeom prst="rect">
            <a:avLst/>
          </a:prstGeom>
          <a:noFill/>
          <a:ln w="9525">
            <a:noFill/>
          </a:ln>
        </p:spPr>
        <p:txBody>
          <a:bodyPr wrap="square" lIns="68577" tIns="34289" rIns="68577" bIns="34289" anchor="t">
            <a:spAutoFit/>
          </a:bodyPr>
          <a:lstStyle/>
          <a:p>
            <a:pPr defTabSz="685800" fontAlgn="base">
              <a:lnSpc>
                <a:spcPct val="120000"/>
              </a:lnSpc>
              <a:spcAft>
                <a:spcPct val="0"/>
              </a:spcAft>
            </a:pPr>
            <a:r>
              <a:rPr lang="zh-CN" altLang="en-US" sz="2700" b="1" dirty="0">
                <a:solidFill>
                  <a:srgbClr val="000000"/>
                </a:solidFill>
                <a:latin typeface="微软雅黑" panose="020B0503020204020204" pitchFamily="34" charset="-122"/>
              </a:rPr>
              <a:t>译文：</a:t>
            </a:r>
            <a:r>
              <a:rPr lang="zh-CN" altLang="en-US" sz="27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让弈秋教两个人下棋，其中一个人一心一意，聚精会神，只听弈秋的教导。</a:t>
            </a:r>
            <a:endParaRPr lang="zh-CN" altLang="en-US" sz="27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2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083947" y="824867"/>
            <a:ext cx="6832283" cy="1064895"/>
          </a:xfrm>
          <a:prstGeom prst="rect">
            <a:avLst/>
          </a:prstGeom>
          <a:noFill/>
          <a:ln w="9525">
            <a:noFill/>
          </a:ln>
        </p:spPr>
        <p:txBody>
          <a:bodyPr wrap="square" lIns="68577" tIns="34289" rIns="68577" bIns="34289" anchor="t">
            <a:spAutoFit/>
          </a:bodyPr>
          <a:lstStyle/>
          <a:p>
            <a:pPr defTabSz="6858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    </a:t>
            </a:r>
            <a:r>
              <a:rPr lang="zh-CN" altLang="en-US" sz="27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一人虽听之</a:t>
            </a:r>
            <a:r>
              <a:rPr lang="zh-CN" altLang="en-US" sz="2700" b="1" baseline="300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①</a:t>
            </a:r>
            <a:r>
              <a:rPr lang="zh-CN" altLang="en-US" sz="27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，一心以为有鸿鹄</a:t>
            </a:r>
            <a:r>
              <a:rPr lang="zh-CN" altLang="en-US" sz="2700" b="1" baseline="300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②</a:t>
            </a:r>
            <a:r>
              <a:rPr lang="zh-CN" altLang="en-US" sz="27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将至，思援</a:t>
            </a:r>
            <a:r>
              <a:rPr lang="zh-CN" altLang="en-US" sz="2700" b="1" baseline="300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③</a:t>
            </a:r>
            <a:r>
              <a:rPr lang="zh-CN" altLang="en-US" sz="27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弓缴</a:t>
            </a:r>
            <a:r>
              <a:rPr lang="zh-CN" altLang="en-US" sz="2700" b="1" baseline="300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④</a:t>
            </a:r>
            <a:r>
              <a:rPr lang="zh-CN" altLang="en-US" sz="27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而射之。</a:t>
            </a:r>
            <a:endParaRPr lang="zh-CN" altLang="en-US" sz="27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85136" y="1931432"/>
            <a:ext cx="5368528" cy="483870"/>
          </a:xfrm>
          <a:prstGeom prst="rect">
            <a:avLst/>
          </a:prstGeom>
          <a:noFill/>
          <a:ln w="9525">
            <a:noFill/>
          </a:ln>
        </p:spPr>
        <p:txBody>
          <a:bodyPr wrap="square" lIns="68577" tIns="34289" rIns="68577" bIns="34289" anchor="t">
            <a:spAutoFit/>
          </a:bodyPr>
          <a:lstStyle/>
          <a:p>
            <a:pPr algn="just"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7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①之：指弈秋的教诲。</a:t>
            </a:r>
            <a:endParaRPr lang="zh-CN" altLang="en-US" sz="27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85374" y="2479358"/>
            <a:ext cx="5100638" cy="483870"/>
          </a:xfrm>
          <a:prstGeom prst="rect">
            <a:avLst/>
          </a:prstGeom>
          <a:noFill/>
          <a:ln w="9525">
            <a:noFill/>
          </a:ln>
        </p:spPr>
        <p:txBody>
          <a:bodyPr wrap="square" lIns="68577" tIns="34289" rIns="68577" bIns="34289" anchor="t">
            <a:spAutoFit/>
          </a:bodyPr>
          <a:lstStyle/>
          <a:p>
            <a:pPr algn="just"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7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②鸿鹄：指天鹅、大雁一类的鸟。</a:t>
            </a:r>
            <a:endParaRPr lang="zh-CN" altLang="en-US" sz="27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185775" y="2479120"/>
            <a:ext cx="3112294" cy="483870"/>
          </a:xfrm>
          <a:prstGeom prst="rect">
            <a:avLst/>
          </a:prstGeom>
          <a:noFill/>
          <a:ln w="9525">
            <a:noFill/>
          </a:ln>
        </p:spPr>
        <p:txBody>
          <a:bodyPr wrap="square" lIns="68577" tIns="34289" rIns="68577" bIns="34289" anchor="t">
            <a:spAutoFit/>
          </a:bodyPr>
          <a:lstStyle/>
          <a:p>
            <a:pPr algn="just"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7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③援：引，拉。</a:t>
            </a:r>
            <a:endParaRPr lang="zh-CN" altLang="en-US" sz="27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85376" y="3014663"/>
            <a:ext cx="7589044" cy="807244"/>
          </a:xfrm>
          <a:prstGeom prst="rect">
            <a:avLst/>
          </a:prstGeom>
          <a:noFill/>
          <a:ln w="9525">
            <a:noFill/>
          </a:ln>
        </p:spPr>
        <p:txBody>
          <a:bodyPr wrap="square" lIns="68577" tIns="34289" rIns="68577" bIns="34289" anchor="t">
            <a:spAutoFit/>
          </a:bodyPr>
          <a:lstStyle/>
          <a:p>
            <a:pPr algn="just"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④弓缴：弓箭（缴：指系在箭上的丝绳，这里指带有丝绳的箭，射出后可以将箭收回）。</a:t>
            </a:r>
            <a:endParaRPr lang="zh-CN" altLang="en-US" sz="24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2296" name="Text Box 8"/>
          <p:cNvSpPr txBox="1"/>
          <p:nvPr/>
        </p:nvSpPr>
        <p:spPr>
          <a:xfrm>
            <a:off x="1052990" y="3824766"/>
            <a:ext cx="7621905" cy="807244"/>
          </a:xfrm>
          <a:prstGeom prst="rect">
            <a:avLst/>
          </a:prstGeom>
          <a:noFill/>
          <a:ln w="9525">
            <a:noFill/>
          </a:ln>
        </p:spPr>
        <p:txBody>
          <a:bodyPr wrap="square" lIns="68577" tIns="34289" rIns="68577" bIns="34289" anchor="t">
            <a:spAutoFit/>
          </a:bodyPr>
          <a:lstStyle/>
          <a:p>
            <a:pPr defTabSz="685800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</a:rPr>
              <a:t>译文：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另一个人虽然也在听弈秋讲课，可是心里却想着天上有鸿鹄将要飞到这里来，想取过弓箭，把它射下来。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2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6" name="Picture 2" descr="《学弈》插图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EF5"/>
              </a:clrFrom>
              <a:clrTo>
                <a:srgbClr val="FFFEF5">
                  <a:alpha val="0"/>
                </a:srgbClr>
              </a:clrTo>
            </a:clrChange>
          </a:blip>
          <a:srcRect r="-1386"/>
          <a:stretch>
            <a:fillRect/>
          </a:stretch>
        </p:blipFill>
        <p:spPr>
          <a:xfrm>
            <a:off x="376237" y="2203609"/>
            <a:ext cx="2506028" cy="280701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3187" name="Text Box 3"/>
          <p:cNvSpPr txBox="1"/>
          <p:nvPr/>
        </p:nvSpPr>
        <p:spPr>
          <a:xfrm>
            <a:off x="1133237" y="752475"/>
            <a:ext cx="6343650" cy="899160"/>
          </a:xfrm>
          <a:prstGeom prst="rect">
            <a:avLst/>
          </a:prstGeom>
          <a:noFill/>
          <a:ln w="9525">
            <a:noFill/>
          </a:ln>
        </p:spPr>
        <p:txBody>
          <a:bodyPr wrap="square" lIns="68577" tIns="34289" rIns="68577" bIns="34289" anchor="t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700" b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700" b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一人虽听</a:t>
            </a:r>
            <a:r>
              <a:rPr lang="zh-CN" altLang="en-US" sz="2700" b="1">
                <a:solidFill>
                  <a:srgbClr val="080808"/>
                </a:solidFill>
                <a:latin typeface="楷体" panose="02010609060101010101" charset="-122"/>
                <a:ea typeface="楷体" panose="02010609060101010101" charset="-122"/>
              </a:rPr>
              <a:t>之</a:t>
            </a:r>
            <a:r>
              <a:rPr lang="zh-CN" altLang="en-US" sz="2700" b="1" baseline="30000">
                <a:solidFill>
                  <a:srgbClr val="080808"/>
                </a:solidFill>
                <a:latin typeface="楷体" panose="02010609060101010101" charset="-122"/>
                <a:ea typeface="楷体" panose="02010609060101010101" charset="-122"/>
              </a:rPr>
              <a:t>①</a:t>
            </a:r>
            <a:r>
              <a:rPr lang="zh-CN" altLang="en-US" sz="2700" b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，一心以为有鸿鹄将至，思援弓缴而射</a:t>
            </a:r>
            <a:r>
              <a:rPr lang="zh-CN" altLang="en-US" sz="2700" b="1">
                <a:solidFill>
                  <a:srgbClr val="080808"/>
                </a:solidFill>
                <a:latin typeface="楷体" panose="02010609060101010101" charset="-122"/>
                <a:ea typeface="楷体" panose="02010609060101010101" charset="-122"/>
              </a:rPr>
              <a:t>之</a:t>
            </a:r>
            <a:r>
              <a:rPr lang="zh-CN" altLang="en-US" sz="2700" b="1" baseline="30000">
                <a:solidFill>
                  <a:srgbClr val="080808"/>
                </a:solidFill>
                <a:latin typeface="楷体" panose="02010609060101010101" charset="-122"/>
                <a:ea typeface="楷体" panose="02010609060101010101" charset="-122"/>
              </a:rPr>
              <a:t>②。</a:t>
            </a:r>
            <a:endParaRPr lang="zh-CN" altLang="en-US" sz="2700" b="1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3188" name="AutoShape 4"/>
          <p:cNvSpPr/>
          <p:nvPr/>
        </p:nvSpPr>
        <p:spPr>
          <a:xfrm>
            <a:off x="3569496" y="1614966"/>
            <a:ext cx="3479959" cy="1963103"/>
          </a:xfrm>
          <a:prstGeom prst="cloudCallout">
            <a:avLst>
              <a:gd name="adj1" fmla="val -64009"/>
              <a:gd name="adj2" fmla="val 45620"/>
            </a:avLst>
          </a:prstGeom>
          <a:solidFill>
            <a:schemeClr val="bg1">
              <a:alpha val="50000"/>
            </a:schemeClr>
          </a:solidFill>
          <a:ln w="44450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8577" tIns="34289" rIns="68577" bIns="34289" anchor="t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endParaRPr lang="zh-CN" altLang="zh-CN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pic>
        <p:nvPicPr>
          <p:cNvPr id="93189" name="Picture 5" descr="L13dzctp5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EFEFC"/>
              </a:clrFrom>
              <a:clrTo>
                <a:srgbClr val="FEFEFC">
                  <a:alpha val="0"/>
                </a:srgbClr>
              </a:clrTo>
            </a:clrChange>
          </a:blip>
          <a:stretch>
            <a:fillRect/>
          </a:stretch>
        </p:blipFill>
        <p:spPr>
          <a:xfrm rot="-2143589">
            <a:off x="4170045" y="1882618"/>
            <a:ext cx="1143000" cy="1403033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tx1"/>
            </a:outerShdw>
          </a:effectLst>
        </p:spPr>
      </p:pic>
      <p:pic>
        <p:nvPicPr>
          <p:cNvPr id="93190" name="Picture 6" descr="53037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11681" y="1732600"/>
            <a:ext cx="1006793" cy="107489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3191" name="Text Box 7"/>
          <p:cNvSpPr txBox="1"/>
          <p:nvPr/>
        </p:nvSpPr>
        <p:spPr>
          <a:xfrm>
            <a:off x="4806554" y="3705463"/>
            <a:ext cx="3961209" cy="982028"/>
          </a:xfrm>
          <a:prstGeom prst="rect">
            <a:avLst/>
          </a:prstGeom>
          <a:noFill/>
          <a:ln w="9525">
            <a:noFill/>
          </a:ln>
        </p:spPr>
        <p:txBody>
          <a:bodyPr wrap="square" lIns="68577" tIns="34289" rIns="68577" bIns="34289" anchor="t">
            <a:spAutoFit/>
          </a:bodyPr>
          <a:lstStyle/>
          <a:p>
            <a:pPr defTabSz="6858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700" b="1">
                <a:solidFill>
                  <a:srgbClr val="080808"/>
                </a:solidFill>
                <a:latin typeface="微软雅黑" panose="020B0503020204020204" pitchFamily="34" charset="-122"/>
              </a:rPr>
              <a:t>之</a:t>
            </a:r>
            <a:r>
              <a:rPr lang="zh-CN" altLang="en-US" sz="2700" b="1" baseline="30000">
                <a:solidFill>
                  <a:srgbClr val="080808"/>
                </a:solidFill>
                <a:latin typeface="微软雅黑" panose="020B0503020204020204" pitchFamily="34" charset="-122"/>
              </a:rPr>
              <a:t>①</a:t>
            </a:r>
            <a:r>
              <a:rPr lang="zh-CN" altLang="en-US" sz="2700" b="1">
                <a:solidFill>
                  <a:srgbClr val="080808"/>
                </a:solidFill>
                <a:latin typeface="微软雅黑" panose="020B0503020204020204" pitchFamily="34" charset="-122"/>
              </a:rPr>
              <a:t>：</a:t>
            </a:r>
            <a:r>
              <a:rPr lang="zh-CN" altLang="en-US" sz="2700" b="1">
                <a:solidFill>
                  <a:srgbClr val="FF3300"/>
                </a:solidFill>
                <a:latin typeface="微软雅黑" panose="020B0503020204020204" pitchFamily="34" charset="-122"/>
              </a:rPr>
              <a:t>指弈秋的教诲。</a:t>
            </a:r>
            <a:endParaRPr lang="zh-CN" altLang="en-US" sz="2700" b="1">
              <a:solidFill>
                <a:srgbClr val="080808"/>
              </a:solidFill>
              <a:latin typeface="微软雅黑" panose="020B0503020204020204" pitchFamily="34" charset="-122"/>
            </a:endParaRPr>
          </a:p>
          <a:p>
            <a:pPr defTabSz="6858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700" b="1">
                <a:solidFill>
                  <a:srgbClr val="080808"/>
                </a:solidFill>
                <a:latin typeface="微软雅黑" panose="020B0503020204020204" pitchFamily="34" charset="-122"/>
              </a:rPr>
              <a:t>之</a:t>
            </a:r>
            <a:r>
              <a:rPr lang="zh-CN" altLang="en-US" sz="2700" b="1" baseline="30000">
                <a:solidFill>
                  <a:srgbClr val="080808"/>
                </a:solidFill>
                <a:latin typeface="微软雅黑" panose="020B0503020204020204" pitchFamily="34" charset="-122"/>
              </a:rPr>
              <a:t>②</a:t>
            </a:r>
            <a:r>
              <a:rPr lang="zh-CN" altLang="en-US" sz="2700" b="1">
                <a:solidFill>
                  <a:srgbClr val="080808"/>
                </a:solidFill>
                <a:latin typeface="微软雅黑" panose="020B0503020204020204" pitchFamily="34" charset="-122"/>
              </a:rPr>
              <a:t>：</a:t>
            </a:r>
            <a:r>
              <a:rPr lang="zh-CN" altLang="en-US" sz="2700" b="1">
                <a:solidFill>
                  <a:srgbClr val="FF3300"/>
                </a:solidFill>
                <a:latin typeface="微软雅黑" panose="020B0503020204020204" pitchFamily="34" charset="-122"/>
              </a:rPr>
              <a:t>鸿鹄。</a:t>
            </a:r>
            <a:endParaRPr lang="zh-CN" altLang="en-US" sz="2700" b="1">
              <a:solidFill>
                <a:srgbClr val="FF3300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3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3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93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385" decel="100000"/>
                                        <p:tgtEl>
                                          <p:spTgt spid="9319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385" decel="100000"/>
                                        <p:tgtEl>
                                          <p:spTgt spid="9319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2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9319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3" dur="385" fill="hold"/>
                                        <p:tgtEl>
                                          <p:spTgt spid="93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93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5" dur="385" fill="hold"/>
                                        <p:tgtEl>
                                          <p:spTgt spid="93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93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3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3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31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3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3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7" grpId="0" bldLvl="0" animBg="1"/>
      <p:bldP spid="93188" grpId="0" bldLvl="0" animBg="1"/>
      <p:bldP spid="9319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54670" y="1047037"/>
            <a:ext cx="5711428" cy="561692"/>
          </a:xfrm>
          <a:prstGeom prst="rect">
            <a:avLst/>
          </a:prstGeom>
          <a:noFill/>
          <a:ln w="9525">
            <a:noFill/>
          </a:ln>
        </p:spPr>
        <p:txBody>
          <a:bodyPr wrap="square" lIns="68577" tIns="34289" rIns="68577" bIns="34289" anchor="t">
            <a:spAutoFit/>
          </a:bodyPr>
          <a:lstStyle/>
          <a:p>
            <a:pPr algn="just"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虽与之</a:t>
            </a:r>
            <a:r>
              <a:rPr lang="zh-CN" altLang="en-US" sz="3200" b="1" baseline="300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①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俱</a:t>
            </a:r>
            <a:r>
              <a:rPr lang="zh-CN" altLang="en-US" sz="3200" b="1" baseline="300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②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学，弗若</a:t>
            </a:r>
            <a:r>
              <a:rPr lang="zh-CN" altLang="en-US" sz="3200" b="1" baseline="300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③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之矣</a:t>
            </a:r>
            <a:r>
              <a:rPr lang="zh-CN" altLang="en-US" sz="3200" b="1" baseline="300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④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65148" y="1738075"/>
            <a:ext cx="4787503" cy="483870"/>
          </a:xfrm>
          <a:prstGeom prst="rect">
            <a:avLst/>
          </a:prstGeom>
          <a:noFill/>
          <a:ln w="9525">
            <a:noFill/>
          </a:ln>
        </p:spPr>
        <p:txBody>
          <a:bodyPr wrap="square" lIns="68577" tIns="34289" rIns="68577" bIns="34289" anchor="t">
            <a:spAutoFit/>
          </a:bodyPr>
          <a:lstStyle/>
          <a:p>
            <a:pPr algn="just"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7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①之：专心致志的那个人。</a:t>
            </a:r>
            <a:endParaRPr lang="zh-CN" altLang="en-US" sz="27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65146" y="2317433"/>
            <a:ext cx="4788694" cy="483870"/>
          </a:xfrm>
          <a:prstGeom prst="rect">
            <a:avLst/>
          </a:prstGeom>
          <a:noFill/>
          <a:ln w="9525">
            <a:noFill/>
          </a:ln>
        </p:spPr>
        <p:txBody>
          <a:bodyPr wrap="square" lIns="68577" tIns="34289" rIns="68577" bIns="34289" anchor="t">
            <a:spAutoFit/>
          </a:bodyPr>
          <a:lstStyle/>
          <a:p>
            <a:pPr algn="just"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7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②俱：一起。</a:t>
            </a:r>
            <a:endParaRPr lang="zh-CN" altLang="en-US" sz="27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01906" y="2325529"/>
            <a:ext cx="2552224" cy="483870"/>
          </a:xfrm>
          <a:prstGeom prst="rect">
            <a:avLst/>
          </a:prstGeom>
          <a:noFill/>
          <a:ln w="9525">
            <a:noFill/>
          </a:ln>
        </p:spPr>
        <p:txBody>
          <a:bodyPr wrap="square" lIns="68577" tIns="34289" rIns="68577" bIns="34289" anchor="t">
            <a:spAutoFit/>
          </a:bodyPr>
          <a:lstStyle/>
          <a:p>
            <a:pPr algn="just"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7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③弗若：不如。</a:t>
            </a:r>
            <a:endParaRPr lang="zh-CN" altLang="en-US" sz="27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65146" y="2912745"/>
            <a:ext cx="4788694" cy="483870"/>
          </a:xfrm>
          <a:prstGeom prst="rect">
            <a:avLst/>
          </a:prstGeom>
          <a:noFill/>
          <a:ln w="9525">
            <a:noFill/>
          </a:ln>
        </p:spPr>
        <p:txBody>
          <a:bodyPr wrap="square" lIns="68577" tIns="34289" rIns="68577" bIns="34289" anchor="t">
            <a:spAutoFit/>
          </a:bodyPr>
          <a:lstStyle/>
          <a:p>
            <a:pPr algn="just"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7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④矣：了。</a:t>
            </a:r>
            <a:endParaRPr lang="zh-CN" altLang="en-US" sz="27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2296" name="Text Box 8"/>
          <p:cNvSpPr txBox="1"/>
          <p:nvPr/>
        </p:nvSpPr>
        <p:spPr>
          <a:xfrm>
            <a:off x="1181100" y="3460435"/>
            <a:ext cx="7086600" cy="1051057"/>
          </a:xfrm>
          <a:prstGeom prst="rect">
            <a:avLst/>
          </a:prstGeom>
          <a:noFill/>
          <a:ln w="9525">
            <a:noFill/>
          </a:ln>
        </p:spPr>
        <p:txBody>
          <a:bodyPr wrap="square" lIns="68577" tIns="34289" rIns="68577" bIns="34289" anchor="t">
            <a:spAutoFit/>
          </a:bodyPr>
          <a:lstStyle/>
          <a:p>
            <a:pPr defTabSz="685800" fontAlgn="base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900" b="1" dirty="0">
                <a:solidFill>
                  <a:srgbClr val="000000"/>
                </a:solidFill>
                <a:latin typeface="微软雅黑" panose="020B0503020204020204" pitchFamily="34" charset="-122"/>
              </a:rPr>
              <a:t>译文：</a:t>
            </a:r>
            <a:r>
              <a:rPr lang="zh-CN" altLang="en-US" sz="29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这个人虽然与</a:t>
            </a:r>
            <a:r>
              <a:rPr lang="zh-CN" altLang="en-US" sz="29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专心致志的那个人</a:t>
            </a:r>
            <a:r>
              <a:rPr lang="zh-CN" altLang="en-US" sz="29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一起学习，成绩却不如那个人。</a:t>
            </a:r>
            <a:endParaRPr lang="zh-CN" altLang="en-US" sz="29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2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69434" y="814864"/>
            <a:ext cx="6954440" cy="483870"/>
          </a:xfrm>
          <a:prstGeom prst="rect">
            <a:avLst/>
          </a:prstGeom>
          <a:noFill/>
          <a:ln w="9525">
            <a:noFill/>
          </a:ln>
        </p:spPr>
        <p:txBody>
          <a:bodyPr wrap="square" lIns="68577" tIns="34289" rIns="68577" bIns="34289" anchor="t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7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为</a:t>
            </a:r>
            <a:r>
              <a:rPr lang="zh-CN" altLang="en-US" sz="2700" b="1" baseline="300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①</a:t>
            </a:r>
            <a:r>
              <a:rPr lang="zh-CN" altLang="en-US" sz="27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是其</a:t>
            </a:r>
            <a:r>
              <a:rPr lang="zh-CN" altLang="en-US" sz="2700" b="1" baseline="300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②</a:t>
            </a:r>
            <a:r>
              <a:rPr lang="zh-CN" altLang="en-US" sz="27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智弗若与</a:t>
            </a:r>
            <a:r>
              <a:rPr lang="zh-CN" altLang="en-US" sz="2700" b="1" baseline="300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③</a:t>
            </a:r>
            <a:r>
              <a:rPr lang="zh-CN" altLang="en-US" sz="27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？曰</a:t>
            </a:r>
            <a:r>
              <a:rPr lang="zh-CN" altLang="en-US" sz="2700" b="1" baseline="300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④</a:t>
            </a:r>
            <a:r>
              <a:rPr lang="zh-CN" altLang="en-US" sz="27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：非</a:t>
            </a:r>
            <a:r>
              <a:rPr lang="zh-CN" altLang="en-US" sz="2700" b="1" baseline="300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⑤</a:t>
            </a:r>
            <a:r>
              <a:rPr lang="zh-CN" altLang="en-US" sz="27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然</a:t>
            </a:r>
            <a:r>
              <a:rPr lang="zh-CN" altLang="en-US" sz="2700" b="1" baseline="300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⑥</a:t>
            </a:r>
            <a:r>
              <a:rPr lang="zh-CN" altLang="en-US" sz="27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也。</a:t>
            </a:r>
            <a:endParaRPr lang="zh-CN" altLang="en-US" sz="27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73718" y="1435181"/>
            <a:ext cx="2586038" cy="469359"/>
          </a:xfrm>
          <a:prstGeom prst="rect">
            <a:avLst/>
          </a:prstGeom>
          <a:noFill/>
          <a:ln w="9525">
            <a:noFill/>
          </a:ln>
        </p:spPr>
        <p:txBody>
          <a:bodyPr wrap="square" lIns="68577" tIns="34289" rIns="68577" bIns="34289" anchor="t">
            <a:spAutoFit/>
          </a:bodyPr>
          <a:lstStyle/>
          <a:p>
            <a:pPr algn="just"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①为：因为。</a:t>
            </a:r>
            <a:endParaRPr lang="zh-CN" altLang="en-US" sz="26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806192" y="1435181"/>
            <a:ext cx="3757613" cy="469359"/>
          </a:xfrm>
          <a:prstGeom prst="rect">
            <a:avLst/>
          </a:prstGeom>
          <a:noFill/>
          <a:ln w="9525">
            <a:noFill/>
          </a:ln>
        </p:spPr>
        <p:txBody>
          <a:bodyPr wrap="square" lIns="68577" tIns="34289" rIns="68577" bIns="34289" anchor="t">
            <a:spAutoFit/>
          </a:bodyPr>
          <a:lstStyle/>
          <a:p>
            <a:pPr algn="just"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②其：他，指后一个人。</a:t>
            </a:r>
            <a:endParaRPr lang="zh-CN" altLang="en-US" sz="26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73718" y="2034065"/>
            <a:ext cx="7071122" cy="469359"/>
          </a:xfrm>
          <a:prstGeom prst="rect">
            <a:avLst/>
          </a:prstGeom>
          <a:noFill/>
          <a:ln w="9525">
            <a:noFill/>
          </a:ln>
        </p:spPr>
        <p:txBody>
          <a:bodyPr wrap="square" lIns="68577" tIns="34289" rIns="68577" bIns="34289" anchor="t">
            <a:spAutoFit/>
          </a:bodyPr>
          <a:lstStyle/>
          <a:p>
            <a:pPr algn="just"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③与：同</a:t>
            </a:r>
            <a:r>
              <a:rPr lang="en-US" altLang="zh-CN" sz="2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“</a:t>
            </a:r>
            <a:r>
              <a:rPr lang="zh-CN" altLang="en-US" sz="2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欤</a:t>
            </a:r>
            <a:r>
              <a:rPr lang="en-US" altLang="zh-CN" sz="2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”</a:t>
            </a:r>
            <a:r>
              <a:rPr lang="zh-CN" altLang="en-US" sz="2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，句末语气词，表示疑问。</a:t>
            </a:r>
            <a:endParaRPr lang="zh-CN" altLang="en-US" sz="26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73721" y="2631758"/>
            <a:ext cx="1930003" cy="469359"/>
          </a:xfrm>
          <a:prstGeom prst="rect">
            <a:avLst/>
          </a:prstGeom>
          <a:noFill/>
          <a:ln w="9525">
            <a:noFill/>
          </a:ln>
        </p:spPr>
        <p:txBody>
          <a:bodyPr wrap="square" lIns="68577" tIns="34289" rIns="68577" bIns="34289" anchor="t">
            <a:spAutoFit/>
          </a:bodyPr>
          <a:lstStyle/>
          <a:p>
            <a:pPr algn="just"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④曰：说。</a:t>
            </a:r>
            <a:endParaRPr lang="zh-CN" altLang="en-US" sz="26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82291" y="3229454"/>
            <a:ext cx="2724150" cy="469359"/>
          </a:xfrm>
          <a:prstGeom prst="rect">
            <a:avLst/>
          </a:prstGeom>
          <a:noFill/>
          <a:ln w="9525">
            <a:noFill/>
          </a:ln>
        </p:spPr>
        <p:txBody>
          <a:bodyPr wrap="square" lIns="68577" tIns="34289" rIns="68577" bIns="34289" anchor="t">
            <a:spAutoFit/>
          </a:bodyPr>
          <a:lstStyle/>
          <a:p>
            <a:pPr algn="just"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⑥然：这样。</a:t>
            </a:r>
            <a:endParaRPr lang="zh-CN" altLang="en-US" sz="26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2296" name="Text Box 8"/>
          <p:cNvSpPr txBox="1"/>
          <p:nvPr/>
        </p:nvSpPr>
        <p:spPr>
          <a:xfrm>
            <a:off x="1182531" y="3689988"/>
            <a:ext cx="7131844" cy="1051057"/>
          </a:xfrm>
          <a:prstGeom prst="rect">
            <a:avLst/>
          </a:prstGeom>
          <a:noFill/>
          <a:ln w="9525">
            <a:noFill/>
          </a:ln>
        </p:spPr>
        <p:txBody>
          <a:bodyPr wrap="square" lIns="68577" tIns="34289" rIns="68577" bIns="34289" anchor="t">
            <a:spAutoFit/>
          </a:bodyPr>
          <a:lstStyle/>
          <a:p>
            <a:pPr defTabSz="685800" fontAlgn="base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900" b="1" dirty="0">
                <a:solidFill>
                  <a:srgbClr val="000000"/>
                </a:solidFill>
                <a:latin typeface="微软雅黑" panose="020B0503020204020204" pitchFamily="34" charset="-122"/>
              </a:rPr>
              <a:t>译文：</a:t>
            </a:r>
            <a:r>
              <a:rPr lang="zh-CN" altLang="en-US" sz="29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因为他的智力不如</a:t>
            </a:r>
            <a:r>
              <a:rPr lang="zh-CN" altLang="en-US" sz="29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专心致志的那个人</a:t>
            </a:r>
            <a:r>
              <a:rPr lang="zh-CN" altLang="en-US" sz="29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吗？回答：不是这样的。</a:t>
            </a:r>
            <a:endParaRPr lang="zh-CN" altLang="en-US" sz="29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14763" y="2631758"/>
            <a:ext cx="2724150" cy="469359"/>
          </a:xfrm>
          <a:prstGeom prst="rect">
            <a:avLst/>
          </a:prstGeom>
          <a:noFill/>
          <a:ln w="9525">
            <a:noFill/>
          </a:ln>
        </p:spPr>
        <p:txBody>
          <a:bodyPr wrap="square" lIns="68577" tIns="34289" rIns="68577" bIns="34289" anchor="t">
            <a:spAutoFit/>
          </a:bodyPr>
          <a:lstStyle/>
          <a:p>
            <a:pPr algn="just"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⑤非：不是。</a:t>
            </a:r>
            <a:endParaRPr lang="zh-CN" altLang="en-US" sz="26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6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29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15327" y="1491617"/>
            <a:ext cx="7276148" cy="272510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5B5B5B"/>
            </a:solidFill>
          </a:ln>
        </p:spPr>
        <p:txBody>
          <a:bodyPr wrap="square" lIns="68570" tIns="34286" rIns="68570" bIns="34286">
            <a:spAutoFit/>
          </a:bodyPr>
          <a:lstStyle/>
          <a:p>
            <a:pPr algn="just" defTabSz="6858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rPr>
              <a:t>         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弈秋，是全国最擅长下棋的人。让弈秋教导两个人下棋，其中一个人专心致志，只听弈秋的教导；另一个人，虽然听弈秋的教导，却一心以为有鸿鹄要到来，想拉弓箭把鸿鹄射下来。虽然和前一个人一起学习，却不如前一个人了。是后一个人的智力不如前一个人吗？说：不是这样的。</a:t>
            </a:r>
            <a:endParaRPr lang="zh-CN" altLang="en-US" sz="24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-25720" y="4935858"/>
            <a:ext cx="9169482" cy="206693"/>
            <a:chOff x="-54" y="10364"/>
            <a:chExt cx="19251" cy="434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 cstate="email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flipV="1">
              <a:off x="-54" y="10365"/>
              <a:ext cx="9861" cy="41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 cstate="email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 t="-5839" r="4776"/>
            <a:stretch>
              <a:fillRect/>
            </a:stretch>
          </p:blipFill>
          <p:spPr>
            <a:xfrm flipV="1">
              <a:off x="9807" y="10364"/>
              <a:ext cx="9390" cy="435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1317203" y="912652"/>
            <a:ext cx="6805355" cy="482918"/>
          </a:xfrm>
          <a:prstGeom prst="rect">
            <a:avLst/>
          </a:prstGeom>
        </p:spPr>
        <p:txBody>
          <a:bodyPr wrap="square" lIns="68570" tIns="34286" rIns="68570" bIns="34286">
            <a:spAutoFit/>
          </a:bodyPr>
          <a:lstStyle/>
          <a:p>
            <a:pPr algn="just"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700" b="1" dirty="0">
                <a:solidFill>
                  <a:srgbClr val="000000"/>
                </a:solidFill>
                <a:latin typeface="微软雅黑" panose="020B0503020204020204" pitchFamily="34" charset="-122"/>
              </a:rPr>
              <a:t>你能连起来说说课文的内容吗？</a:t>
            </a:r>
            <a:endParaRPr lang="zh-CN" altLang="en-US" sz="27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《学弈》插图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DF9EE">
                  <a:alpha val="100000"/>
                </a:srgbClr>
              </a:clrFrom>
              <a:clrTo>
                <a:srgbClr val="FDF9E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12258" y="1945957"/>
            <a:ext cx="3250406" cy="243744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1" name="Text Box 5"/>
          <p:cNvSpPr txBox="1"/>
          <p:nvPr/>
        </p:nvSpPr>
        <p:spPr>
          <a:xfrm>
            <a:off x="1920480" y="1119189"/>
            <a:ext cx="5303044" cy="576263"/>
          </a:xfrm>
          <a:prstGeom prst="rect">
            <a:avLst/>
          </a:prstGeom>
          <a:noFill/>
          <a:ln w="9525">
            <a:noFill/>
          </a:ln>
        </p:spPr>
        <p:txBody>
          <a:bodyPr wrap="square" lIns="68577" tIns="34289" rIns="68577" bIns="34289" anchor="t">
            <a:spAutoFit/>
          </a:bodyPr>
          <a:lstStyle/>
          <a:p>
            <a:pPr algn="ctr" defTabSz="685800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300" b="1">
                <a:solidFill>
                  <a:srgbClr val="5B5B5B"/>
                </a:solidFill>
                <a:latin typeface="微软雅黑" panose="020B0503020204020204" pitchFamily="34" charset="-122"/>
              </a:rPr>
              <a:t>看图用自己的话叙述故事。</a:t>
            </a:r>
            <a:endParaRPr lang="zh-CN" altLang="en-US" sz="3300" b="1">
              <a:solidFill>
                <a:srgbClr val="5B5B5B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108706" y="1257985"/>
            <a:ext cx="5833407" cy="1812608"/>
          </a:xfrm>
          <a:prstGeom prst="rect">
            <a:avLst/>
          </a:prstGeom>
        </p:spPr>
        <p:txBody>
          <a:bodyPr wrap="square" lIns="68577" tIns="34289" rIns="68577" bIns="34289">
            <a:spAutoFit/>
          </a:bodyPr>
          <a:lstStyle/>
          <a:p>
            <a:pPr algn="just" defTabSz="385445"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</a:rPr>
              <a:t>        </a:t>
            </a:r>
            <a:r>
              <a:rPr lang="zh-CN" altLang="en-US" sz="2700" b="1" dirty="0">
                <a:solidFill>
                  <a:srgbClr val="000000"/>
                </a:solidFill>
                <a:latin typeface="微软雅黑" panose="020B0503020204020204" pitchFamily="34" charset="-122"/>
              </a:rPr>
              <a:t>通读课文，我们发现文中有很多</a:t>
            </a:r>
            <a:r>
              <a:rPr lang="zh-CN" altLang="en-US" sz="2700" b="1" dirty="0">
                <a:solidFill>
                  <a:srgbClr val="FF0000"/>
                </a:solidFill>
                <a:latin typeface="微软雅黑" panose="020B0503020204020204" pitchFamily="34" charset="-122"/>
              </a:rPr>
              <a:t>“之”</a:t>
            </a:r>
            <a:r>
              <a:rPr lang="zh-CN" altLang="en-US" sz="2700" b="1" dirty="0">
                <a:solidFill>
                  <a:srgbClr val="000000"/>
                </a:solidFill>
                <a:latin typeface="微软雅黑" panose="020B0503020204020204" pitchFamily="34" charset="-122"/>
              </a:rPr>
              <a:t>字，找一找，说一说它们的意思有什么不同？</a:t>
            </a:r>
            <a:endParaRPr lang="zh-CN" altLang="en-US" sz="2700" b="1" dirty="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976341" y="2841783"/>
            <a:ext cx="2987137" cy="216386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4193911" y="1125917"/>
            <a:ext cx="432104" cy="41577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endParaRPr lang="zh-CN" altLang="en-US" sz="100" b="1">
              <a:solidFill>
                <a:srgbClr val="FFFFF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-25720" y="4935858"/>
            <a:ext cx="9169482" cy="206693"/>
            <a:chOff x="-54" y="10364"/>
            <a:chExt cx="19251" cy="434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 cstate="email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flipV="1">
              <a:off x="-54" y="10365"/>
              <a:ext cx="9861" cy="41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 cstate="email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 t="-5839" r="4776"/>
            <a:stretch>
              <a:fillRect/>
            </a:stretch>
          </p:blipFill>
          <p:spPr>
            <a:xfrm flipV="1">
              <a:off x="9807" y="10364"/>
              <a:ext cx="9390" cy="435"/>
            </a:xfrm>
            <a:prstGeom prst="rect">
              <a:avLst/>
            </a:prstGeom>
          </p:spPr>
        </p:pic>
      </p:grpSp>
      <p:grpSp>
        <p:nvGrpSpPr>
          <p:cNvPr id="18" name="组合 17"/>
          <p:cNvGrpSpPr/>
          <p:nvPr/>
        </p:nvGrpSpPr>
        <p:grpSpPr>
          <a:xfrm>
            <a:off x="1578026" y="963903"/>
            <a:ext cx="5483781" cy="623573"/>
            <a:chOff x="2533375" y="1698021"/>
            <a:chExt cx="3977366" cy="831260"/>
          </a:xfrm>
        </p:grpSpPr>
        <p:sp>
          <p:nvSpPr>
            <p:cNvPr id="30" name="文本框 29"/>
            <p:cNvSpPr txBox="1"/>
            <p:nvPr/>
          </p:nvSpPr>
          <p:spPr>
            <a:xfrm>
              <a:off x="2856732" y="1729227"/>
              <a:ext cx="3305432" cy="8000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defTabSz="685800" fontAlgn="base">
                <a:spcBef>
                  <a:spcPct val="50000"/>
                </a:spcBef>
                <a:spcAft>
                  <a:spcPct val="0"/>
                </a:spcAft>
                <a:defRPr/>
              </a:pPr>
              <a:r>
                <a:rPr kumimoji="1" lang="zh-CN" altLang="en-US" sz="33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楷体_GB2312" panose="02010609030101010101" pitchFamily="49" charset="-122"/>
                  <a:sym typeface="+mn-ea"/>
                </a:rPr>
                <a:t>弈秋，通国之善弈者也。</a:t>
              </a:r>
              <a:endParaRPr lang="zh-CN" altLang="en-US" sz="3300" b="1" dirty="0">
                <a:solidFill>
                  <a:srgbClr val="000000">
                    <a:lumMod val="65000"/>
                    <a:lumOff val="35000"/>
                  </a:srgbClr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2" cstate="email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16200000">
              <a:off x="2266460" y="2021122"/>
              <a:ext cx="758038" cy="224208"/>
            </a:xfrm>
            <a:prstGeom prst="rect">
              <a:avLst/>
            </a:prstGeom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2" cstate="email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5400000" flipH="1">
              <a:off x="6019791" y="1965108"/>
              <a:ext cx="758038" cy="223863"/>
            </a:xfrm>
            <a:prstGeom prst="rect">
              <a:avLst/>
            </a:prstGeom>
          </p:spPr>
        </p:pic>
      </p:grpSp>
      <p:sp>
        <p:nvSpPr>
          <p:cNvPr id="17" name="Freeform 24"/>
          <p:cNvSpPr/>
          <p:nvPr/>
        </p:nvSpPr>
        <p:spPr bwMode="gray">
          <a:xfrm rot="10800000">
            <a:off x="3773010" y="1458607"/>
            <a:ext cx="551662" cy="532418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gradFill rotWithShape="1">
            <a:gsLst>
              <a:gs pos="0">
                <a:srgbClr val="D11364"/>
              </a:gs>
              <a:gs pos="100000">
                <a:srgbClr val="D11364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FACD69"/>
                </a:solidFill>
                <a:prstDash val="solid"/>
                <a:round/>
              </a14:hiddenLine>
            </a:ext>
          </a:extLst>
        </p:spPr>
        <p:txBody>
          <a:bodyPr lIns="68577" tIns="34289" rIns="68577" bIns="34289"/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endParaRPr lang="zh-CN" altLang="en-US" sz="100" b="1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9" name="文本框 11269"/>
          <p:cNvSpPr txBox="1"/>
          <p:nvPr/>
        </p:nvSpPr>
        <p:spPr>
          <a:xfrm>
            <a:off x="3561405" y="1990016"/>
            <a:ext cx="561678" cy="577073"/>
          </a:xfrm>
          <a:prstGeom prst="rect">
            <a:avLst/>
          </a:prstGeom>
          <a:noFill/>
          <a:ln w="9525">
            <a:noFill/>
          </a:ln>
        </p:spPr>
        <p:txBody>
          <a:bodyPr wrap="none" lIns="68570" tIns="34286" rIns="68570" bIns="34286" anchor="t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300" b="1" dirty="0">
                <a:solidFill>
                  <a:srgbClr val="FF0000"/>
                </a:solidFill>
              </a:rPr>
              <a:t>的</a:t>
            </a:r>
            <a:endParaRPr lang="zh-CN" altLang="en-US" sz="3300" b="1" dirty="0">
              <a:solidFill>
                <a:srgbClr val="FF0000"/>
              </a:solidFill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6138379" y="2874391"/>
            <a:ext cx="432104" cy="41577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endParaRPr lang="zh-CN" altLang="en-US" sz="100" b="1">
              <a:solidFill>
                <a:srgbClr val="FFFFFF"/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026455" y="2744238"/>
            <a:ext cx="7061325" cy="630928"/>
            <a:chOff x="1368428" y="2444625"/>
            <a:chExt cx="9413874" cy="841237"/>
          </a:xfrm>
        </p:grpSpPr>
        <p:grpSp>
          <p:nvGrpSpPr>
            <p:cNvPr id="21" name="组合 20"/>
            <p:cNvGrpSpPr/>
            <p:nvPr/>
          </p:nvGrpSpPr>
          <p:grpSpPr>
            <a:xfrm>
              <a:off x="1368428" y="2511411"/>
              <a:ext cx="9413874" cy="758508"/>
              <a:chOff x="2533375" y="1754207"/>
              <a:chExt cx="5121554" cy="758356"/>
            </a:xfrm>
          </p:grpSpPr>
          <p:pic>
            <p:nvPicPr>
              <p:cNvPr id="23" name="图片 22"/>
              <p:cNvPicPr>
                <a:picLocks noChangeAspect="1"/>
              </p:cNvPicPr>
              <p:nvPr/>
            </p:nvPicPr>
            <p:blipFill>
              <a:blip r:embed="rId2" cstate="email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 rot="16200000">
                <a:off x="2266460" y="2021122"/>
                <a:ext cx="758038" cy="224208"/>
              </a:xfrm>
              <a:prstGeom prst="rect">
                <a:avLst/>
              </a:prstGeom>
            </p:spPr>
          </p:pic>
          <p:pic>
            <p:nvPicPr>
              <p:cNvPr id="24" name="图片 23"/>
              <p:cNvPicPr>
                <a:picLocks noChangeAspect="1"/>
              </p:cNvPicPr>
              <p:nvPr/>
            </p:nvPicPr>
            <p:blipFill>
              <a:blip r:embed="rId2" cstate="email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 rot="5400000" flipH="1">
                <a:off x="7163978" y="2021612"/>
                <a:ext cx="758038" cy="223863"/>
              </a:xfrm>
              <a:prstGeom prst="rect">
                <a:avLst/>
              </a:prstGeom>
            </p:spPr>
          </p:pic>
        </p:grpSp>
        <p:sp>
          <p:nvSpPr>
            <p:cNvPr id="22" name="文本框 3081"/>
            <p:cNvSpPr txBox="1"/>
            <p:nvPr/>
          </p:nvSpPr>
          <p:spPr>
            <a:xfrm>
              <a:off x="1918742" y="2444625"/>
              <a:ext cx="8675687" cy="84123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121908" tIns="60953" rIns="121908" bIns="60953">
              <a:spAutoFit/>
            </a:bodyPr>
            <a:lstStyle/>
            <a:p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3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rPr>
                <a:t>其一人专心致志，惟弈秋之为听；</a:t>
              </a:r>
              <a:endParaRPr lang="zh-CN" altLang="en-US" sz="33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5" name="文本框 3082"/>
          <p:cNvSpPr txBox="1"/>
          <p:nvPr/>
        </p:nvSpPr>
        <p:spPr>
          <a:xfrm>
            <a:off x="4373664" y="3881436"/>
            <a:ext cx="2430586" cy="575310"/>
          </a:xfrm>
          <a:prstGeom prst="rect">
            <a:avLst/>
          </a:prstGeom>
          <a:noFill/>
          <a:ln w="9525">
            <a:noFill/>
          </a:ln>
        </p:spPr>
        <p:txBody>
          <a:bodyPr wrap="square" lIns="68570" tIns="34286" rIns="68570" bIns="34286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300" b="1" dirty="0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</a:rPr>
              <a:t>……</a:t>
            </a:r>
            <a:r>
              <a:rPr lang="zh-CN" altLang="en-US" sz="3300" b="1" dirty="0">
                <a:solidFill>
                  <a:srgbClr val="FF3300"/>
                </a:solidFill>
              </a:rPr>
              <a:t>的教导</a:t>
            </a:r>
            <a:endParaRPr lang="zh-CN" altLang="en-US" sz="3300" b="1" dirty="0">
              <a:solidFill>
                <a:srgbClr val="FF3300"/>
              </a:solidFill>
            </a:endParaRPr>
          </a:p>
        </p:txBody>
      </p:sp>
      <p:sp>
        <p:nvSpPr>
          <p:cNvPr id="26" name="Freeform 24"/>
          <p:cNvSpPr/>
          <p:nvPr/>
        </p:nvSpPr>
        <p:spPr bwMode="gray">
          <a:xfrm rot="11574718">
            <a:off x="5704779" y="3291052"/>
            <a:ext cx="551662" cy="532418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gradFill rotWithShape="1">
            <a:gsLst>
              <a:gs pos="0">
                <a:srgbClr val="D11364"/>
              </a:gs>
              <a:gs pos="100000">
                <a:srgbClr val="D11364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FACD69"/>
                </a:solidFill>
                <a:prstDash val="solid"/>
                <a:round/>
              </a14:hiddenLine>
            </a:ext>
          </a:extLst>
        </p:spPr>
        <p:txBody>
          <a:bodyPr lIns="68577" tIns="34289" rIns="68577" bIns="34289"/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endParaRPr lang="zh-CN" altLang="en-US" sz="100" b="1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673196" y="3800476"/>
            <a:ext cx="2300613" cy="1149158"/>
            <a:chOff x="1730376" y="3427413"/>
            <a:chExt cx="5567363" cy="2349501"/>
          </a:xfrm>
        </p:grpSpPr>
        <p:pic>
          <p:nvPicPr>
            <p:cNvPr id="28" name="图片 27" descr="03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9FF"/>
                </a:clrFrom>
                <a:clrTo>
                  <a:srgbClr val="FFF9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48039" y="4508501"/>
              <a:ext cx="2160587" cy="110331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2" name="图片 31" descr="01"/>
            <p:cNvPicPr>
              <a:picLocks noChangeAspect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730376" y="3427413"/>
              <a:ext cx="1933575" cy="232727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3" name="图片 32" descr="02"/>
            <p:cNvPicPr>
              <a:picLocks noChangeAspect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35601" y="3549651"/>
              <a:ext cx="1862138" cy="2227263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7" grpId="0" bldLvl="0" animBg="1"/>
      <p:bldP spid="19" grpId="0"/>
      <p:bldP spid="15" grpId="0" bldLvl="0" animBg="1"/>
      <p:bldP spid="25" grpId="0"/>
      <p:bldP spid="2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8"/>
          <p:cNvSpPr txBox="1"/>
          <p:nvPr/>
        </p:nvSpPr>
        <p:spPr>
          <a:xfrm>
            <a:off x="1056324" y="1207771"/>
            <a:ext cx="4339114" cy="3420428"/>
          </a:xfrm>
          <a:prstGeom prst="rect">
            <a:avLst/>
          </a:prstGeom>
          <a:noFill/>
          <a:ln w="19050">
            <a:noFill/>
          </a:ln>
        </p:spPr>
        <p:txBody>
          <a:bodyPr wrap="square" lIns="61217" tIns="30608" rIns="61217" bIns="30608" anchor="t">
            <a:spAutoFit/>
          </a:bodyPr>
          <a:lstStyle/>
          <a:p>
            <a:pPr algn="just" defTabSz="6858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孟子(约公元前372年—公元前289年) 名轲，字子舆，战国时期邹国(现山东邹县)人，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我国古代思想家、教育家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。   </a:t>
            </a:r>
            <a:endParaRPr lang="zh-CN" altLang="zh-CN" sz="24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just" defTabSz="6858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   是孔子之后的儒学大师，被尊称为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“亚圣”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，后世将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他与孔子合称为“孔孟”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zh-CN" sz="24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100" name="Picture 4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1669" y="1257300"/>
            <a:ext cx="2574131" cy="336851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947738" y="651510"/>
            <a:ext cx="1783080" cy="483870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700" b="1" spc="300" dirty="0">
                <a:solidFill>
                  <a:srgbClr val="787878"/>
                </a:solidFill>
                <a:latin typeface="微软雅黑" panose="020B0503020204020204" pitchFamily="34" charset="-122"/>
              </a:rPr>
              <a:t>了解作者</a:t>
            </a:r>
            <a:endParaRPr lang="zh-CN" altLang="en-US" sz="2700" b="1" spc="300" dirty="0">
              <a:solidFill>
                <a:srgbClr val="787878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圆角矩形 28"/>
          <p:cNvSpPr/>
          <p:nvPr/>
        </p:nvSpPr>
        <p:spPr>
          <a:xfrm>
            <a:off x="3755797" y="2949389"/>
            <a:ext cx="432104" cy="41577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endParaRPr lang="zh-CN" altLang="en-US" sz="100" b="1">
              <a:solidFill>
                <a:srgbClr val="FFFFFF"/>
              </a:solidFill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4687912" y="1685710"/>
            <a:ext cx="432104" cy="41577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endParaRPr lang="zh-CN" altLang="en-US" sz="100" b="1">
              <a:solidFill>
                <a:srgbClr val="FFFFFF"/>
              </a:solidFill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3429700" y="1168485"/>
            <a:ext cx="432104" cy="41577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endParaRPr lang="zh-CN" altLang="en-US" sz="100" b="1">
              <a:solidFill>
                <a:srgbClr val="FFFFFF"/>
              </a:solidFill>
            </a:endParaRPr>
          </a:p>
        </p:txBody>
      </p:sp>
      <p:sp>
        <p:nvSpPr>
          <p:cNvPr id="5131" name="文本框 5130"/>
          <p:cNvSpPr txBox="1"/>
          <p:nvPr/>
        </p:nvSpPr>
        <p:spPr>
          <a:xfrm>
            <a:off x="4255807" y="453708"/>
            <a:ext cx="2376573" cy="575310"/>
          </a:xfrm>
          <a:prstGeom prst="rect">
            <a:avLst/>
          </a:prstGeom>
          <a:noFill/>
          <a:ln w="9525">
            <a:noFill/>
          </a:ln>
        </p:spPr>
        <p:txBody>
          <a:bodyPr wrap="square" lIns="68570" tIns="34286" rIns="68570" bIns="34286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300" b="1" dirty="0">
                <a:solidFill>
                  <a:srgbClr val="FF0000"/>
                </a:solidFill>
              </a:rPr>
              <a:t>弈秋的教导</a:t>
            </a:r>
            <a:endParaRPr lang="zh-CN" altLang="en-US" sz="3300" b="1" dirty="0">
              <a:solidFill>
                <a:srgbClr val="FF0000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39486" y="1073199"/>
            <a:ext cx="6507612" cy="1157021"/>
            <a:chOff x="1756728" y="1590690"/>
            <a:chExt cx="8675687" cy="1542694"/>
          </a:xfrm>
        </p:grpSpPr>
        <p:sp>
          <p:nvSpPr>
            <p:cNvPr id="5127" name="文本框 5126"/>
            <p:cNvSpPr txBox="1"/>
            <p:nvPr/>
          </p:nvSpPr>
          <p:spPr>
            <a:xfrm>
              <a:off x="1756728" y="1615039"/>
              <a:ext cx="8675687" cy="1518345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121908" tIns="60953" rIns="121908" bIns="60953">
              <a:spAutoFit/>
            </a:bodyPr>
            <a:lstStyle/>
            <a:p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300" b="1" dirty="0">
                  <a:solidFill>
                    <a:srgbClr val="FF3300"/>
                  </a:solidFill>
                  <a:effectLst>
                    <a:outerShdw blurRad="38100" dist="38100" dir="2700000">
                      <a:srgbClr val="000000"/>
                    </a:outerShdw>
                  </a:effectLst>
                </a:rPr>
                <a:t>       </a:t>
              </a:r>
              <a:r>
                <a:rPr lang="zh-CN" altLang="en-US" sz="33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rPr>
                <a:t>一人虽听之，一心以为有鸿鹄将至，思援弓缴而射之。</a:t>
              </a:r>
              <a:endParaRPr lang="zh-CN" altLang="en-US" sz="33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 cstate="email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16200000">
              <a:off x="2177752" y="1763728"/>
              <a:ext cx="758190" cy="412114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" cstate="email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5400000" flipH="1">
              <a:off x="7650043" y="2484125"/>
              <a:ext cx="758190" cy="411480"/>
            </a:xfrm>
            <a:prstGeom prst="rect">
              <a:avLst/>
            </a:prstGeom>
          </p:spPr>
        </p:pic>
      </p:grpSp>
      <p:sp>
        <p:nvSpPr>
          <p:cNvPr id="13" name="Freeform 24"/>
          <p:cNvSpPr/>
          <p:nvPr/>
        </p:nvSpPr>
        <p:spPr bwMode="gray">
          <a:xfrm>
            <a:off x="3499626" y="669730"/>
            <a:ext cx="594143" cy="486054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gradFill rotWithShape="1">
            <a:gsLst>
              <a:gs pos="0">
                <a:srgbClr val="D11364"/>
              </a:gs>
              <a:gs pos="100000">
                <a:srgbClr val="D11364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FACD69"/>
                </a:solidFill>
                <a:prstDash val="solid"/>
                <a:round/>
              </a14:hiddenLine>
            </a:ext>
          </a:extLst>
        </p:spPr>
        <p:txBody>
          <a:bodyPr lIns="68577" tIns="34289" rIns="68577" bIns="34289"/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endParaRPr lang="zh-CN" altLang="en-US" sz="100" b="1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4" name="Freeform 24"/>
          <p:cNvSpPr/>
          <p:nvPr/>
        </p:nvSpPr>
        <p:spPr bwMode="gray">
          <a:xfrm rot="8130138" flipH="1">
            <a:off x="5280916" y="1692902"/>
            <a:ext cx="507938" cy="977997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lIns="68577" tIns="34289" rIns="68577" bIns="34289"/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endParaRPr lang="zh-CN" altLang="en-US" sz="100" b="1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5" name="文本框 5130"/>
          <p:cNvSpPr txBox="1"/>
          <p:nvPr/>
        </p:nvSpPr>
        <p:spPr>
          <a:xfrm>
            <a:off x="5955982" y="1968344"/>
            <a:ext cx="1545908" cy="713899"/>
          </a:xfrm>
          <a:prstGeom prst="rect">
            <a:avLst/>
          </a:prstGeom>
          <a:noFill/>
          <a:ln w="9525">
            <a:noFill/>
          </a:ln>
        </p:spPr>
        <p:txBody>
          <a:bodyPr wrap="square" lIns="68570" tIns="34286" rIns="68570" bIns="34286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00" b="1" dirty="0">
                <a:solidFill>
                  <a:srgbClr val="FF0000"/>
                </a:solidFill>
              </a:rPr>
              <a:t>天鹅、大雁一类的鸟</a:t>
            </a:r>
            <a:endParaRPr lang="zh-CN" altLang="en-US" sz="2100" b="1" dirty="0">
              <a:solidFill>
                <a:srgbClr val="FF0000"/>
              </a:solidFill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6236389" y="2955034"/>
            <a:ext cx="432104" cy="41577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endParaRPr lang="zh-CN" altLang="en-US" sz="100" b="1">
              <a:solidFill>
                <a:srgbClr val="FFFFFF"/>
              </a:solidFill>
            </a:endParaRPr>
          </a:p>
        </p:txBody>
      </p:sp>
      <p:sp>
        <p:nvSpPr>
          <p:cNvPr id="22" name="文本框 13319"/>
          <p:cNvSpPr txBox="1"/>
          <p:nvPr/>
        </p:nvSpPr>
        <p:spPr>
          <a:xfrm>
            <a:off x="3294254" y="3877664"/>
            <a:ext cx="4774553" cy="575310"/>
          </a:xfrm>
          <a:prstGeom prst="rect">
            <a:avLst/>
          </a:prstGeom>
          <a:noFill/>
          <a:ln w="9525">
            <a:noFill/>
          </a:ln>
        </p:spPr>
        <p:txBody>
          <a:bodyPr wrap="square" lIns="68570" tIns="34286" rIns="68570" bIns="34286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300" b="1" dirty="0">
                <a:solidFill>
                  <a:srgbClr val="FF0000"/>
                </a:solidFill>
              </a:rPr>
              <a:t>他，指专心致志的那个人</a:t>
            </a:r>
            <a:endParaRPr lang="zh-CN" altLang="en-US" sz="3300" b="1" dirty="0">
              <a:solidFill>
                <a:srgbClr val="FF0000"/>
              </a:solidFill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456529" y="2847025"/>
            <a:ext cx="5374229" cy="659129"/>
            <a:chOff x="2297114" y="1844824"/>
            <a:chExt cx="7164706" cy="878839"/>
          </a:xfrm>
        </p:grpSpPr>
        <p:sp>
          <p:nvSpPr>
            <p:cNvPr id="24" name="文本框 13318"/>
            <p:cNvSpPr txBox="1"/>
            <p:nvPr/>
          </p:nvSpPr>
          <p:spPr>
            <a:xfrm>
              <a:off x="2297431" y="1867047"/>
              <a:ext cx="7164389" cy="841238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121908" tIns="60953" rIns="121908" bIns="60953">
              <a:spAutoFit/>
            </a:bodyPr>
            <a:lstStyle/>
            <a:p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300" b="1" dirty="0">
                  <a:solidFill>
                    <a:srgbClr val="FF3300"/>
                  </a:solidFill>
                  <a:effectLst>
                    <a:outerShdw blurRad="38100" dist="38100" dir="2700000">
                      <a:srgbClr val="000000"/>
                    </a:outerShdw>
                  </a:effectLst>
                </a:rPr>
                <a:t>   </a:t>
              </a:r>
              <a:r>
                <a:rPr lang="zh-CN" altLang="en-US" sz="33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rPr>
                <a:t>虽与之俱学，弗若之矣。</a:t>
              </a:r>
              <a:endParaRPr lang="zh-CN" altLang="en-US" sz="33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2297114" y="1844824"/>
              <a:ext cx="7164705" cy="878839"/>
              <a:chOff x="2493951" y="1633215"/>
              <a:chExt cx="5083714" cy="879030"/>
            </a:xfrm>
          </p:grpSpPr>
          <p:pic>
            <p:nvPicPr>
              <p:cNvPr id="26" name="图片 25"/>
              <p:cNvPicPr>
                <a:picLocks noChangeAspect="1"/>
              </p:cNvPicPr>
              <p:nvPr/>
            </p:nvPicPr>
            <p:blipFill>
              <a:blip r:embed="rId1" cstate="email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 rot="16200000">
                <a:off x="2228413" y="1898753"/>
                <a:ext cx="835207" cy="304131"/>
              </a:xfrm>
              <a:prstGeom prst="rect">
                <a:avLst/>
              </a:prstGeom>
            </p:spPr>
          </p:pic>
          <p:pic>
            <p:nvPicPr>
              <p:cNvPr id="27" name="图片 26"/>
              <p:cNvPicPr>
                <a:picLocks noChangeAspect="1"/>
              </p:cNvPicPr>
              <p:nvPr/>
            </p:nvPicPr>
            <p:blipFill>
              <a:blip r:embed="rId1" cstate="email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 rot="5400000" flipH="1">
                <a:off x="6997199" y="1931779"/>
                <a:ext cx="856801" cy="304131"/>
              </a:xfrm>
              <a:prstGeom prst="rect">
                <a:avLst/>
              </a:prstGeom>
            </p:spPr>
          </p:pic>
        </p:grpSp>
      </p:grpSp>
      <p:sp>
        <p:nvSpPr>
          <p:cNvPr id="28" name="Freeform 24"/>
          <p:cNvSpPr/>
          <p:nvPr/>
        </p:nvSpPr>
        <p:spPr bwMode="gray">
          <a:xfrm rot="11574718">
            <a:off x="5790090" y="3354037"/>
            <a:ext cx="551662" cy="532418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gradFill rotWithShape="1">
            <a:gsLst>
              <a:gs pos="0">
                <a:srgbClr val="D11364"/>
              </a:gs>
              <a:gs pos="100000">
                <a:srgbClr val="D11364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FACD69"/>
                </a:solidFill>
                <a:prstDash val="solid"/>
                <a:round/>
              </a14:hiddenLine>
            </a:ext>
          </a:extLst>
        </p:spPr>
        <p:txBody>
          <a:bodyPr lIns="68577" tIns="34289" rIns="68577" bIns="34289"/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endParaRPr lang="zh-CN" altLang="en-US" sz="100" b="1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30" name="Freeform 24"/>
          <p:cNvSpPr/>
          <p:nvPr/>
        </p:nvSpPr>
        <p:spPr bwMode="gray">
          <a:xfrm rot="9846961" flipH="1">
            <a:off x="4073971" y="3354037"/>
            <a:ext cx="552983" cy="532418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gradFill rotWithShape="1">
            <a:gsLst>
              <a:gs pos="0">
                <a:srgbClr val="D11364"/>
              </a:gs>
              <a:gs pos="100000">
                <a:srgbClr val="D11364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FACD69"/>
                </a:solidFill>
                <a:prstDash val="solid"/>
                <a:round/>
              </a14:hiddenLine>
            </a:ext>
          </a:extLst>
        </p:spPr>
        <p:txBody>
          <a:bodyPr lIns="68577" tIns="34289" rIns="68577" bIns="34289"/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endParaRPr lang="zh-CN" altLang="en-US" sz="100" b="1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35" name="文本框 10"/>
          <p:cNvSpPr txBox="1"/>
          <p:nvPr/>
        </p:nvSpPr>
        <p:spPr>
          <a:xfrm>
            <a:off x="7180373" y="2137487"/>
            <a:ext cx="1817037" cy="346247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（课后第二题）</a:t>
            </a:r>
            <a:endParaRPr lang="zh-CN" altLang="en-US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569372" y="3803332"/>
            <a:ext cx="2300613" cy="1149158"/>
            <a:chOff x="1730376" y="3427413"/>
            <a:chExt cx="5567363" cy="2349501"/>
          </a:xfrm>
        </p:grpSpPr>
        <p:pic>
          <p:nvPicPr>
            <p:cNvPr id="37" name="图片 36" descr="03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FF9FF"/>
                </a:clrFrom>
                <a:clrTo>
                  <a:srgbClr val="FFF9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48039" y="4508501"/>
              <a:ext cx="2160587" cy="110331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8" name="图片 37" descr="01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730376" y="3427413"/>
              <a:ext cx="1933575" cy="232727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9" name="图片 38" descr="02"/>
            <p:cNvPicPr>
              <a:picLocks noChangeAspect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35601" y="3549651"/>
              <a:ext cx="1862138" cy="2227263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18" grpId="0" bldLvl="0" animBg="1"/>
      <p:bldP spid="17" grpId="0" bldLvl="0" animBg="1"/>
      <p:bldP spid="5131" grpId="0"/>
      <p:bldP spid="13" grpId="0" bldLvl="0" animBg="1"/>
      <p:bldP spid="14" grpId="0" bldLvl="0" animBg="1"/>
      <p:bldP spid="15" grpId="0"/>
      <p:bldP spid="21" grpId="0" bldLvl="0" animBg="1"/>
      <p:bldP spid="22" grpId="0"/>
      <p:bldP spid="28" grpId="0" bldLvl="0" animBg="1"/>
      <p:bldP spid="30" grpId="0" bldLvl="0" animBg="1"/>
      <p:bldP spid="3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4" name="Rectangle 24"/>
          <p:cNvSpPr>
            <a:spLocks noChangeArrowheads="1"/>
          </p:cNvSpPr>
          <p:nvPr/>
        </p:nvSpPr>
        <p:spPr bwMode="auto">
          <a:xfrm>
            <a:off x="1226346" y="1190389"/>
            <a:ext cx="6405563" cy="3168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77" tIns="34289" rIns="68577" bIns="34289">
            <a:spAutoFit/>
          </a:bodyPr>
          <a:lstStyle/>
          <a:p>
            <a:pPr defTabSz="685800" fontAlgn="base">
              <a:lnSpc>
                <a:spcPct val="120000"/>
              </a:lnSpc>
              <a:spcAft>
                <a:spcPct val="0"/>
              </a:spcAft>
            </a:pPr>
            <a:r>
              <a:rPr lang="en-US" altLang="zh-CN" sz="24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“</a:t>
            </a:r>
            <a:r>
              <a:rPr lang="zh-CN" altLang="en-US" sz="24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之”的多种意思：</a:t>
            </a:r>
            <a:r>
              <a:rPr lang="zh-CN" altLang="en-US" sz="2400" b="1" noProof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</a:t>
            </a:r>
            <a:r>
              <a:rPr lang="zh-CN" altLang="en-US" sz="24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的；</a:t>
            </a:r>
            <a:r>
              <a:rPr lang="zh-CN" altLang="en-US" sz="2400" b="1" noProof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</a:t>
            </a:r>
            <a:r>
              <a:rPr lang="zh-CN" altLang="en-US" sz="24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指弈秋的教导；</a:t>
            </a:r>
            <a:r>
              <a:rPr lang="zh-CN" altLang="en-US" sz="2400" b="1" noProof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③</a:t>
            </a:r>
            <a:r>
              <a:rPr lang="zh-CN" altLang="en-US" sz="24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他，指</a:t>
            </a:r>
            <a:r>
              <a:rPr lang="zh-CN" altLang="en-US" sz="2400" b="1" noProof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专心致志的那个人</a:t>
            </a:r>
            <a:r>
              <a:rPr lang="zh-CN" altLang="en-US" sz="24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</a:t>
            </a:r>
            <a:r>
              <a:rPr lang="zh-CN" altLang="en-US" sz="2400" b="1" noProof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④</a:t>
            </a:r>
            <a:r>
              <a:rPr lang="zh-CN" altLang="en-US" sz="24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鸿鹄。</a:t>
            </a:r>
            <a:endParaRPr lang="zh-CN" altLang="en-US" sz="2400" b="1" noProof="1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defTabSz="685800" fontAlgn="base">
              <a:lnSpc>
                <a:spcPct val="120000"/>
              </a:lnSpc>
              <a:spcAft>
                <a:spcPct val="0"/>
              </a:spcAft>
            </a:pPr>
            <a:r>
              <a:rPr lang="en-US" altLang="zh-CN" sz="24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24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弈秋，通国之善弈者也。    </a:t>
            </a:r>
            <a:r>
              <a:rPr lang="en-US" altLang="zh-CN" sz="24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    )</a:t>
            </a:r>
            <a:endParaRPr lang="en-US" altLang="zh-CN" sz="2400" b="1" noProof="1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defTabSz="685800" fontAlgn="base">
              <a:lnSpc>
                <a:spcPct val="120000"/>
              </a:lnSpc>
              <a:spcAft>
                <a:spcPct val="0"/>
              </a:spcAft>
            </a:pPr>
            <a:r>
              <a:rPr lang="en-US" altLang="zh-CN" sz="24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2400" b="1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一人虽听之                </a:t>
            </a:r>
            <a:r>
              <a:rPr lang="en-US" altLang="zh-CN" sz="2400" b="1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    ) </a:t>
            </a:r>
            <a:endParaRPr lang="en-US" altLang="zh-CN" sz="2400" b="1" noProof="1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defTabSz="685800" fontAlgn="base">
              <a:lnSpc>
                <a:spcPct val="120000"/>
              </a:lnSpc>
              <a:spcAft>
                <a:spcPct val="0"/>
              </a:spcAft>
            </a:pPr>
            <a:r>
              <a:rPr lang="en-US" altLang="zh-CN" sz="24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2400" b="1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思援弓缴而射之。          </a:t>
            </a:r>
            <a:r>
              <a:rPr lang="en-US" altLang="zh-CN" sz="2400" b="1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    )</a:t>
            </a:r>
            <a:endParaRPr lang="en-US" altLang="zh-CN" sz="2400" b="1" noProof="1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defTabSz="685800" fontAlgn="base">
              <a:lnSpc>
                <a:spcPct val="120000"/>
              </a:lnSpc>
              <a:spcAft>
                <a:spcPct val="0"/>
              </a:spcAft>
            </a:pPr>
            <a:r>
              <a:rPr lang="en-US" altLang="zh-CN" sz="24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</a:t>
            </a:r>
            <a:r>
              <a:rPr lang="zh-CN" altLang="en-US" sz="2400" b="1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虽与之俱学                </a:t>
            </a:r>
            <a:r>
              <a:rPr lang="en-US" altLang="zh-CN" sz="2400" b="1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</a:t>
            </a:r>
            <a:r>
              <a:rPr lang="en-US" altLang="zh-CN" sz="24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en-US" altLang="zh-CN" sz="2400" b="1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)</a:t>
            </a:r>
            <a:endParaRPr lang="en-US" altLang="zh-CN" sz="2400" b="1" noProof="1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defTabSz="685800" fontAlgn="base">
              <a:lnSpc>
                <a:spcPct val="120000"/>
              </a:lnSpc>
              <a:spcAft>
                <a:spcPct val="0"/>
              </a:spcAft>
            </a:pPr>
            <a:r>
              <a:rPr lang="en-US" altLang="zh-CN" sz="24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5.</a:t>
            </a:r>
            <a:r>
              <a:rPr lang="zh-CN" altLang="en-US" sz="24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弗若之矣。                </a:t>
            </a:r>
            <a:r>
              <a:rPr lang="en-US" altLang="zh-CN" sz="24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en-US" altLang="zh-CN" sz="2400" b="1" noProof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en-US" altLang="zh-CN" sz="24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endParaRPr lang="en-US" altLang="zh-CN" sz="2400" b="1" noProof="1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1227" name="Oval 27"/>
          <p:cNvSpPr>
            <a:spLocks noChangeArrowheads="1"/>
          </p:cNvSpPr>
          <p:nvPr/>
        </p:nvSpPr>
        <p:spPr bwMode="auto">
          <a:xfrm>
            <a:off x="3231356" y="2510790"/>
            <a:ext cx="115491" cy="114300"/>
          </a:xfrm>
          <a:prstGeom prst="ellipse">
            <a:avLst/>
          </a:prstGeom>
          <a:solidFill>
            <a:srgbClr val="CC3300"/>
          </a:solidFill>
          <a:ln w="9525">
            <a:noFill/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77" tIns="34289" rIns="68577" bIns="34289" anchor="ctr"/>
          <a:lstStyle/>
          <a:p>
            <a:pPr defTabSz="685800" fontAlgn="base">
              <a:spcBef>
                <a:spcPct val="20000"/>
              </a:spcBef>
              <a:spcAft>
                <a:spcPct val="0"/>
              </a:spcAft>
              <a:defRPr/>
            </a:pPr>
            <a:endParaRPr kumimoji="1" lang="zh-CN" altLang="en-US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51229" name="Oval 29"/>
          <p:cNvSpPr>
            <a:spLocks noChangeArrowheads="1"/>
          </p:cNvSpPr>
          <p:nvPr/>
        </p:nvSpPr>
        <p:spPr bwMode="auto">
          <a:xfrm>
            <a:off x="2301242" y="3775710"/>
            <a:ext cx="115491" cy="114300"/>
          </a:xfrm>
          <a:prstGeom prst="ellipse">
            <a:avLst/>
          </a:prstGeom>
          <a:solidFill>
            <a:srgbClr val="CC3300"/>
          </a:solidFill>
          <a:ln w="9525">
            <a:noFill/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77" tIns="34289" rIns="68577" bIns="34289" anchor="ctr"/>
          <a:lstStyle/>
          <a:p>
            <a:pPr defTabSz="685800" fontAlgn="base">
              <a:spcBef>
                <a:spcPct val="20000"/>
              </a:spcBef>
              <a:spcAft>
                <a:spcPct val="0"/>
              </a:spcAft>
              <a:defRPr/>
            </a:pPr>
            <a:endParaRPr kumimoji="1" lang="zh-CN" altLang="en-US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51230" name="Oval 30"/>
          <p:cNvSpPr>
            <a:spLocks noChangeArrowheads="1"/>
          </p:cNvSpPr>
          <p:nvPr/>
        </p:nvSpPr>
        <p:spPr bwMode="auto">
          <a:xfrm>
            <a:off x="2299337" y="4223385"/>
            <a:ext cx="115491" cy="114300"/>
          </a:xfrm>
          <a:prstGeom prst="ellipse">
            <a:avLst/>
          </a:prstGeom>
          <a:solidFill>
            <a:srgbClr val="CC3300"/>
          </a:solidFill>
          <a:ln w="9525">
            <a:noFill/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77" tIns="34289" rIns="68577" bIns="34289" anchor="ctr"/>
          <a:lstStyle/>
          <a:p>
            <a:pPr defTabSz="685800" fontAlgn="base">
              <a:spcBef>
                <a:spcPct val="20000"/>
              </a:spcBef>
              <a:spcAft>
                <a:spcPct val="0"/>
              </a:spcAft>
              <a:defRPr/>
            </a:pPr>
            <a:endParaRPr kumimoji="1" lang="zh-CN" altLang="en-US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51232" name="Oval 32"/>
          <p:cNvSpPr>
            <a:spLocks noChangeArrowheads="1"/>
          </p:cNvSpPr>
          <p:nvPr/>
        </p:nvSpPr>
        <p:spPr bwMode="auto">
          <a:xfrm>
            <a:off x="2921795" y="2939415"/>
            <a:ext cx="115491" cy="114300"/>
          </a:xfrm>
          <a:prstGeom prst="ellipse">
            <a:avLst/>
          </a:prstGeom>
          <a:solidFill>
            <a:srgbClr val="CC3300"/>
          </a:solidFill>
          <a:ln w="9525">
            <a:noFill/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77" tIns="34289" rIns="68577" bIns="34289" anchor="ctr"/>
          <a:lstStyle/>
          <a:p>
            <a:pPr defTabSz="685800" fontAlgn="base">
              <a:spcBef>
                <a:spcPct val="20000"/>
              </a:spcBef>
              <a:spcAft>
                <a:spcPct val="0"/>
              </a:spcAft>
              <a:defRPr/>
            </a:pPr>
            <a:endParaRPr kumimoji="1" lang="zh-CN" altLang="en-US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51233" name="Text Box 33"/>
          <p:cNvSpPr txBox="1">
            <a:spLocks noChangeArrowheads="1"/>
          </p:cNvSpPr>
          <p:nvPr/>
        </p:nvSpPr>
        <p:spPr bwMode="auto">
          <a:xfrm>
            <a:off x="5823825" y="2122409"/>
            <a:ext cx="447880" cy="438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77" tIns="34289" rIns="68577" bIns="34289">
            <a:spAutoFit/>
          </a:bodyPr>
          <a:lstStyle/>
          <a:p>
            <a:pPr defTabSz="685800"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 b="1" noProof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charset="-122"/>
                <a:ea typeface="楷体" panose="02010609060101010101" charset="-122"/>
                <a:cs typeface="+mn-ea"/>
              </a:rPr>
              <a:t>①</a:t>
            </a:r>
            <a:endParaRPr lang="zh-CN" altLang="en-US" sz="2400" b="1" noProof="1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1235" name="Text Box 35"/>
          <p:cNvSpPr txBox="1">
            <a:spLocks noChangeArrowheads="1"/>
          </p:cNvSpPr>
          <p:nvPr/>
        </p:nvSpPr>
        <p:spPr bwMode="auto">
          <a:xfrm>
            <a:off x="5823825" y="2543652"/>
            <a:ext cx="447880" cy="438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77" tIns="34289" rIns="68577" bIns="34289">
            <a:spAutoFit/>
          </a:bodyPr>
          <a:lstStyle/>
          <a:p>
            <a:pPr defTabSz="685800"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 b="1" noProof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charset="-122"/>
                <a:ea typeface="楷体" panose="02010609060101010101" charset="-122"/>
                <a:cs typeface="+mn-ea"/>
              </a:rPr>
              <a:t>②</a:t>
            </a:r>
            <a:endParaRPr lang="zh-CN" altLang="en-US" sz="2400" b="1" noProof="1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1236" name="Rectangle 36"/>
          <p:cNvSpPr>
            <a:spLocks noChangeArrowheads="1"/>
          </p:cNvSpPr>
          <p:nvPr/>
        </p:nvSpPr>
        <p:spPr bwMode="auto">
          <a:xfrm>
            <a:off x="5825016" y="3415904"/>
            <a:ext cx="447880" cy="438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77" tIns="34289" rIns="68577" bIns="34289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noProof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charset="-122"/>
                <a:ea typeface="楷体" panose="02010609060101010101" charset="-122"/>
                <a:cs typeface="+mn-ea"/>
              </a:rPr>
              <a:t>③</a:t>
            </a:r>
            <a:endParaRPr lang="zh-CN" altLang="en-US" sz="2400" b="1" noProof="1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1237" name="Rectangle 37"/>
          <p:cNvSpPr>
            <a:spLocks noChangeArrowheads="1"/>
          </p:cNvSpPr>
          <p:nvPr/>
        </p:nvSpPr>
        <p:spPr bwMode="auto">
          <a:xfrm>
            <a:off x="5825016" y="3877390"/>
            <a:ext cx="447880" cy="438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77" tIns="34289" rIns="68577" bIns="34289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noProof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charset="-122"/>
                <a:ea typeface="楷体" panose="02010609060101010101" charset="-122"/>
                <a:cs typeface="+mn-ea"/>
              </a:rPr>
              <a:t>③</a:t>
            </a:r>
            <a:endParaRPr lang="zh-CN" altLang="en-US" sz="2400" b="1" noProof="1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47738" y="651510"/>
            <a:ext cx="1783080" cy="483870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700" b="1" spc="300">
                <a:solidFill>
                  <a:srgbClr val="787878"/>
                </a:solidFill>
                <a:latin typeface="微软雅黑" panose="020B0503020204020204" pitchFamily="34" charset="-122"/>
              </a:rPr>
              <a:t>随堂练习</a:t>
            </a:r>
            <a:endParaRPr lang="zh-CN" altLang="en-US" sz="2700" b="1" spc="300">
              <a:solidFill>
                <a:srgbClr val="787878"/>
              </a:solidFill>
              <a:latin typeface="微软雅黑" panose="020B0503020204020204" pitchFamily="34" charset="-122"/>
            </a:endParaRPr>
          </a:p>
        </p:txBody>
      </p:sp>
      <p:sp>
        <p:nvSpPr>
          <p:cNvPr id="2" name="Oval 31"/>
          <p:cNvSpPr>
            <a:spLocks noChangeArrowheads="1"/>
          </p:cNvSpPr>
          <p:nvPr/>
        </p:nvSpPr>
        <p:spPr bwMode="auto">
          <a:xfrm>
            <a:off x="3520916" y="3361611"/>
            <a:ext cx="115491" cy="114300"/>
          </a:xfrm>
          <a:prstGeom prst="ellipse">
            <a:avLst/>
          </a:prstGeom>
          <a:solidFill>
            <a:srgbClr val="CC3300"/>
          </a:solidFill>
          <a:ln w="9525">
            <a:noFill/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77" tIns="34289" rIns="68577" bIns="34289" anchor="ctr"/>
          <a:lstStyle/>
          <a:p>
            <a:pPr defTabSz="685800" fontAlgn="base">
              <a:spcBef>
                <a:spcPct val="20000"/>
              </a:spcBef>
              <a:spcAft>
                <a:spcPct val="0"/>
              </a:spcAft>
              <a:defRPr/>
            </a:pPr>
            <a:endParaRPr kumimoji="1" lang="zh-CN" altLang="en-US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3" name="Text Box 34"/>
          <p:cNvSpPr txBox="1">
            <a:spLocks noChangeArrowheads="1"/>
          </p:cNvSpPr>
          <p:nvPr/>
        </p:nvSpPr>
        <p:spPr bwMode="auto">
          <a:xfrm>
            <a:off x="5823824" y="2984898"/>
            <a:ext cx="506016" cy="437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77" tIns="34289" rIns="68577" bIns="34289">
            <a:spAutoFit/>
          </a:bodyPr>
          <a:lstStyle/>
          <a:p>
            <a:pPr defTabSz="685800"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 b="1" noProof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④</a:t>
            </a:r>
            <a:endParaRPr lang="zh-CN" altLang="en-US" sz="2400" b="1" noProof="1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3" grpId="0" bldLvl="0" animBg="1"/>
      <p:bldP spid="51235" grpId="0" bldLvl="0" animBg="1"/>
      <p:bldP spid="51236" grpId="0" bldLvl="0" animBg="1"/>
      <p:bldP spid="51237" grpId="0" bldLvl="0" animBg="1"/>
      <p:bldP spid="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45946" y="1260160"/>
            <a:ext cx="6205538" cy="622459"/>
          </a:xfrm>
          <a:prstGeom prst="rect">
            <a:avLst/>
          </a:prstGeom>
          <a:noFill/>
          <a:ln w="9525">
            <a:noFill/>
          </a:ln>
        </p:spPr>
        <p:txBody>
          <a:bodyPr wrap="square" lIns="68577" tIns="34289" rIns="68577" bIns="34289" anchor="t">
            <a:spAutoFit/>
          </a:bodyPr>
          <a:lstStyle/>
          <a:p>
            <a:pPr defTabSz="6858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什么原因使得两个人学习的结果不一样呢</a:t>
            </a: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？</a:t>
            </a:r>
            <a:endParaRPr lang="zh-CN" altLang="en-US" dirty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429228" y="1325880"/>
            <a:ext cx="513398" cy="566738"/>
            <a:chOff x="3069" y="2784"/>
            <a:chExt cx="1078" cy="1190"/>
          </a:xfrm>
        </p:grpSpPr>
        <p:sp>
          <p:nvSpPr>
            <p:cNvPr id="1048594" name="圆角矩形 25"/>
            <p:cNvSpPr/>
            <p:nvPr/>
          </p:nvSpPr>
          <p:spPr>
            <a:xfrm>
              <a:off x="3069" y="2784"/>
              <a:ext cx="1078" cy="1190"/>
            </a:xfrm>
            <a:prstGeom prst="round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spcBef>
                  <a:spcPct val="0"/>
                </a:spcBef>
                <a:spcAft>
                  <a:spcPct val="0"/>
                </a:spcAft>
              </a:pPr>
              <a:endParaRPr lang="zh-CN" altLang="en-US" sz="2100" b="1" noProof="1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048596" name="矩形 32"/>
            <p:cNvSpPr/>
            <p:nvPr/>
          </p:nvSpPr>
          <p:spPr>
            <a:xfrm>
              <a:off x="3084" y="2974"/>
              <a:ext cx="1041" cy="9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ctr" defTabSz="6858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rgbClr val="FFFFFF"/>
                  </a:solidFill>
                  <a:latin typeface="Calibri" panose="020F0502020204030204" charset="0"/>
                  <a:ea typeface="宋体" panose="02010600030101010101" pitchFamily="2" charset="-122"/>
                  <a:sym typeface="Calibri" panose="020F0502020204030204" charset="0"/>
                </a:rPr>
                <a:t>01</a:t>
              </a:r>
              <a:endParaRPr lang="en-US" altLang="zh-CN" sz="2400" b="1" dirty="0"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862139" y="3098485"/>
            <a:ext cx="4922044" cy="622459"/>
          </a:xfrm>
          <a:prstGeom prst="rect">
            <a:avLst/>
          </a:prstGeom>
          <a:noFill/>
          <a:ln w="9525">
            <a:noFill/>
          </a:ln>
        </p:spPr>
        <p:txBody>
          <a:bodyPr wrap="square" lIns="68577" tIns="34289" rIns="68577" bIns="34289" anchor="t">
            <a:spAutoFit/>
          </a:bodyPr>
          <a:lstStyle/>
          <a:p>
            <a:pPr defTabSz="6858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联系实际说一说你学习本文的体会。</a:t>
            </a: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429226" y="3153250"/>
            <a:ext cx="514350" cy="568166"/>
            <a:chOff x="3033" y="6043"/>
            <a:chExt cx="1080" cy="1193"/>
          </a:xfrm>
        </p:grpSpPr>
        <p:sp>
          <p:nvSpPr>
            <p:cNvPr id="4" name="圆角矩形 25"/>
            <p:cNvSpPr/>
            <p:nvPr/>
          </p:nvSpPr>
          <p:spPr>
            <a:xfrm>
              <a:off x="3033" y="6043"/>
              <a:ext cx="1078" cy="1193"/>
            </a:xfrm>
            <a:prstGeom prst="round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spcBef>
                  <a:spcPct val="0"/>
                </a:spcBef>
                <a:spcAft>
                  <a:spcPct val="0"/>
                </a:spcAft>
              </a:pPr>
              <a:endParaRPr lang="zh-CN" altLang="en-US" sz="2100" b="1" noProof="1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6" name="矩形 32"/>
            <p:cNvSpPr/>
            <p:nvPr/>
          </p:nvSpPr>
          <p:spPr>
            <a:xfrm>
              <a:off x="3035" y="6153"/>
              <a:ext cx="1078" cy="9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 defTabSz="6858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rgbClr val="FFFFFF"/>
                  </a:solidFill>
                  <a:latin typeface="Calibri" panose="020F0502020204030204" charset="0"/>
                  <a:ea typeface="宋体" panose="02010600030101010101" pitchFamily="2" charset="-122"/>
                  <a:sym typeface="Calibri" panose="020F0502020204030204" charset="0"/>
                </a:rPr>
                <a:t>02</a:t>
              </a:r>
              <a:endParaRPr lang="en-US" altLang="zh-CN" sz="2400" b="1" dirty="0"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2022159" y="1939291"/>
            <a:ext cx="6066473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77" tIns="34289" rIns="68577" bIns="34289" anchor="t">
            <a:spAutoFit/>
          </a:bodyPr>
          <a:lstStyle/>
          <a:p>
            <a:pPr indent="540385" algn="just"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第一个人学习时专心致志，凡是弈秋说的他都记得；而第二个人在学习时三心二意，所以结果不同。</a:t>
            </a:r>
            <a:endParaRPr lang="zh-CN" altLang="en-US" sz="24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022158" y="3772377"/>
            <a:ext cx="5949315" cy="807244"/>
          </a:xfrm>
          <a:prstGeom prst="rect">
            <a:avLst/>
          </a:prstGeom>
          <a:noFill/>
          <a:ln w="9525">
            <a:noFill/>
          </a:ln>
        </p:spPr>
        <p:txBody>
          <a:bodyPr wrap="square" lIns="68577" tIns="34289" rIns="68577" bIns="34289" anchor="t">
            <a:spAutoFit/>
          </a:bodyPr>
          <a:lstStyle/>
          <a:p>
            <a:pPr indent="540385" algn="just"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做任何事只有专心致志、一心一意才能成功。</a:t>
            </a:r>
            <a:endParaRPr lang="zh-CN" altLang="en-US" sz="24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47738" y="651510"/>
            <a:ext cx="1783080" cy="483870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700" b="1" spc="300" dirty="0">
                <a:solidFill>
                  <a:srgbClr val="787878"/>
                </a:solidFill>
                <a:latin typeface="微软雅黑" panose="020B0503020204020204" pitchFamily="34" charset="-122"/>
              </a:rPr>
              <a:t>品读感悟</a:t>
            </a:r>
            <a:endParaRPr lang="zh-CN" altLang="en-US" sz="2700" b="1" spc="300" dirty="0">
              <a:solidFill>
                <a:srgbClr val="787878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  <p:bldP spid="8" grpId="0"/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077303" y="1328737"/>
            <a:ext cx="2094548" cy="1911668"/>
          </a:xfrm>
          <a:prstGeom prst="rect">
            <a:avLst/>
          </a:prstGeom>
          <a:effectLst>
            <a:outerShdw blurRad="177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96266" y="1328739"/>
            <a:ext cx="1846898" cy="1852613"/>
          </a:xfrm>
          <a:prstGeom prst="rect">
            <a:avLst/>
          </a:prstGeom>
          <a:effectLst>
            <a:outerShdw blurRad="177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2163" name="WordArt 3"/>
          <p:cNvSpPr>
            <a:spLocks noTextEdit="1"/>
          </p:cNvSpPr>
          <p:nvPr/>
        </p:nvSpPr>
        <p:spPr>
          <a:xfrm>
            <a:off x="4125279" y="1806894"/>
            <a:ext cx="477203" cy="852964"/>
          </a:xfrm>
          <a:prstGeom prst="rect">
            <a:avLst/>
          </a:prstGeom>
        </p:spPr>
        <p:txBody>
          <a:bodyPr wrap="none" lIns="68577" tIns="34289" rIns="68577" bIns="34289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700" b="1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3300"/>
                </a:solidFill>
                <a:effectLst>
                  <a:outerShdw dist="35921" dir="2699999" algn="ctr" rotWithShape="0">
                    <a:srgbClr val="00000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？</a:t>
            </a:r>
            <a:endParaRPr lang="zh-CN" altLang="en-US" sz="2700" b="1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3300"/>
              </a:solidFill>
              <a:effectLst>
                <a:outerShdw dist="35921" dir="2699999" algn="ctr" rotWithShape="0">
                  <a:srgbClr val="00000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92165" name="Picture 5" descr="01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51008" y="3191590"/>
            <a:ext cx="1443038" cy="173712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66" name="Text Box 6"/>
          <p:cNvSpPr txBox="1"/>
          <p:nvPr/>
        </p:nvSpPr>
        <p:spPr>
          <a:xfrm>
            <a:off x="824865" y="1507333"/>
            <a:ext cx="1717834" cy="1545908"/>
          </a:xfrm>
          <a:prstGeom prst="rect">
            <a:avLst/>
          </a:prstGeom>
          <a:noFill/>
          <a:ln w="9525">
            <a:noFill/>
          </a:ln>
        </p:spPr>
        <p:txBody>
          <a:bodyPr wrap="square" lIns="68577" tIns="34289" rIns="68577" bIns="34289" anchor="t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专心致志  </a:t>
            </a:r>
            <a:endParaRPr lang="zh-CN" altLang="en-US" sz="24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全神贯注 </a:t>
            </a:r>
            <a:endParaRPr lang="en-US" altLang="zh-CN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聚精会神 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一心一意 </a:t>
            </a:r>
            <a:endParaRPr lang="zh-CN" altLang="en-US" sz="2400" b="1">
              <a:solidFill>
                <a:srgbClr val="58B6E5"/>
              </a:solidFill>
              <a:latin typeface="微软雅黑" panose="020B0503020204020204" pitchFamily="34" charset="-122"/>
            </a:endParaRPr>
          </a:p>
        </p:txBody>
      </p:sp>
      <p:sp>
        <p:nvSpPr>
          <p:cNvPr id="92167" name="Text Box 7"/>
          <p:cNvSpPr txBox="1"/>
          <p:nvPr/>
        </p:nvSpPr>
        <p:spPr>
          <a:xfrm>
            <a:off x="5434729" y="1507333"/>
            <a:ext cx="2908697" cy="1545908"/>
          </a:xfrm>
          <a:prstGeom prst="rect">
            <a:avLst/>
          </a:prstGeom>
          <a:noFill/>
          <a:ln w="9525">
            <a:noFill/>
          </a:ln>
        </p:spPr>
        <p:txBody>
          <a:bodyPr wrap="square" lIns="68577" tIns="34289" rIns="68577" bIns="34289" anchor="t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心不在焉  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左顾右盼 </a:t>
            </a:r>
            <a:endParaRPr lang="en-US" altLang="zh-CN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一心二用  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心猿意马 </a:t>
            </a:r>
            <a:endParaRPr lang="zh-CN" altLang="en-US" sz="2400" b="1">
              <a:solidFill>
                <a:srgbClr val="58B6E5"/>
              </a:solidFill>
              <a:latin typeface="微软雅黑" panose="020B0503020204020204" pitchFamily="34" charset="-122"/>
            </a:endParaRPr>
          </a:p>
        </p:txBody>
      </p:sp>
      <p:sp>
        <p:nvSpPr>
          <p:cNvPr id="92168" name="Text Box 8"/>
          <p:cNvSpPr txBox="1">
            <a:spLocks noChangeArrowheads="1"/>
          </p:cNvSpPr>
          <p:nvPr/>
        </p:nvSpPr>
        <p:spPr bwMode="auto">
          <a:xfrm>
            <a:off x="2604612" y="509590"/>
            <a:ext cx="4056698" cy="5616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68577" tIns="34289" rIns="68577" bIns="34289">
            <a:spAutoFit/>
          </a:bodyPr>
          <a:lstStyle/>
          <a:p>
            <a:pPr algn="ctr" defTabSz="68580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条件一样，态度不同</a:t>
            </a:r>
            <a:endParaRPr lang="zh-CN" altLang="en-US" sz="3200" b="1" noProof="1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92169" name="Picture 9" descr="03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9FF"/>
              </a:clrFrom>
              <a:clrTo>
                <a:srgbClr val="FFF9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92833" y="4055984"/>
            <a:ext cx="1602581" cy="819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70" name="Picture 10" descr="02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59694" y="3352326"/>
            <a:ext cx="1397794" cy="167044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553653" y="1981676"/>
            <a:ext cx="1261110" cy="483870"/>
          </a:xfrm>
          <a:prstGeom prst="rect">
            <a:avLst/>
          </a:prstGeom>
          <a:noFill/>
        </p:spPr>
        <p:txBody>
          <a:bodyPr wrap="none" lIns="68577" tIns="34289" rIns="68577" bIns="34289" rtlCol="0" anchor="t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700" b="1">
                <a:solidFill>
                  <a:srgbClr val="080808"/>
                </a:solidFill>
                <a:latin typeface="微软雅黑" panose="020B0503020204020204" pitchFamily="34" charset="-122"/>
                <a:sym typeface="Wingdings" panose="05000000000000000000" pitchFamily="2" charset="2"/>
              </a:rPr>
              <a:t> </a:t>
            </a:r>
            <a:r>
              <a:rPr lang="zh-CN" altLang="en-US" sz="2700" b="1">
                <a:solidFill>
                  <a:srgbClr val="58B6E5"/>
                </a:solidFill>
                <a:latin typeface="微软雅黑" panose="020B0503020204020204" pitchFamily="34" charset="-122"/>
                <a:sym typeface="Wingdings" panose="05000000000000000000" pitchFamily="2" charset="2"/>
              </a:rPr>
              <a:t>成功</a:t>
            </a:r>
            <a:endParaRPr lang="zh-CN" altLang="en-US" sz="270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305199" y="1981676"/>
            <a:ext cx="1261110" cy="483870"/>
          </a:xfrm>
          <a:prstGeom prst="rect">
            <a:avLst/>
          </a:prstGeom>
          <a:noFill/>
        </p:spPr>
        <p:txBody>
          <a:bodyPr wrap="none" lIns="68577" tIns="34289" rIns="68577" bIns="34289" rtlCol="0" anchor="t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700" b="1">
                <a:solidFill>
                  <a:srgbClr val="080808"/>
                </a:solidFill>
                <a:latin typeface="微软雅黑" panose="020B0503020204020204" pitchFamily="34" charset="-122"/>
                <a:sym typeface="Wingdings" panose="05000000000000000000" pitchFamily="2" charset="2"/>
              </a:rPr>
              <a:t> </a:t>
            </a:r>
            <a:r>
              <a:rPr lang="zh-CN" altLang="en-US" sz="2700" b="1">
                <a:solidFill>
                  <a:srgbClr val="58B6E5"/>
                </a:solidFill>
                <a:latin typeface="微软雅黑" panose="020B0503020204020204" pitchFamily="34" charset="-122"/>
                <a:sym typeface="Wingdings" panose="05000000000000000000" pitchFamily="2" charset="2"/>
              </a:rPr>
              <a:t>失败</a:t>
            </a:r>
            <a:endParaRPr lang="zh-CN" altLang="en-US" sz="270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2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2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92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2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921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921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921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921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921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2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2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2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3" grpId="0" animBg="1"/>
      <p:bldP spid="92163" grpId="1" animBg="1"/>
      <p:bldP spid="92163" grpId="2" animBg="1"/>
      <p:bldP spid="92163" grpId="3" animBg="1"/>
      <p:bldP spid="92166" grpId="0" bldLvl="0" animBg="1"/>
      <p:bldP spid="92167" grpId="0" bldLvl="0" animBg="1"/>
      <p:bldP spid="9216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088948" y="2098836"/>
            <a:ext cx="5198269" cy="576263"/>
          </a:xfrm>
          <a:prstGeom prst="rect">
            <a:avLst/>
          </a:prstGeom>
          <a:noFill/>
          <a:ln w="9525">
            <a:noFill/>
          </a:ln>
        </p:spPr>
        <p:txBody>
          <a:bodyPr wrap="square" lIns="68577" tIns="34289" rIns="68577" bIns="34289" anchor="t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300" b="1">
                <a:solidFill>
                  <a:srgbClr val="000000"/>
                </a:solidFill>
                <a:latin typeface="微软雅黑" panose="020B0503020204020204" pitchFamily="34" charset="-122"/>
              </a:rPr>
              <a:t>你能有感情地诵读全文吗？</a:t>
            </a:r>
            <a:endParaRPr lang="zh-CN" altLang="en-US" sz="3300" b="1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4" name="图片 3" descr="最低消费v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457475" y="1192530"/>
            <a:ext cx="1989773" cy="3024664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00263" y="1333501"/>
            <a:ext cx="4781550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8577" tIns="34289" rIns="68577" bIns="34289" anchor="t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000" b="1" dirty="0">
                <a:solidFill>
                  <a:srgbClr val="000000"/>
                </a:solidFill>
                <a:latin typeface="微软雅黑" panose="020B0503020204020204" pitchFamily="34" charset="-122"/>
              </a:rPr>
              <a:t>概括学习文言文的方法有：</a:t>
            </a:r>
            <a:endParaRPr lang="zh-CN" altLang="en-US" sz="3000" b="1" dirty="0">
              <a:solidFill>
                <a:srgbClr val="FF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47738" y="651510"/>
            <a:ext cx="1783080" cy="483870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700" b="1" spc="300" dirty="0">
                <a:solidFill>
                  <a:srgbClr val="787878"/>
                </a:solidFill>
                <a:latin typeface="微软雅黑" panose="020B0503020204020204" pitchFamily="34" charset="-122"/>
              </a:rPr>
              <a:t>课堂小结</a:t>
            </a:r>
            <a:endParaRPr lang="zh-CN" altLang="en-US" sz="2700" b="1" spc="300" dirty="0">
              <a:solidFill>
                <a:srgbClr val="787878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2137888" y="2117408"/>
            <a:ext cx="2073116" cy="655320"/>
          </a:xfrm>
          <a:prstGeom prst="roundRect">
            <a:avLst/>
          </a:prstGeom>
          <a:noFill/>
          <a:ln w="19050">
            <a:solidFill>
              <a:srgbClr val="5B5B5B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96505" y="2183131"/>
            <a:ext cx="1753076" cy="530066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多朗读</a:t>
            </a:r>
            <a:endParaRPr lang="zh-CN" altLang="en-US" sz="3000" dirty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4808220" y="2117408"/>
            <a:ext cx="2073116" cy="655320"/>
          </a:xfrm>
          <a:prstGeom prst="roundRect">
            <a:avLst/>
          </a:prstGeom>
          <a:noFill/>
          <a:ln w="19050">
            <a:solidFill>
              <a:srgbClr val="5B5B5B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166838" y="2183131"/>
            <a:ext cx="1753076" cy="530066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看注释</a:t>
            </a:r>
            <a:endParaRPr lang="zh-CN" altLang="en-US" sz="300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2137888" y="3018473"/>
            <a:ext cx="2073116" cy="655320"/>
          </a:xfrm>
          <a:prstGeom prst="roundRect">
            <a:avLst/>
          </a:prstGeom>
          <a:noFill/>
          <a:ln w="19050">
            <a:solidFill>
              <a:srgbClr val="5B5B5B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496505" y="3084196"/>
            <a:ext cx="1753076" cy="530066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懂句意</a:t>
            </a:r>
            <a:endParaRPr lang="zh-CN" altLang="en-US" sz="300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4808220" y="3018473"/>
            <a:ext cx="2073116" cy="655320"/>
          </a:xfrm>
          <a:prstGeom prst="roundRect">
            <a:avLst/>
          </a:prstGeom>
          <a:noFill/>
          <a:ln w="19050">
            <a:solidFill>
              <a:srgbClr val="5B5B5B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166838" y="3084196"/>
            <a:ext cx="1753076" cy="530066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释全文</a:t>
            </a:r>
            <a:endParaRPr lang="zh-CN" altLang="en-US" sz="300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2137888" y="3919538"/>
            <a:ext cx="2073116" cy="655320"/>
          </a:xfrm>
          <a:prstGeom prst="roundRect">
            <a:avLst/>
          </a:prstGeom>
          <a:noFill/>
          <a:ln w="19050">
            <a:solidFill>
              <a:srgbClr val="5B5B5B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496505" y="3985261"/>
            <a:ext cx="1753076" cy="530066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明道理</a:t>
            </a:r>
            <a:endParaRPr lang="zh-CN" altLang="en-US" sz="300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"/>
          <p:cNvSpPr>
            <a:spLocks noChangeArrowheads="1"/>
          </p:cNvSpPr>
          <p:nvPr/>
        </p:nvSpPr>
        <p:spPr bwMode="auto">
          <a:xfrm>
            <a:off x="2801202" y="1069079"/>
            <a:ext cx="3541596" cy="73628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0" tIns="57124" rIns="0" bIns="57124" numCol="1" anchor="ctr" anchorCtr="0" compatLnSpc="1">
            <a:spAutoFit/>
          </a:bodyPr>
          <a:lstStyle/>
          <a:p>
            <a:pPr algn="ctr" defTabSz="6858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700" b="1" dirty="0">
                <a:solidFill>
                  <a:srgbClr val="5B5B5B"/>
                </a:solidFill>
                <a:latin typeface="微软雅黑" panose="020B0503020204020204" pitchFamily="34" charset="-122"/>
                <a:cs typeface="宋体" panose="02010600030101010101" pitchFamily="2" charset="-122"/>
              </a:rPr>
              <a:t>孟子名句节选</a:t>
            </a:r>
            <a:endParaRPr lang="zh-CN" altLang="en-US" sz="2700" b="1" dirty="0">
              <a:solidFill>
                <a:srgbClr val="5B5B5B"/>
              </a:solidFill>
              <a:latin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Photocopy trans="30000" detail="2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104697" y="3166543"/>
            <a:ext cx="2039303" cy="1736408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015661" y="1663516"/>
            <a:ext cx="5932603" cy="2978360"/>
            <a:chOff x="622598" y="1640989"/>
            <a:chExt cx="7909108" cy="3971146"/>
          </a:xfrm>
        </p:grpSpPr>
        <p:sp>
          <p:nvSpPr>
            <p:cNvPr id="19" name="Rectangle 1"/>
            <p:cNvSpPr>
              <a:spLocks noChangeArrowheads="1"/>
            </p:cNvSpPr>
            <p:nvPr/>
          </p:nvSpPr>
          <p:spPr bwMode="auto">
            <a:xfrm>
              <a:off x="982638" y="3215068"/>
              <a:ext cx="6912768" cy="1012127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0" tIns="101557" rIns="0" bIns="101557" numCol="1" anchor="ctr" anchorCtr="0" compatLnSpc="1">
              <a:spAutoFit/>
            </a:bodyPr>
            <a:lstStyle/>
            <a:p>
              <a:pPr defTabSz="6858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rPr>
                <a:t>鱼和熊掌不可兼得。</a:t>
              </a:r>
              <a:endParaRPr lang="zh-CN" altLang="en-US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endParaRPr>
            </a:p>
          </p:txBody>
        </p:sp>
        <p:sp>
          <p:nvSpPr>
            <p:cNvPr id="21" name="Rectangle 1"/>
            <p:cNvSpPr>
              <a:spLocks noChangeArrowheads="1"/>
            </p:cNvSpPr>
            <p:nvPr/>
          </p:nvSpPr>
          <p:spPr bwMode="auto">
            <a:xfrm>
              <a:off x="910850" y="4846230"/>
              <a:ext cx="7620856" cy="76590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0" tIns="101557" rIns="0" bIns="101557" numCol="1" anchor="ctr" anchorCtr="0" compatLnSpc="1">
              <a:spAutoFit/>
            </a:bodyPr>
            <a:lstStyle/>
            <a:p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rPr>
                <a:t>老吾老，以及人之老</a:t>
              </a: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rPr>
                <a:t>;</a:t>
              </a: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rPr>
                <a:t>幼吾幼，以及人之幼。</a:t>
              </a:r>
              <a:endParaRPr lang="zh-CN" altLang="en-US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endParaRPr>
            </a:p>
          </p:txBody>
        </p:sp>
        <p:sp>
          <p:nvSpPr>
            <p:cNvPr id="22" name="Rectangle 1"/>
            <p:cNvSpPr>
              <a:spLocks noChangeArrowheads="1"/>
            </p:cNvSpPr>
            <p:nvPr/>
          </p:nvSpPr>
          <p:spPr bwMode="auto">
            <a:xfrm>
              <a:off x="982596" y="1640989"/>
              <a:ext cx="4245057" cy="1012127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0" tIns="101557" rIns="0" bIns="101557" numCol="1" anchor="ctr" anchorCtr="0" compatLnSpc="1">
              <a:spAutoFit/>
            </a:bodyPr>
            <a:lstStyle/>
            <a:p>
              <a:pPr defTabSz="6858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rPr>
                <a:t>生于忧患而死于安乐。</a:t>
              </a:r>
              <a:endParaRPr lang="zh-CN" altLang="en-US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endParaRPr>
            </a:p>
          </p:txBody>
        </p:sp>
        <p:sp>
          <p:nvSpPr>
            <p:cNvPr id="23" name="Rectangle 1"/>
            <p:cNvSpPr>
              <a:spLocks noChangeArrowheads="1"/>
            </p:cNvSpPr>
            <p:nvPr/>
          </p:nvSpPr>
          <p:spPr bwMode="auto">
            <a:xfrm>
              <a:off x="982638" y="2560868"/>
              <a:ext cx="6912768" cy="76590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0" tIns="101557" rIns="0" bIns="101557" numCol="1" anchor="ctr" anchorCtr="0" compatLnSpc="1">
              <a:spAutoFit/>
            </a:bodyPr>
            <a:lstStyle/>
            <a:p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rPr>
                <a:t>不以规矩，不成方圆。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4" name="Rectangle 1"/>
            <p:cNvSpPr>
              <a:spLocks noChangeArrowheads="1"/>
            </p:cNvSpPr>
            <p:nvPr/>
          </p:nvSpPr>
          <p:spPr bwMode="auto">
            <a:xfrm>
              <a:off x="982638" y="3945244"/>
              <a:ext cx="6912768" cy="1012127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0" tIns="101557" rIns="0" bIns="101557" numCol="1" anchor="ctr" anchorCtr="0" compatLnSpc="1">
              <a:spAutoFit/>
            </a:bodyPr>
            <a:lstStyle/>
            <a:p>
              <a:pPr defTabSz="6858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rPr>
                <a:t>得道者多助，失道者寡助。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" name="流程图: 联系 1"/>
            <p:cNvSpPr/>
            <p:nvPr/>
          </p:nvSpPr>
          <p:spPr>
            <a:xfrm>
              <a:off x="622598" y="2060880"/>
              <a:ext cx="288000" cy="288000"/>
            </a:xfrm>
            <a:prstGeom prst="flowChartConnector">
              <a:avLst/>
            </a:prstGeom>
            <a:solidFill>
              <a:srgbClr val="9D9D9D"/>
            </a:solidFill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00" b="1">
                <a:solidFill>
                  <a:srgbClr val="FFFFFF"/>
                </a:solidFill>
              </a:endParaRPr>
            </a:p>
          </p:txBody>
        </p:sp>
        <p:sp>
          <p:nvSpPr>
            <p:cNvPr id="12" name="流程图: 联系 11"/>
            <p:cNvSpPr/>
            <p:nvPr/>
          </p:nvSpPr>
          <p:spPr>
            <a:xfrm>
              <a:off x="622598" y="2852968"/>
              <a:ext cx="288000" cy="288000"/>
            </a:xfrm>
            <a:prstGeom prst="flowChartConnector">
              <a:avLst/>
            </a:prstGeom>
            <a:solidFill>
              <a:srgbClr val="9D9D9D"/>
            </a:solidFill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00" b="1">
                <a:solidFill>
                  <a:srgbClr val="FFFFFF"/>
                </a:solidFill>
              </a:endParaRPr>
            </a:p>
          </p:txBody>
        </p:sp>
        <p:sp>
          <p:nvSpPr>
            <p:cNvPr id="13" name="流程图: 联系 12"/>
            <p:cNvSpPr/>
            <p:nvPr/>
          </p:nvSpPr>
          <p:spPr>
            <a:xfrm>
              <a:off x="622598" y="3645024"/>
              <a:ext cx="288000" cy="288000"/>
            </a:xfrm>
            <a:prstGeom prst="flowChartConnector">
              <a:avLst/>
            </a:prstGeom>
            <a:solidFill>
              <a:srgbClr val="9D9D9D"/>
            </a:solidFill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00" b="1">
                <a:solidFill>
                  <a:srgbClr val="FFFFFF"/>
                </a:solidFill>
              </a:endParaRPr>
            </a:p>
          </p:txBody>
        </p:sp>
        <p:sp>
          <p:nvSpPr>
            <p:cNvPr id="14" name="流程图: 联系 13"/>
            <p:cNvSpPr/>
            <p:nvPr/>
          </p:nvSpPr>
          <p:spPr>
            <a:xfrm>
              <a:off x="622598" y="4293096"/>
              <a:ext cx="288000" cy="288000"/>
            </a:xfrm>
            <a:prstGeom prst="flowChartConnector">
              <a:avLst/>
            </a:prstGeom>
            <a:solidFill>
              <a:srgbClr val="9D9D9D"/>
            </a:solidFill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00" b="1">
                <a:solidFill>
                  <a:srgbClr val="FFFFFF"/>
                </a:solidFill>
              </a:endParaRPr>
            </a:p>
          </p:txBody>
        </p:sp>
        <p:sp>
          <p:nvSpPr>
            <p:cNvPr id="15" name="流程图: 联系 14"/>
            <p:cNvSpPr/>
            <p:nvPr/>
          </p:nvSpPr>
          <p:spPr>
            <a:xfrm>
              <a:off x="622598" y="5085184"/>
              <a:ext cx="288000" cy="288000"/>
            </a:xfrm>
            <a:prstGeom prst="flowChartConnector">
              <a:avLst/>
            </a:prstGeom>
            <a:solidFill>
              <a:srgbClr val="9D9D9D"/>
            </a:solidFill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00" b="1">
                <a:solidFill>
                  <a:srgbClr val="FFFFFF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947738" y="651510"/>
            <a:ext cx="1783080" cy="483870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700" b="1" spc="300">
                <a:solidFill>
                  <a:srgbClr val="787878"/>
                </a:solidFill>
                <a:latin typeface="微软雅黑" panose="020B0503020204020204" pitchFamily="34" charset="-122"/>
              </a:rPr>
              <a:t>延伸拓展</a:t>
            </a:r>
            <a:endParaRPr lang="zh-CN" altLang="en-US" sz="2700" b="1" spc="300">
              <a:solidFill>
                <a:srgbClr val="787878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 Box 6"/>
          <p:cNvSpPr txBox="1">
            <a:spLocks noChangeArrowheads="1"/>
          </p:cNvSpPr>
          <p:nvPr/>
        </p:nvSpPr>
        <p:spPr bwMode="auto">
          <a:xfrm>
            <a:off x="976097" y="1360004"/>
            <a:ext cx="5029855" cy="276844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68570" tIns="34286" rIns="68570" bIns="34286">
            <a:spAutoFit/>
          </a:bodyPr>
          <a:lstStyle/>
          <a:p>
            <a:pPr defTabSz="685800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700" b="1" dirty="0">
                <a:solidFill>
                  <a:srgbClr val="000000"/>
                </a:solidFill>
                <a:latin typeface="微软雅黑" panose="020B0503020204020204" pitchFamily="34" charset="-122"/>
                <a:cs typeface="Times New Roman" panose="02020603050405020304" charset="0"/>
              </a:rPr>
              <a:t>一、解释词意。</a:t>
            </a:r>
            <a:endParaRPr lang="zh-CN" altLang="en-US" sz="2700" b="1" dirty="0">
              <a:solidFill>
                <a:srgbClr val="000000"/>
              </a:solidFill>
              <a:latin typeface="微软雅黑" panose="020B0503020204020204" pitchFamily="34" charset="-122"/>
              <a:cs typeface="Times New Roman" panose="02020603050405020304" charset="0"/>
            </a:endParaRPr>
          </a:p>
          <a:p>
            <a:pPr defTabSz="685800"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2700" b="1" dirty="0">
                <a:solidFill>
                  <a:srgbClr val="33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charset="0"/>
                <a:ea typeface="华文新魏" panose="02010800040101010101" pitchFamily="2" charset="-122"/>
                <a:cs typeface="华文新魏" panose="02010800040101010101" pitchFamily="2" charset="-122"/>
              </a:rPr>
              <a:t>　   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弈：　       　 诲：　　　</a:t>
            </a:r>
            <a:endParaRPr lang="zh-CN" altLang="en-US" sz="24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  <a:p>
            <a:pPr defTabSz="685800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　  善：　       　 鸿鹄：　　　　</a:t>
            </a:r>
            <a:endParaRPr lang="zh-CN" altLang="en-US" sz="24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  <a:p>
            <a:pPr defTabSz="685800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 　 援：　        　俱：　　　　</a:t>
            </a:r>
            <a:endParaRPr lang="zh-CN" altLang="en-US" sz="24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  <a:p>
            <a:pPr defTabSz="685800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　  弗若：          然：　</a:t>
            </a:r>
            <a:r>
              <a:rPr kumimoji="1" lang="zh-CN" altLang="en-US" sz="2400" b="1" u="sng" dirty="0">
                <a:solidFill>
                  <a:srgbClr val="33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华文新魏" panose="02010800040101010101" pitchFamily="2" charset="-122"/>
              </a:rPr>
              <a:t>　　　</a:t>
            </a:r>
            <a:endParaRPr kumimoji="1" lang="zh-CN" altLang="en-US" sz="2400" b="1" dirty="0">
              <a:solidFill>
                <a:srgbClr val="33993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charset="-122"/>
              <a:ea typeface="楷体" panose="02010609060101010101" charset="-122"/>
              <a:cs typeface="华文新魏" panose="02010800040101010101" pitchFamily="2" charset="-122"/>
            </a:endParaRPr>
          </a:p>
        </p:txBody>
      </p:sp>
      <p:sp>
        <p:nvSpPr>
          <p:cNvPr id="26" name="Text Box 6"/>
          <p:cNvSpPr txBox="1">
            <a:spLocks noChangeArrowheads="1"/>
          </p:cNvSpPr>
          <p:nvPr/>
        </p:nvSpPr>
        <p:spPr bwMode="auto">
          <a:xfrm>
            <a:off x="2207314" y="2006744"/>
            <a:ext cx="972235" cy="43672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68570" tIns="34286" rIns="68570" bIns="34286">
            <a:spAutoFit/>
          </a:bodyPr>
          <a:lstStyle/>
          <a:p>
            <a:pPr defTabSz="38544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下棋                 　　　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4716481" y="2006744"/>
            <a:ext cx="972235" cy="43672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68570" tIns="34286" rIns="68570" bIns="34286">
            <a:spAutoFit/>
          </a:bodyPr>
          <a:lstStyle/>
          <a:p>
            <a:pPr defTabSz="38544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教导                 　　　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2207314" y="2596713"/>
            <a:ext cx="972235" cy="43672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68570" tIns="34286" rIns="68570" bIns="34286">
            <a:spAutoFit/>
          </a:bodyPr>
          <a:lstStyle/>
          <a:p>
            <a:pPr defTabSz="38544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擅长                 　　　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4986338" y="2596518"/>
            <a:ext cx="3297555" cy="43672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68570" tIns="34286" rIns="68570" bIns="34286">
            <a:spAutoFit/>
          </a:bodyPr>
          <a:lstStyle/>
          <a:p>
            <a:pPr defTabSz="38544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天鹅、大雁一类的鸟                 　　　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2207314" y="3136773"/>
            <a:ext cx="1188287" cy="43672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68570" tIns="34286" rIns="68570" bIns="34286">
            <a:spAutoFit/>
          </a:bodyPr>
          <a:lstStyle/>
          <a:p>
            <a:pPr defTabSz="38544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引，拉                 　　　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4732671" y="3136773"/>
            <a:ext cx="1188287" cy="43672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68570" tIns="34286" rIns="68570" bIns="34286">
            <a:spAutoFit/>
          </a:bodyPr>
          <a:lstStyle/>
          <a:p>
            <a:pPr defTabSz="38544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一起                 　　　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2458050" y="3687453"/>
            <a:ext cx="1188287" cy="43672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68570" tIns="34286" rIns="68570" bIns="34286">
            <a:spAutoFit/>
          </a:bodyPr>
          <a:lstStyle/>
          <a:p>
            <a:pPr defTabSz="38544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不如                　　　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4732671" y="3687453"/>
            <a:ext cx="1188287" cy="43672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68570" tIns="34286" rIns="68570" bIns="34286">
            <a:spAutoFit/>
          </a:bodyPr>
          <a:lstStyle/>
          <a:p>
            <a:pPr defTabSz="38544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这样                 　　　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347936" y="3159921"/>
            <a:ext cx="2533650" cy="183594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955834" y="659606"/>
            <a:ext cx="1783080" cy="483870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700" b="1" spc="300">
                <a:solidFill>
                  <a:srgbClr val="787878"/>
                </a:solidFill>
                <a:latin typeface="微软雅黑" panose="020B0503020204020204" pitchFamily="34" charset="-122"/>
              </a:rPr>
              <a:t>随堂演练</a:t>
            </a:r>
            <a:endParaRPr lang="zh-CN" altLang="en-US" sz="2700" b="1" spc="300">
              <a:solidFill>
                <a:srgbClr val="787878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6"/>
          <p:cNvSpPr>
            <a:spLocks noChangeArrowheads="1"/>
          </p:cNvSpPr>
          <p:nvPr/>
        </p:nvSpPr>
        <p:spPr bwMode="auto">
          <a:xfrm>
            <a:off x="845103" y="916333"/>
            <a:ext cx="5671685" cy="33080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70" tIns="34286" rIns="68570" bIns="34286">
            <a:spAutoFit/>
          </a:bodyPr>
          <a:lstStyle/>
          <a:p>
            <a:pPr defTabSz="685800" fontAlgn="base">
              <a:lnSpc>
                <a:spcPct val="130000"/>
              </a:lnSpc>
              <a:spcAft>
                <a:spcPct val="0"/>
              </a:spcAft>
            </a:pPr>
            <a:r>
              <a:rPr lang="zh-CN" altLang="en-US" sz="2700" b="1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二、说说下列“之”分别指什么。</a:t>
            </a:r>
            <a:endParaRPr lang="zh-CN" altLang="en-US" sz="2700" b="1" dirty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defTabSz="685800" fontAlgn="base">
              <a:lnSpc>
                <a:spcPct val="130000"/>
              </a:lnSpc>
              <a:spcAft>
                <a:spcPct val="0"/>
              </a:spcAft>
            </a:pPr>
            <a:r>
              <a:rPr kumimoji="1" lang="en-US" altLang="zh-CN" sz="27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kumimoji="1" lang="zh-CN" altLang="en-US" sz="27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一人虽听</a:t>
            </a:r>
            <a:r>
              <a:rPr kumimoji="1" lang="zh-CN" altLang="en-US" sz="27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之</a:t>
            </a:r>
            <a:r>
              <a:rPr kumimoji="1" lang="zh-CN" altLang="en-US" sz="27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kumimoji="1" lang="en-US" altLang="zh-CN" sz="27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           )</a:t>
            </a:r>
            <a:endParaRPr kumimoji="1" lang="en-US" altLang="zh-CN" sz="27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defTabSz="685800" fontAlgn="base">
              <a:lnSpc>
                <a:spcPct val="130000"/>
              </a:lnSpc>
              <a:spcAft>
                <a:spcPct val="0"/>
              </a:spcAft>
            </a:pPr>
            <a:r>
              <a:rPr kumimoji="1" lang="en-US" altLang="zh-CN" sz="27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kumimoji="1" lang="zh-CN" altLang="en-US" sz="27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思援弓缴而射</a:t>
            </a:r>
            <a:r>
              <a:rPr kumimoji="1" lang="zh-CN" altLang="en-US" sz="27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之</a:t>
            </a:r>
            <a:r>
              <a:rPr kumimoji="1" lang="zh-CN" altLang="en-US" sz="27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kumimoji="1" lang="en-US" altLang="zh-CN" sz="27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           )</a:t>
            </a:r>
            <a:endParaRPr kumimoji="1" lang="en-US" altLang="zh-CN" sz="27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defTabSz="685800" fontAlgn="base">
              <a:lnSpc>
                <a:spcPct val="130000"/>
              </a:lnSpc>
              <a:spcAft>
                <a:spcPct val="0"/>
              </a:spcAft>
            </a:pPr>
            <a:r>
              <a:rPr kumimoji="1" lang="en-US" altLang="zh-CN" sz="27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kumimoji="1" lang="zh-CN" altLang="en-US" sz="27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虽与</a:t>
            </a:r>
            <a:r>
              <a:rPr kumimoji="1" lang="zh-CN" altLang="en-US" sz="27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之</a:t>
            </a:r>
            <a:r>
              <a:rPr kumimoji="1" lang="zh-CN" altLang="en-US" sz="27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俱学 </a:t>
            </a:r>
            <a:r>
              <a:rPr kumimoji="1" lang="en-US" altLang="zh-CN" sz="27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                 )</a:t>
            </a:r>
            <a:endParaRPr kumimoji="1" lang="en-US" altLang="zh-CN" sz="27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defTabSz="685800" fontAlgn="base">
              <a:lnSpc>
                <a:spcPct val="130000"/>
              </a:lnSpc>
              <a:spcAft>
                <a:spcPct val="0"/>
              </a:spcAft>
            </a:pPr>
            <a:r>
              <a:rPr kumimoji="1" lang="en-US" altLang="zh-CN" sz="27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</a:t>
            </a:r>
            <a:r>
              <a:rPr kumimoji="1" lang="zh-CN" altLang="en-US" sz="27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弗若</a:t>
            </a:r>
            <a:r>
              <a:rPr kumimoji="1" lang="zh-CN" altLang="en-US" sz="27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之</a:t>
            </a:r>
            <a:r>
              <a:rPr kumimoji="1" lang="zh-CN" altLang="en-US" sz="27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矣 </a:t>
            </a:r>
            <a:r>
              <a:rPr kumimoji="1" lang="en-US" altLang="zh-CN" sz="27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                 )</a:t>
            </a:r>
            <a:endParaRPr kumimoji="1" lang="en-US" altLang="zh-CN" sz="27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defTabSz="685800" fontAlgn="base">
              <a:lnSpc>
                <a:spcPct val="130000"/>
              </a:lnSpc>
              <a:spcAft>
                <a:spcPct val="0"/>
              </a:spcAft>
            </a:pPr>
            <a:endParaRPr kumimoji="1" lang="zh-CN" altLang="en-US" sz="27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0" name="Text Box 7"/>
          <p:cNvSpPr txBox="1">
            <a:spLocks noChangeArrowheads="1"/>
          </p:cNvSpPr>
          <p:nvPr/>
        </p:nvSpPr>
        <p:spPr bwMode="auto">
          <a:xfrm>
            <a:off x="3347185" y="1558675"/>
            <a:ext cx="1886196" cy="4829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70" tIns="34286" rIns="68570" bIns="34286">
            <a:spAutoFit/>
          </a:bodyPr>
          <a:lstStyle/>
          <a:p>
            <a:pPr defTabSz="685800"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27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弈秋的教导</a:t>
            </a:r>
            <a:endParaRPr kumimoji="1" lang="zh-CN" altLang="en-US" sz="27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" name="Text Box 8"/>
          <p:cNvSpPr txBox="1">
            <a:spLocks noChangeArrowheads="1"/>
          </p:cNvSpPr>
          <p:nvPr/>
        </p:nvSpPr>
        <p:spPr bwMode="auto">
          <a:xfrm>
            <a:off x="4565780" y="2073505"/>
            <a:ext cx="1543251" cy="4829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70" tIns="34286" rIns="68570" bIns="34286">
            <a:spAutoFit/>
          </a:bodyPr>
          <a:lstStyle/>
          <a:p>
            <a:pPr defTabSz="685800"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27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鸿鹄</a:t>
            </a:r>
            <a:endParaRPr kumimoji="1" lang="zh-CN" altLang="en-US" sz="27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2" name="Text Box 9"/>
          <p:cNvSpPr txBox="1">
            <a:spLocks noChangeArrowheads="1"/>
          </p:cNvSpPr>
          <p:nvPr/>
        </p:nvSpPr>
        <p:spPr bwMode="auto">
          <a:xfrm>
            <a:off x="3359389" y="2620855"/>
            <a:ext cx="3031964" cy="4829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70" tIns="34286" rIns="68570" bIns="34286">
            <a:spAutoFit/>
          </a:bodyPr>
          <a:lstStyle/>
          <a:p>
            <a:pPr defTabSz="685800"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27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专心致志的那个人</a:t>
            </a:r>
            <a:endParaRPr kumimoji="1" lang="zh-CN" altLang="en-US" sz="27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3" name="Text Box 10"/>
          <p:cNvSpPr txBox="1">
            <a:spLocks noChangeArrowheads="1"/>
          </p:cNvSpPr>
          <p:nvPr/>
        </p:nvSpPr>
        <p:spPr bwMode="auto">
          <a:xfrm>
            <a:off x="2969539" y="3163639"/>
            <a:ext cx="2921298" cy="4847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70" tIns="34286" rIns="68570" bIns="34286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7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专心致志的那个人</a:t>
            </a:r>
            <a:endParaRPr kumimoji="1" lang="zh-CN" altLang="en-US" sz="27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976341" y="2841783"/>
            <a:ext cx="2987137" cy="216386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文本框 2"/>
          <p:cNvSpPr txBox="1"/>
          <p:nvPr/>
        </p:nvSpPr>
        <p:spPr>
          <a:xfrm>
            <a:off x="956312" y="1670447"/>
            <a:ext cx="7053263" cy="1512570"/>
          </a:xfrm>
          <a:prstGeom prst="rect">
            <a:avLst/>
          </a:prstGeom>
          <a:noFill/>
          <a:ln w="9525">
            <a:noFill/>
          </a:ln>
        </p:spPr>
        <p:txBody>
          <a:bodyPr wrap="square" lIns="68577" tIns="34289" rIns="68577" bIns="34289" anchor="t">
            <a:spAutoFit/>
          </a:bodyPr>
          <a:lstStyle/>
          <a:p>
            <a:pPr defTabSz="685800" fontAlgn="base">
              <a:lnSpc>
                <a:spcPct val="120000"/>
              </a:lnSpc>
              <a:spcBef>
                <a:spcPct val="0"/>
              </a:spcBef>
              <a:spcAft>
                <a:spcPts val="900"/>
              </a:spcAft>
            </a:pPr>
            <a:r>
              <a:rPr lang="zh-CN" altLang="zh-CN" sz="2400" b="1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en-US" altLang="zh-CN" sz="2400" b="1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. </a:t>
            </a:r>
            <a:r>
              <a:rPr lang="zh-CN" altLang="zh-CN" sz="2400" b="1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背诵课文。</a:t>
            </a:r>
            <a:endParaRPr lang="zh-CN" altLang="zh-CN" sz="2400" b="1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defTabSz="685800" fontAlgn="base">
              <a:lnSpc>
                <a:spcPct val="120000"/>
              </a:lnSpc>
              <a:spcBef>
                <a:spcPct val="0"/>
              </a:spcBef>
              <a:spcAft>
                <a:spcPts val="900"/>
              </a:spcAft>
            </a:pPr>
            <a:r>
              <a:rPr lang="zh-CN" altLang="zh-CN" sz="2400" b="1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en-US" altLang="zh-CN" sz="2400" b="1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. </a:t>
            </a:r>
            <a:r>
              <a:rPr lang="zh-CN" altLang="zh-CN" sz="2400" b="1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搜集文言文形式的成语故事读一读：揠苗助长、守株待兔等。</a:t>
            </a:r>
            <a:endParaRPr lang="zh-CN" altLang="zh-CN" sz="2400" b="1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55834" y="659606"/>
            <a:ext cx="1783080" cy="483870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700" b="1" spc="300">
                <a:solidFill>
                  <a:srgbClr val="787878"/>
                </a:solidFill>
                <a:latin typeface="微软雅黑" panose="020B0503020204020204" pitchFamily="34" charset="-122"/>
              </a:rPr>
              <a:t>课后作业</a:t>
            </a:r>
            <a:endParaRPr lang="zh-CN" altLang="en-US" sz="2700" b="1" spc="300">
              <a:solidFill>
                <a:srgbClr val="787878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0" name="Group 12"/>
          <p:cNvGraphicFramePr>
            <a:graphicFrameLocks noGrp="1"/>
          </p:cNvGraphicFramePr>
          <p:nvPr/>
        </p:nvGraphicFramePr>
        <p:xfrm>
          <a:off x="1489921" y="2684689"/>
          <a:ext cx="1140142" cy="1028700"/>
        </p:xfrm>
        <a:graphic>
          <a:graphicData uri="http://schemas.openxmlformats.org/drawingml/2006/table">
            <a:tbl>
              <a:tblPr/>
              <a:tblGrid>
                <a:gridCol w="570071"/>
                <a:gridCol w="570071"/>
              </a:tblGrid>
              <a:tr h="53387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19" marR="58019" marT="28959" marB="2895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19" marR="58019" marT="28959" marB="28959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9482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19" marR="58019" marT="28959" marB="2895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19" marR="58019" marT="28959" marB="28959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1" name="TextBox 23"/>
          <p:cNvSpPr txBox="1"/>
          <p:nvPr/>
        </p:nvSpPr>
        <p:spPr>
          <a:xfrm>
            <a:off x="1523524" y="2621281"/>
            <a:ext cx="1069658" cy="1176338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72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援</a:t>
            </a:r>
            <a:endParaRPr lang="zh-CN" altLang="en-US" sz="72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aphicFrame>
        <p:nvGraphicFramePr>
          <p:cNvPr id="7" name="Group 12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3171084" y="2688023"/>
          <a:ext cx="1140142" cy="1028700"/>
        </p:xfrm>
        <a:graphic>
          <a:graphicData uri="http://schemas.openxmlformats.org/drawingml/2006/table">
            <a:tbl>
              <a:tblPr/>
              <a:tblGrid>
                <a:gridCol w="570071"/>
                <a:gridCol w="570071"/>
              </a:tblGrid>
              <a:tr h="53387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19" marR="58019" marT="28959" marB="2895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19" marR="58019" marT="28959" marB="28959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9482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19" marR="58019" marT="28959" marB="2895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19" marR="58019" marT="28959" marB="28959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8" name="TextBox 23"/>
          <p:cNvSpPr txBox="1"/>
          <p:nvPr/>
        </p:nvSpPr>
        <p:spPr>
          <a:xfrm>
            <a:off x="3216530" y="2633628"/>
            <a:ext cx="1097761" cy="1176338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72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俱</a:t>
            </a:r>
            <a:endParaRPr lang="zh-CN" altLang="en-US" sz="72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aphicFrame>
        <p:nvGraphicFramePr>
          <p:cNvPr id="9" name="Group 12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4938924" y="2710883"/>
          <a:ext cx="1140142" cy="1028700"/>
        </p:xfrm>
        <a:graphic>
          <a:graphicData uri="http://schemas.openxmlformats.org/drawingml/2006/table">
            <a:tbl>
              <a:tblPr/>
              <a:tblGrid>
                <a:gridCol w="570071"/>
                <a:gridCol w="570071"/>
              </a:tblGrid>
              <a:tr h="53387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19" marR="58019" marT="28959" marB="2895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19" marR="58019" marT="28959" marB="28959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9482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19" marR="58019" marT="28959" marB="2895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19" marR="58019" marT="28959" marB="28959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0" name="TextBox 23"/>
          <p:cNvSpPr txBox="1"/>
          <p:nvPr/>
        </p:nvSpPr>
        <p:spPr>
          <a:xfrm>
            <a:off x="5040089" y="2684758"/>
            <a:ext cx="1097761" cy="1176338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72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弗</a:t>
            </a:r>
            <a:endParaRPr lang="zh-CN" altLang="en-US" sz="72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aphicFrame>
        <p:nvGraphicFramePr>
          <p:cNvPr id="11" name="Group 12"/>
          <p:cNvGraphicFramePr>
            <a:graphicFrameLocks noGrp="1"/>
          </p:cNvGraphicFramePr>
          <p:nvPr/>
        </p:nvGraphicFramePr>
        <p:xfrm>
          <a:off x="6692470" y="2698847"/>
          <a:ext cx="1140142" cy="1028700"/>
        </p:xfrm>
        <a:graphic>
          <a:graphicData uri="http://schemas.openxmlformats.org/drawingml/2006/table">
            <a:tbl>
              <a:tblPr/>
              <a:tblGrid>
                <a:gridCol w="570071"/>
                <a:gridCol w="570071"/>
              </a:tblGrid>
              <a:tr h="53387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19" marR="58019" marT="28959" marB="2895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19" marR="58019" marT="28959" marB="28959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9482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19" marR="58019" marT="28959" marB="2895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19" marR="58019" marT="28959" marB="28959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2" name="TextBox 23"/>
          <p:cNvSpPr txBox="1"/>
          <p:nvPr/>
        </p:nvSpPr>
        <p:spPr>
          <a:xfrm>
            <a:off x="6739382" y="2658265"/>
            <a:ext cx="1097761" cy="1176338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72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辩</a:t>
            </a:r>
            <a:endParaRPr lang="zh-CN" altLang="zh-CN" sz="72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1614935" y="2086390"/>
            <a:ext cx="1355613" cy="561692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 err="1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  <a:cs typeface="汉语拼音" panose="020B0604020202020204" pitchFamily="34" charset="0"/>
              </a:rPr>
              <a:t>yuán</a:t>
            </a:r>
            <a:endParaRPr lang="en-US" altLang="zh-CN" sz="3200" b="1" dirty="0" err="1">
              <a:solidFill>
                <a:srgbClr val="FF0000"/>
              </a:solidFill>
              <a:latin typeface="GB Pinyinok-D" panose="02010601030101010101" charset="-122"/>
              <a:ea typeface="GB Pinyinok-D" panose="02010601030101010101" charset="-122"/>
              <a:cs typeface="汉语拼音" panose="020B060402020202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817997" y="2086453"/>
            <a:ext cx="1014413" cy="561692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 err="1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  <a:cs typeface="汉语拼音" panose="020B0604020202020204" pitchFamily="34" charset="0"/>
                <a:sym typeface="+mn-ea"/>
              </a:rPr>
              <a:t>biàn</a:t>
            </a:r>
            <a:endParaRPr lang="en-US" altLang="zh-CN" sz="3200" b="1" dirty="0" err="1">
              <a:solidFill>
                <a:srgbClr val="FF0000"/>
              </a:solidFill>
              <a:latin typeface="GB Pinyinok-D" panose="02010601030101010101" charset="-122"/>
              <a:ea typeface="GB Pinyinok-D" panose="02010601030101010101" charset="-122"/>
              <a:cs typeface="汉语拼音" panose="020B0604020202020204" pitchFamily="34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29460" y="2137825"/>
            <a:ext cx="1026795" cy="561692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 err="1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  <a:cs typeface="汉语拼音" panose="020B0604020202020204" pitchFamily="34" charset="0"/>
              </a:rPr>
              <a:t>jù</a:t>
            </a:r>
            <a:endParaRPr lang="en-US" altLang="zh-CN" sz="3200" b="1" dirty="0" err="1">
              <a:solidFill>
                <a:srgbClr val="FF0000"/>
              </a:solidFill>
              <a:latin typeface="GB Pinyinok-D" panose="02010601030101010101" charset="-122"/>
              <a:ea typeface="GB Pinyinok-D" panose="02010601030101010101" charset="-122"/>
              <a:cs typeface="汉语拼音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285393" y="2164972"/>
            <a:ext cx="952500" cy="561692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 err="1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  <a:cs typeface="汉语拼音" panose="020B0604020202020204" pitchFamily="34" charset="0"/>
              </a:rPr>
              <a:t>fú</a:t>
            </a:r>
            <a:endParaRPr lang="en-US" altLang="zh-CN" sz="3200" b="1" dirty="0" err="1">
              <a:solidFill>
                <a:srgbClr val="FF0000"/>
              </a:solidFill>
              <a:latin typeface="GB Pinyinok-D" panose="02010601030101010101" charset="-122"/>
              <a:ea typeface="GB Pinyinok-D" panose="02010601030101010101" charset="-122"/>
              <a:cs typeface="汉语拼音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069471" y="1410484"/>
            <a:ext cx="7491780" cy="482918"/>
          </a:xfrm>
          <a:prstGeom prst="rect">
            <a:avLst/>
          </a:prstGeom>
        </p:spPr>
        <p:txBody>
          <a:bodyPr wrap="square" lIns="68570" tIns="34286" rIns="68570" bIns="34286">
            <a:spAutoFit/>
          </a:bodyPr>
          <a:lstStyle/>
          <a:p>
            <a:pPr algn="just"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700" b="1" dirty="0">
                <a:solidFill>
                  <a:srgbClr val="000000"/>
                </a:solidFill>
                <a:latin typeface="微软雅黑" panose="020B0503020204020204" pitchFamily="34" charset="-122"/>
              </a:rPr>
              <a:t>    听范读，在文中圈出本课的生字。</a:t>
            </a:r>
            <a:endParaRPr lang="zh-CN" altLang="en-US" sz="27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16318" y="651510"/>
            <a:ext cx="1783080" cy="483870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700" b="1" spc="1200">
                <a:solidFill>
                  <a:srgbClr val="787878"/>
                </a:solidFill>
                <a:latin typeface="微软雅黑" panose="020B0503020204020204" pitchFamily="34" charset="-122"/>
              </a:rPr>
              <a:t>我会写</a:t>
            </a:r>
            <a:endParaRPr lang="zh-CN" altLang="en-US" sz="2700" b="1" spc="1200">
              <a:solidFill>
                <a:srgbClr val="787878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  <p:bldP spid="76" grpId="1"/>
      <p:bldP spid="24" grpId="0"/>
      <p:bldP spid="24" grpId="1"/>
      <p:bldP spid="4" grpId="0"/>
      <p:bldP spid="4" grpId="1"/>
      <p:bldP spid="19" grpId="0"/>
      <p:bldP spid="19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8"/>
          <p:cNvSpPr txBox="1"/>
          <p:nvPr/>
        </p:nvSpPr>
        <p:spPr>
          <a:xfrm>
            <a:off x="2769394" y="1168720"/>
            <a:ext cx="4232672" cy="522446"/>
          </a:xfrm>
          <a:prstGeom prst="rect">
            <a:avLst/>
          </a:prstGeom>
          <a:noFill/>
          <a:ln w="19050">
            <a:noFill/>
          </a:ln>
        </p:spPr>
        <p:txBody>
          <a:bodyPr wrap="square" lIns="61217" tIns="30608" rIns="61217" bIns="30608" anchor="t">
            <a:spAutoFit/>
          </a:bodyPr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000" b="1" dirty="0">
                <a:solidFill>
                  <a:srgbClr val="000000"/>
                </a:solidFill>
                <a:latin typeface="微软雅黑" panose="020B0503020204020204" pitchFamily="34" charset="-122"/>
              </a:rPr>
              <a:t>学  弈</a:t>
            </a:r>
            <a:r>
              <a:rPr lang="zh-CN" altLang="en-US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( </a:t>
            </a:r>
            <a:r>
              <a:rPr lang="zh-CN" altLang="en-US" sz="3000" b="1" dirty="0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rPr>
              <a:t>yì </a:t>
            </a:r>
            <a:r>
              <a:rPr lang="zh-CN" altLang="en-US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)</a:t>
            </a:r>
            <a:endParaRPr lang="zh-CN" altLang="en-US" sz="30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Text Box 18"/>
          <p:cNvSpPr txBox="1"/>
          <p:nvPr/>
        </p:nvSpPr>
        <p:spPr>
          <a:xfrm>
            <a:off x="1037751" y="1775938"/>
            <a:ext cx="6848951" cy="2940368"/>
          </a:xfrm>
          <a:prstGeom prst="rect">
            <a:avLst/>
          </a:prstGeom>
          <a:noFill/>
          <a:ln w="19050">
            <a:noFill/>
          </a:ln>
        </p:spPr>
        <p:txBody>
          <a:bodyPr wrap="square" lIns="61217" tIns="30608" rIns="61217" bIns="30608" anchor="t">
            <a:spAutoFit/>
          </a:bodyPr>
          <a:lstStyle/>
          <a:p>
            <a:pPr algn="just" defTabSz="6858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弈秋，通国之善弈者也。使弈秋诲二人弈，其一人专心致志，惟弈秋之为听；一人虽听之，一心以为有鸿(</a:t>
            </a:r>
            <a:r>
              <a:rPr lang="zh-CN" altLang="en-US" sz="2400" b="1" dirty="0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rPr>
              <a:t>hóng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)鹄(</a:t>
            </a:r>
            <a:r>
              <a:rPr lang="zh-CN" altLang="en-US" sz="2400" b="1" dirty="0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rPr>
              <a:t>hú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)将至，思援弓缴（</a:t>
            </a:r>
            <a:r>
              <a:rPr lang="zh-CN" altLang="en-US" sz="2400" b="1" dirty="0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rPr>
              <a:t>zhuó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）而射之。虽与之俱(</a:t>
            </a:r>
            <a:r>
              <a:rPr lang="zh-CN" altLang="en-US" sz="2400" b="1" dirty="0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rPr>
              <a:t>jù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) 学，弗 (</a:t>
            </a:r>
            <a:r>
              <a:rPr lang="zh-CN" altLang="en-US" sz="2400" b="1" dirty="0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rPr>
              <a:t>fú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)若之矣(</a:t>
            </a:r>
            <a:r>
              <a:rPr lang="zh-CN" altLang="en-US" sz="2400" b="1" dirty="0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rPr>
              <a:t>yǐ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) 。为是其智弗若与（</a:t>
            </a:r>
            <a:r>
              <a:rPr lang="zh-CN" altLang="en-US" sz="2400" b="1" dirty="0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rPr>
              <a:t>yú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）？曰(</a:t>
            </a:r>
            <a:r>
              <a:rPr lang="zh-CN" altLang="en-US" sz="2400" b="1" dirty="0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rPr>
              <a:t>yuē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) ：非然也。</a:t>
            </a:r>
            <a:endParaRPr lang="zh-CN" altLang="en-US" sz="24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738" y="651510"/>
            <a:ext cx="1783080" cy="483870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700" b="1" spc="300">
                <a:solidFill>
                  <a:srgbClr val="787878"/>
                </a:solidFill>
                <a:latin typeface="微软雅黑" panose="020B0503020204020204" pitchFamily="34" charset="-122"/>
              </a:rPr>
              <a:t>初读古文</a:t>
            </a:r>
            <a:endParaRPr lang="zh-CN" altLang="en-US" sz="2700" b="1" spc="300">
              <a:solidFill>
                <a:srgbClr val="787878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8"/>
          <p:cNvSpPr txBox="1"/>
          <p:nvPr/>
        </p:nvSpPr>
        <p:spPr>
          <a:xfrm>
            <a:off x="2769394" y="1168720"/>
            <a:ext cx="4232672" cy="522446"/>
          </a:xfrm>
          <a:prstGeom prst="rect">
            <a:avLst/>
          </a:prstGeom>
          <a:noFill/>
          <a:ln w="19050">
            <a:noFill/>
          </a:ln>
        </p:spPr>
        <p:txBody>
          <a:bodyPr wrap="square" lIns="61217" tIns="30608" rIns="61217" bIns="30608" anchor="t">
            <a:spAutoFit/>
          </a:bodyPr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000" b="1" dirty="0">
                <a:solidFill>
                  <a:srgbClr val="000000"/>
                </a:solidFill>
                <a:latin typeface="微软雅黑" panose="020B0503020204020204" pitchFamily="34" charset="-122"/>
              </a:rPr>
              <a:t>学  弈</a:t>
            </a:r>
            <a:r>
              <a:rPr lang="zh-CN" altLang="en-US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( </a:t>
            </a:r>
            <a:r>
              <a:rPr lang="zh-CN" altLang="en-US" sz="3000" b="1" dirty="0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rPr>
              <a:t>yì </a:t>
            </a:r>
            <a:r>
              <a:rPr lang="zh-CN" altLang="en-US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)</a:t>
            </a:r>
            <a:endParaRPr lang="zh-CN" altLang="en-US" sz="30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Text Box 18"/>
          <p:cNvSpPr txBox="1"/>
          <p:nvPr/>
        </p:nvSpPr>
        <p:spPr>
          <a:xfrm>
            <a:off x="1037751" y="1775938"/>
            <a:ext cx="6848951" cy="2940368"/>
          </a:xfrm>
          <a:prstGeom prst="rect">
            <a:avLst/>
          </a:prstGeom>
          <a:noFill/>
          <a:ln w="19050">
            <a:noFill/>
          </a:ln>
        </p:spPr>
        <p:txBody>
          <a:bodyPr wrap="square" lIns="61217" tIns="30608" rIns="61217" bIns="30608" anchor="t">
            <a:spAutoFit/>
          </a:bodyPr>
          <a:lstStyle/>
          <a:p>
            <a:pPr algn="just" defTabSz="6858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弈秋，通国之善弈者也。使弈秋诲二人弈，其一人专心致志，惟弈秋之为听；一人虽听之，一心以为有鸿(</a:t>
            </a:r>
            <a:r>
              <a:rPr lang="zh-CN" altLang="en-US" sz="2400" b="1" dirty="0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rPr>
              <a:t>hóng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)鹄(</a:t>
            </a:r>
            <a:r>
              <a:rPr lang="zh-CN" altLang="en-US" sz="2400" b="1" dirty="0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rPr>
              <a:t>hú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) 将至，思援弓缴（</a:t>
            </a:r>
            <a:r>
              <a:rPr lang="zh-CN" altLang="en-US" sz="2400" b="1" dirty="0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rPr>
              <a:t>zhuó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） 而射之。虽与之俱(</a:t>
            </a:r>
            <a:r>
              <a:rPr lang="zh-CN" altLang="en-US" sz="2400" b="1" dirty="0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rPr>
              <a:t>jù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) 学，弗 (</a:t>
            </a:r>
            <a:r>
              <a:rPr lang="zh-CN" altLang="en-US" sz="2400" b="1" dirty="0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rPr>
              <a:t>fú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)若之矣(</a:t>
            </a:r>
            <a:r>
              <a:rPr lang="zh-CN" altLang="en-US" sz="2400" b="1" dirty="0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rPr>
              <a:t>yǐ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) 。为是其智弗若与（</a:t>
            </a:r>
            <a:r>
              <a:rPr lang="zh-CN" altLang="en-US" sz="2400" b="1" dirty="0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rPr>
              <a:t>yú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）？曰(</a:t>
            </a:r>
            <a:r>
              <a:rPr lang="zh-CN" altLang="en-US" sz="2400" b="1" dirty="0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rPr>
              <a:t>yuē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) ：非然也。</a:t>
            </a:r>
            <a:endParaRPr lang="zh-CN" altLang="en-US" sz="24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H="1">
            <a:off x="3616167" y="1871188"/>
            <a:ext cx="113110" cy="40481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5550456" y="1871188"/>
            <a:ext cx="113110" cy="40481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6157914" y="1871188"/>
            <a:ext cx="113110" cy="40481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6506766" y="1871188"/>
            <a:ext cx="113110" cy="40481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2013111" y="2322435"/>
            <a:ext cx="113110" cy="40481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3940017" y="2333865"/>
            <a:ext cx="113110" cy="40481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6526770" y="2322435"/>
            <a:ext cx="113110" cy="40481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6813711" y="2322435"/>
            <a:ext cx="113110" cy="40481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2374584" y="2810592"/>
            <a:ext cx="113110" cy="40481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5326380" y="2810592"/>
            <a:ext cx="113110" cy="40481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6767037" y="2810592"/>
            <a:ext cx="113110" cy="40481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2459832" y="3281841"/>
            <a:ext cx="113110" cy="40481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4101465" y="3258981"/>
            <a:ext cx="113110" cy="40481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4675347" y="3258981"/>
            <a:ext cx="113110" cy="40481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3313034" y="3760234"/>
            <a:ext cx="113110" cy="40481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3970260" y="3760234"/>
            <a:ext cx="113110" cy="40481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1388271" y="4165047"/>
            <a:ext cx="113110" cy="40481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947738" y="651510"/>
            <a:ext cx="1783080" cy="483870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700" b="1" spc="300">
                <a:solidFill>
                  <a:srgbClr val="787878"/>
                </a:solidFill>
                <a:latin typeface="微软雅黑" panose="020B0503020204020204" pitchFamily="34" charset="-122"/>
              </a:rPr>
              <a:t>注意停顿</a:t>
            </a:r>
            <a:endParaRPr lang="zh-CN" altLang="en-US" sz="2700" b="1" spc="300">
              <a:solidFill>
                <a:srgbClr val="787878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699739" y="1657351"/>
            <a:ext cx="5945981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8577" tIns="34289" rIns="68577" bIns="34289" anchor="t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000" b="1" dirty="0">
                <a:solidFill>
                  <a:srgbClr val="000000"/>
                </a:solidFill>
                <a:latin typeface="微软雅黑" panose="020B0503020204020204" pitchFamily="34" charset="-122"/>
              </a:rPr>
              <a:t>课文讲了一件什么事情？</a:t>
            </a:r>
            <a:endParaRPr lang="zh-CN" altLang="en-US" sz="3000" b="1" dirty="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54019" y="2595325"/>
            <a:ext cx="5945981" cy="561692"/>
          </a:xfrm>
          <a:prstGeom prst="rect">
            <a:avLst/>
          </a:prstGeom>
          <a:noFill/>
          <a:ln w="9525">
            <a:noFill/>
          </a:ln>
        </p:spPr>
        <p:txBody>
          <a:bodyPr wrap="square" lIns="68577" tIns="34289" rIns="68577" bIns="34289" anchor="t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弈秋教两个人学下围棋的故事。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47738" y="651510"/>
            <a:ext cx="1783080" cy="483870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700" b="1" spc="300" dirty="0">
                <a:solidFill>
                  <a:srgbClr val="787878"/>
                </a:solidFill>
                <a:latin typeface="微软雅黑" panose="020B0503020204020204" pitchFamily="34" charset="-122"/>
              </a:rPr>
              <a:t>整体感知</a:t>
            </a:r>
            <a:endParaRPr lang="zh-CN" altLang="en-US" sz="2700" b="1" spc="300" dirty="0">
              <a:solidFill>
                <a:srgbClr val="787878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390554" y="1607502"/>
            <a:ext cx="2987137" cy="2163869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88183" y="1490186"/>
            <a:ext cx="4461986" cy="2145030"/>
          </a:xfrm>
          <a:prstGeom prst="rect">
            <a:avLst/>
          </a:prstGeom>
        </p:spPr>
        <p:txBody>
          <a:bodyPr wrap="square" lIns="68570" tIns="34286" rIns="68570" bIns="34286">
            <a:spAutoFit/>
          </a:bodyPr>
          <a:lstStyle/>
          <a:p>
            <a:pPr algn="just" defTabSz="6858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000" b="1" dirty="0">
                <a:solidFill>
                  <a:srgbClr val="000000"/>
                </a:solidFill>
                <a:latin typeface="微软雅黑" panose="020B0503020204020204" pitchFamily="34" charset="-122"/>
              </a:rPr>
              <a:t>       对照注释，想想每句话的意思，再连起来说说课文的内容。</a:t>
            </a:r>
            <a:endParaRPr lang="zh-CN" altLang="en-US" sz="30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288257" y="1388747"/>
            <a:ext cx="6255544" cy="576263"/>
          </a:xfrm>
          <a:prstGeom prst="rect">
            <a:avLst/>
          </a:prstGeom>
          <a:noFill/>
          <a:ln w="9525">
            <a:noFill/>
          </a:ln>
        </p:spPr>
        <p:txBody>
          <a:bodyPr wrap="square" lIns="68577" tIns="34289" rIns="68577" bIns="34289" anchor="t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3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弈秋</a:t>
            </a:r>
            <a:r>
              <a:rPr lang="zh-CN" altLang="en-US" sz="3300" b="1" baseline="300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①</a:t>
            </a:r>
            <a:r>
              <a:rPr lang="zh-CN" altLang="en-US" sz="33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，通国</a:t>
            </a:r>
            <a:r>
              <a:rPr lang="zh-CN" altLang="en-US" sz="3300" b="1" baseline="300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②</a:t>
            </a:r>
            <a:r>
              <a:rPr lang="zh-CN" altLang="en-US" sz="33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之</a:t>
            </a:r>
            <a:r>
              <a:rPr lang="zh-CN" altLang="en-US" sz="3300" b="1" baseline="300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③</a:t>
            </a:r>
            <a:r>
              <a:rPr lang="zh-CN" altLang="en-US" sz="33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善</a:t>
            </a:r>
            <a:r>
              <a:rPr lang="zh-CN" altLang="en-US" sz="3300" b="1" baseline="300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④</a:t>
            </a:r>
            <a:r>
              <a:rPr lang="zh-CN" altLang="en-US" sz="33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弈者</a:t>
            </a:r>
            <a:r>
              <a:rPr lang="zh-CN" altLang="en-US" sz="3300" b="1" baseline="300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⑤</a:t>
            </a:r>
            <a:r>
              <a:rPr lang="zh-CN" altLang="en-US" sz="33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也。</a:t>
            </a:r>
            <a:endParaRPr lang="zh-CN" altLang="en-US" sz="33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22546" y="2042637"/>
            <a:ext cx="7821454" cy="438580"/>
          </a:xfrm>
          <a:prstGeom prst="rect">
            <a:avLst/>
          </a:prstGeom>
          <a:noFill/>
          <a:ln w="9525">
            <a:noFill/>
          </a:ln>
        </p:spPr>
        <p:txBody>
          <a:bodyPr wrap="square" lIns="68577" tIns="34289" rIns="68577" bIns="34289" anchor="t">
            <a:spAutoFit/>
          </a:bodyPr>
          <a:lstStyle/>
          <a:p>
            <a:pPr algn="just"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①弈秋：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“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秋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”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是人名，因他善于下棋，所以称为弈秋。</a:t>
            </a:r>
            <a:endParaRPr lang="zh-CN" altLang="en-US" sz="24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22309" y="2763204"/>
            <a:ext cx="3455194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77" tIns="34289" rIns="68577" bIns="34289" anchor="t">
            <a:spAutoFit/>
          </a:bodyPr>
          <a:lstStyle/>
          <a:p>
            <a:pPr algn="just"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②通国：全国。</a:t>
            </a:r>
            <a:endParaRPr lang="zh-CN" altLang="en-US" sz="24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88657" y="2763204"/>
            <a:ext cx="3455194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77" tIns="34289" rIns="68577" bIns="34289" anchor="t">
            <a:spAutoFit/>
          </a:bodyPr>
          <a:lstStyle/>
          <a:p>
            <a:pPr algn="just"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③之：的。</a:t>
            </a:r>
            <a:endParaRPr lang="zh-CN" altLang="en-US" sz="24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22309" y="3394236"/>
            <a:ext cx="3455194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77" tIns="34289" rIns="68577" bIns="34289" anchor="t">
            <a:spAutoFit/>
          </a:bodyPr>
          <a:lstStyle/>
          <a:p>
            <a:pPr algn="just"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④善：善于，擅长。</a:t>
            </a:r>
            <a:endParaRPr lang="zh-CN" altLang="en-US" sz="24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488657" y="3394236"/>
            <a:ext cx="3455194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77" tIns="34289" rIns="68577" bIns="34289" anchor="t">
            <a:spAutoFit/>
          </a:bodyPr>
          <a:lstStyle/>
          <a:p>
            <a:pPr algn="just"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⑤者：</a:t>
            </a:r>
            <a:r>
              <a:rPr lang="en-US" altLang="zh-CN" sz="2400" b="1" baseline="300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……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的人。</a:t>
            </a:r>
            <a:endParaRPr lang="zh-CN" altLang="en-US" sz="24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2296" name="Text Box 8"/>
          <p:cNvSpPr txBox="1"/>
          <p:nvPr/>
        </p:nvSpPr>
        <p:spPr>
          <a:xfrm>
            <a:off x="1322547" y="4097179"/>
            <a:ext cx="6388894" cy="483870"/>
          </a:xfrm>
          <a:prstGeom prst="rect">
            <a:avLst/>
          </a:prstGeom>
          <a:noFill/>
          <a:ln w="9525">
            <a:noFill/>
          </a:ln>
        </p:spPr>
        <p:txBody>
          <a:bodyPr wrap="square" lIns="68577" tIns="34289" rIns="68577" bIns="34289" anchor="t">
            <a:spAutoFit/>
          </a:bodyPr>
          <a:lstStyle/>
          <a:p>
            <a:pPr defTabSz="685800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700" b="1" dirty="0">
                <a:solidFill>
                  <a:srgbClr val="000000"/>
                </a:solidFill>
                <a:latin typeface="微软雅黑" panose="020B0503020204020204" pitchFamily="34" charset="-122"/>
              </a:rPr>
              <a:t>译文：</a:t>
            </a:r>
            <a:r>
              <a:rPr lang="zh-CN" altLang="en-US" sz="27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弈秋，是全国最善于下棋的人。</a:t>
            </a:r>
            <a:endParaRPr lang="zh-CN" altLang="en-US" sz="27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47738" y="651510"/>
            <a:ext cx="1783080" cy="483870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700" b="1" spc="300" dirty="0">
                <a:solidFill>
                  <a:srgbClr val="787878"/>
                </a:solidFill>
                <a:latin typeface="微软雅黑" panose="020B0503020204020204" pitchFamily="34" charset="-122"/>
              </a:rPr>
              <a:t>理解文意</a:t>
            </a:r>
            <a:endParaRPr lang="zh-CN" altLang="en-US" sz="2700" b="1" spc="300" dirty="0">
              <a:solidFill>
                <a:srgbClr val="787878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9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29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 9"/>
          <p:cNvSpPr/>
          <p:nvPr/>
        </p:nvSpPr>
        <p:spPr>
          <a:xfrm>
            <a:off x="2784306" y="1728091"/>
            <a:ext cx="3510847" cy="604044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68570" tIns="34286" rIns="68570" bIns="34286" rtlCol="0"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7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这句话包含哪些信息？</a:t>
            </a:r>
            <a:endParaRPr lang="zh-CN" altLang="en-US" sz="27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2314175" y="3011028"/>
            <a:ext cx="4370145" cy="549131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68570" tIns="34286" rIns="68570" bIns="34286" rtlCol="0"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7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弈秋以擅长下棋出名</a:t>
            </a:r>
            <a:endParaRPr lang="zh-CN" altLang="en-US" sz="27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TextBox 21"/>
          <p:cNvSpPr txBox="1"/>
          <p:nvPr/>
        </p:nvSpPr>
        <p:spPr>
          <a:xfrm>
            <a:off x="1835697" y="4209336"/>
            <a:ext cx="5408062" cy="536308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lIns="68570" tIns="34286" rIns="68570" bIns="34286" rtlCol="0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7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因他善于下棋，所以被称为弈秋。</a:t>
            </a:r>
            <a:endParaRPr lang="zh-CN" altLang="en-US" sz="27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下箭头 4"/>
          <p:cNvSpPr/>
          <p:nvPr/>
        </p:nvSpPr>
        <p:spPr>
          <a:xfrm>
            <a:off x="4399729" y="2453976"/>
            <a:ext cx="279996" cy="482207"/>
          </a:xfrm>
          <a:prstGeom prst="downArrow">
            <a:avLst/>
          </a:prstGeom>
          <a:solidFill>
            <a:srgbClr val="9D9D9D"/>
          </a:solidFill>
          <a:ln>
            <a:solidFill>
              <a:srgbClr val="9D9D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0" tIns="34286" rIns="68570" bIns="34286" rtlCol="0"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endParaRPr lang="zh-CN" altLang="en-US" sz="100" b="1">
              <a:solidFill>
                <a:srgbClr val="FFFFFF"/>
              </a:solidFill>
            </a:endParaRPr>
          </a:p>
        </p:txBody>
      </p:sp>
      <p:sp>
        <p:nvSpPr>
          <p:cNvPr id="6" name="下箭头 5"/>
          <p:cNvSpPr/>
          <p:nvPr/>
        </p:nvSpPr>
        <p:spPr>
          <a:xfrm>
            <a:off x="4399729" y="3677253"/>
            <a:ext cx="279996" cy="482207"/>
          </a:xfrm>
          <a:prstGeom prst="downArrow">
            <a:avLst/>
          </a:prstGeom>
          <a:solidFill>
            <a:srgbClr val="9D9D9D"/>
          </a:solidFill>
          <a:ln>
            <a:solidFill>
              <a:srgbClr val="9D9D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0" tIns="34286" rIns="68570" bIns="34286" rtlCol="0"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endParaRPr lang="zh-CN" altLang="en-US" sz="100" b="1">
              <a:solidFill>
                <a:srgbClr val="FFFFFF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785761" y="975676"/>
            <a:ext cx="5483781" cy="623573"/>
            <a:chOff x="2533375" y="1698021"/>
            <a:chExt cx="3977366" cy="831260"/>
          </a:xfrm>
        </p:grpSpPr>
        <p:sp>
          <p:nvSpPr>
            <p:cNvPr id="12" name="文本框 29"/>
            <p:cNvSpPr txBox="1"/>
            <p:nvPr/>
          </p:nvSpPr>
          <p:spPr>
            <a:xfrm>
              <a:off x="2856732" y="1729227"/>
              <a:ext cx="3305432" cy="8000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defTabSz="685800" fontAlgn="base">
                <a:spcBef>
                  <a:spcPct val="50000"/>
                </a:spcBef>
                <a:spcAft>
                  <a:spcPct val="0"/>
                </a:spcAft>
                <a:defRPr/>
              </a:pPr>
              <a:r>
                <a:rPr kumimoji="1" lang="zh-CN" altLang="en-US" sz="33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楷体_GB2312" panose="02010609030101010101" pitchFamily="49" charset="-122"/>
                  <a:sym typeface="+mn-ea"/>
                </a:rPr>
                <a:t>弈秋，通国之善弈者也。</a:t>
              </a:r>
              <a:endParaRPr lang="zh-CN" altLang="en-US" sz="3300" b="1" dirty="0">
                <a:solidFill>
                  <a:srgbClr val="000000">
                    <a:lumMod val="65000"/>
                    <a:lumOff val="35000"/>
                  </a:srgbClr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" cstate="email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16200000">
              <a:off x="2266460" y="2021122"/>
              <a:ext cx="758038" cy="224208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" cstate="email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5400000" flipH="1">
              <a:off x="6019791" y="1965108"/>
              <a:ext cx="758038" cy="223863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 bldLvl="0" animBg="1"/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42.xml><?xml version="1.0" encoding="utf-8"?>
<p:tagLst xmlns:p="http://schemas.openxmlformats.org/presentationml/2006/main">
  <p:tag name="KSO_WM_UNIT_TABLE_BEAUTIFY" val="smartTable{c0858114-1f77-4d37-9e57-4092fb711dee}"/>
</p:tagLst>
</file>

<file path=ppt/tags/tag43.xml><?xml version="1.0" encoding="utf-8"?>
<p:tagLst xmlns:p="http://schemas.openxmlformats.org/presentationml/2006/main">
  <p:tag name="KSO_WM_UNIT_TABLE_BEAUTIFY" val="smartTable{ea5cd693-915a-43aa-a5ae-a014331a032a}"/>
</p:tagLst>
</file>

<file path=ppt/tags/tag44.xml><?xml version="1.0" encoding="utf-8"?>
<p:tagLst xmlns:p="http://schemas.openxmlformats.org/presentationml/2006/main">
  <p:tag name="KSO_WPP_MARK_KEY" val="dd2fc934-5221-44f0-9395-93719b50561c"/>
  <p:tag name="COMMONDATA" val="eyJoZGlkIjoiNTEwZDYwYjA4ODUyYzA2MmI0M2EzZjhhMWY0NWI4YWEifQ==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第一PPT模板网-WWW.1PPT.COM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2399</Words>
  <Application>WPS 演示</Application>
  <PresentationFormat>全屏显示(16:9)</PresentationFormat>
  <Paragraphs>287</Paragraphs>
  <Slides>29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8" baseType="lpstr">
      <vt:lpstr>Arial</vt:lpstr>
      <vt:lpstr>宋体</vt:lpstr>
      <vt:lpstr>Wingdings</vt:lpstr>
      <vt:lpstr>微软雅黑</vt:lpstr>
      <vt:lpstr>Wingdings</vt:lpstr>
      <vt:lpstr>楷体</vt:lpstr>
      <vt:lpstr>华文楷体</vt:lpstr>
      <vt:lpstr>GB Pinyinok-D</vt:lpstr>
      <vt:lpstr>汉语拼音</vt:lpstr>
      <vt:lpstr>楷体_GB2312</vt:lpstr>
      <vt:lpstr>新宋体</vt:lpstr>
      <vt:lpstr>Arial Unicode MS</vt:lpstr>
      <vt:lpstr>Calibri</vt:lpstr>
      <vt:lpstr>华文中宋</vt:lpstr>
      <vt:lpstr>Times New Roman</vt:lpstr>
      <vt:lpstr>华文新魏</vt:lpstr>
      <vt:lpstr>Arial</vt:lpstr>
      <vt:lpstr>Segoe Print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Lenovo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2</cp:revision>
  <dcterms:created xsi:type="dcterms:W3CDTF">2022-02-25T05:10:00Z</dcterms:created>
  <dcterms:modified xsi:type="dcterms:W3CDTF">2023-01-19T01:43:20Z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819C533A02884CBC9A4D567DED6B801D</vt:lpwstr>
  </property>
  <property fmtid="{D5CDD505-2E9C-101B-9397-08002B2CF9AE}" pid="3" name="KSOProductBuildVer">
    <vt:lpwstr>2052-11.1.0.13703</vt:lpwstr>
  </property>
</Properties>
</file>