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45"/>
  </p:handoutMasterIdLst>
  <p:sldIdLst>
    <p:sldId id="611" r:id="rId3"/>
    <p:sldId id="295" r:id="rId5"/>
    <p:sldId id="612" r:id="rId6"/>
    <p:sldId id="314" r:id="rId7"/>
    <p:sldId id="299" r:id="rId8"/>
    <p:sldId id="480" r:id="rId9"/>
    <p:sldId id="300" r:id="rId10"/>
    <p:sldId id="613" r:id="rId11"/>
    <p:sldId id="614" r:id="rId12"/>
    <p:sldId id="303" r:id="rId13"/>
    <p:sldId id="305" r:id="rId14"/>
    <p:sldId id="304" r:id="rId15"/>
    <p:sldId id="482" r:id="rId16"/>
    <p:sldId id="616" r:id="rId17"/>
    <p:sldId id="483" r:id="rId18"/>
    <p:sldId id="617" r:id="rId19"/>
    <p:sldId id="484" r:id="rId20"/>
    <p:sldId id="618" r:id="rId21"/>
    <p:sldId id="619" r:id="rId22"/>
    <p:sldId id="485" r:id="rId23"/>
    <p:sldId id="620" r:id="rId24"/>
    <p:sldId id="621" r:id="rId25"/>
    <p:sldId id="622" r:id="rId26"/>
    <p:sldId id="307" r:id="rId27"/>
    <p:sldId id="308" r:id="rId28"/>
    <p:sldId id="306" r:id="rId29"/>
    <p:sldId id="278" r:id="rId30"/>
    <p:sldId id="309" r:id="rId31"/>
    <p:sldId id="330" r:id="rId32"/>
    <p:sldId id="333" r:id="rId33"/>
    <p:sldId id="383" r:id="rId34"/>
    <p:sldId id="488" r:id="rId35"/>
    <p:sldId id="271" r:id="rId36"/>
    <p:sldId id="487" r:id="rId37"/>
    <p:sldId id="623" r:id="rId38"/>
    <p:sldId id="624" r:id="rId39"/>
    <p:sldId id="310" r:id="rId40"/>
    <p:sldId id="625" r:id="rId41"/>
    <p:sldId id="626" r:id="rId42"/>
    <p:sldId id="627" r:id="rId43"/>
    <p:sldId id="336" r:id="rId44"/>
  </p:sldIdLst>
  <p:sldSz cx="9144000" cy="5143500" type="screen16x9"/>
  <p:notesSz cx="6858000" cy="9144000"/>
  <p:embeddedFontLst>
    <p:embeddedFont>
      <p:font typeface="Calibri" panose="020F0502020204030204" charset="0"/>
      <p:regular r:id="rId50"/>
      <p:bold r:id="rId51"/>
      <p:italic r:id="rId52"/>
      <p:boldItalic r:id="rId53"/>
    </p:embeddedFont>
    <p:embeddedFont>
      <p:font typeface="微软雅黑" panose="020B0503020204020204" pitchFamily="34" charset="-122"/>
      <p:regular r:id="rId54"/>
    </p:embeddedFont>
    <p:embeddedFont>
      <p:font typeface="楷体" panose="02010609060101010101" charset="-122"/>
      <p:regular r:id="rId55"/>
    </p:embeddedFont>
    <p:embeddedFont>
      <p:font typeface="GB Pinyinok-D" panose="02010601030101010101" charset="-122"/>
      <p:regular r:id="rId56"/>
    </p:embeddedFont>
    <p:embeddedFont>
      <p:font typeface="汉语拼音" panose="020B0604020202020204" pitchFamily="34" charset="0"/>
      <p:regular r:id="rId57"/>
    </p:embeddedFont>
    <p:embeddedFont>
      <p:font typeface="隶书" panose="02010509060101010101" charset="-122"/>
      <p:regular r:id="rId58"/>
    </p:embeddedFont>
  </p:embeddedFontLst>
  <p:custDataLst>
    <p:tags r:id="rId59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DBD"/>
    <a:srgbClr val="C0D9EF"/>
    <a:srgbClr val="7D4362"/>
    <a:srgbClr val="E7D2DD"/>
    <a:srgbClr val="F7BF9A"/>
    <a:srgbClr val="FFF7E1"/>
    <a:srgbClr val="5B5B5B"/>
    <a:srgbClr val="EEEDED"/>
    <a:srgbClr val="9D9D9D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136" d="100"/>
          <a:sy n="136" d="100"/>
        </p:scale>
        <p:origin x="-90" y="-384"/>
      </p:cViewPr>
      <p:guideLst>
        <p:guide orient="horz" pos="3239"/>
        <p:guide pos="21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9" Type="http://schemas.openxmlformats.org/officeDocument/2006/relationships/tags" Target="tags/tag43.xml"/><Relationship Id="rId58" Type="http://schemas.openxmlformats.org/officeDocument/2006/relationships/font" Target="fonts/font9.fntdata"/><Relationship Id="rId57" Type="http://schemas.openxmlformats.org/officeDocument/2006/relationships/font" Target="fonts/font8.fntdata"/><Relationship Id="rId56" Type="http://schemas.openxmlformats.org/officeDocument/2006/relationships/font" Target="fonts/font7.fntdata"/><Relationship Id="rId55" Type="http://schemas.openxmlformats.org/officeDocument/2006/relationships/font" Target="fonts/font6.fntdata"/><Relationship Id="rId54" Type="http://schemas.openxmlformats.org/officeDocument/2006/relationships/font" Target="fonts/font5.fntdata"/><Relationship Id="rId53" Type="http://schemas.openxmlformats.org/officeDocument/2006/relationships/font" Target="fonts/font4.fntdata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slide" Target="slides/slide2.xml"/><Relationship Id="rId49" Type="http://schemas.openxmlformats.org/officeDocument/2006/relationships/commentAuthors" Target="commentAuthors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67500" tIns="35100" rIns="67500" bIns="351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76200" tIns="28575" rIns="57150" bIns="28575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76200" tIns="28575" rIns="57150" bIns="28575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67500" tIns="35100" rIns="67500" bIns="351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67500" tIns="35100" rIns="67500" bIns="351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67500" tIns="35100" rIns="67500" bIns="351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67500" tIns="35100" rIns="67500" bIns="351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35100" tIns="35100" rIns="35100" bIns="351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67500" tIns="35100" rIns="67500" bIns="351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67500" tIns="35100" rIns="67500" bIns="35100"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7" Type="http://schemas.openxmlformats.org/officeDocument/2006/relationships/theme" Target="../theme/theme1.xml"/><Relationship Id="rId86" Type="http://schemas.openxmlformats.org/officeDocument/2006/relationships/tags" Target="../tags/tag41.xml"/><Relationship Id="rId85" Type="http://schemas.openxmlformats.org/officeDocument/2006/relationships/tags" Target="../tags/tag40.xml"/><Relationship Id="rId84" Type="http://schemas.openxmlformats.org/officeDocument/2006/relationships/tags" Target="../tags/tag39.xml"/><Relationship Id="rId83" Type="http://schemas.openxmlformats.org/officeDocument/2006/relationships/tags" Target="../tags/tag38.xml"/><Relationship Id="rId82" Type="http://schemas.openxmlformats.org/officeDocument/2006/relationships/tags" Target="../tags/tag37.xml"/><Relationship Id="rId81" Type="http://schemas.openxmlformats.org/officeDocument/2006/relationships/tags" Target="../tags/tag36.xml"/><Relationship Id="rId80" Type="http://schemas.openxmlformats.org/officeDocument/2006/relationships/slideLayout" Target="../slideLayouts/slideLayout80.xml"/><Relationship Id="rId8" Type="http://schemas.openxmlformats.org/officeDocument/2006/relationships/slideLayout" Target="../slideLayouts/slideLayout8.xml"/><Relationship Id="rId79" Type="http://schemas.openxmlformats.org/officeDocument/2006/relationships/slideLayout" Target="../slideLayouts/slideLayout79.xml"/><Relationship Id="rId78" Type="http://schemas.openxmlformats.org/officeDocument/2006/relationships/slideLayout" Target="../slideLayouts/slideLayout78.xml"/><Relationship Id="rId77" Type="http://schemas.openxmlformats.org/officeDocument/2006/relationships/slideLayout" Target="../slideLayouts/slideLayout77.xml"/><Relationship Id="rId76" Type="http://schemas.openxmlformats.org/officeDocument/2006/relationships/slideLayout" Target="../slideLayouts/slideLayout76.xml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81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67628" tIns="35243" rIns="67628" bIns="35243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82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67500" tIns="35100" rIns="67500" bIns="351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83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8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4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8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5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8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8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4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12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11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11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4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6.xml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5.xml"/><Relationship Id="rId1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9.xml"/><Relationship Id="rId1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0.xml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1.xml"/><Relationship Id="rId1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2.xml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4.xml"/><Relationship Id="rId1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6.xml"/><Relationship Id="rId1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6.xml"/><Relationship Id="rId2" Type="http://schemas.openxmlformats.org/officeDocument/2006/relationships/tags" Target="../tags/tag4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48"/>
          <p:cNvSpPr txBox="1"/>
          <p:nvPr/>
        </p:nvSpPr>
        <p:spPr>
          <a:xfrm>
            <a:off x="4443123" y="1461567"/>
            <a:ext cx="3731243" cy="760095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68573" tIns="34286" rIns="68573" bIns="34286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500" b="1" dirty="0">
                <a:solidFill>
                  <a:srgbClr val="5B5B5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两小儿辩日</a:t>
            </a:r>
            <a:endParaRPr lang="zh-CN" altLang="en-US" sz="4500" b="1" dirty="0">
              <a:solidFill>
                <a:srgbClr val="5B5B5B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5448" y="662787"/>
            <a:ext cx="2755749" cy="3896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6"/>
          <p:cNvSpPr/>
          <p:nvPr/>
        </p:nvSpPr>
        <p:spPr>
          <a:xfrm>
            <a:off x="1943100" y="1193959"/>
            <a:ext cx="5990035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孔子东游，见两小儿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辩斗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，问其故。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07" name="Line 7"/>
          <p:cNvSpPr/>
          <p:nvPr/>
        </p:nvSpPr>
        <p:spPr>
          <a:xfrm>
            <a:off x="5449491" y="1610678"/>
            <a:ext cx="0" cy="378619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 anchor="t"/>
          <a:lstStyle/>
          <a:p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5609" name="Text Box 9"/>
          <p:cNvSpPr txBox="1"/>
          <p:nvPr/>
        </p:nvSpPr>
        <p:spPr>
          <a:xfrm>
            <a:off x="4672012" y="1958340"/>
            <a:ext cx="1671638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辩论，争论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11" name="Rectangle 11"/>
          <p:cNvSpPr/>
          <p:nvPr/>
        </p:nvSpPr>
        <p:spPr>
          <a:xfrm>
            <a:off x="1943100" y="2316480"/>
            <a:ext cx="5990035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日始出时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去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人近，而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日中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时远也。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13" name="Line 13"/>
          <p:cNvSpPr/>
          <p:nvPr/>
        </p:nvSpPr>
        <p:spPr>
          <a:xfrm>
            <a:off x="2541985" y="2774633"/>
            <a:ext cx="0" cy="378619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 anchor="t"/>
          <a:lstStyle/>
          <a:p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5614" name="Text Box 14"/>
          <p:cNvSpPr txBox="1"/>
          <p:nvPr/>
        </p:nvSpPr>
        <p:spPr>
          <a:xfrm>
            <a:off x="2146697" y="3149680"/>
            <a:ext cx="77152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认为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17" name="Text Box 17"/>
          <p:cNvSpPr txBox="1"/>
          <p:nvPr/>
        </p:nvSpPr>
        <p:spPr>
          <a:xfrm>
            <a:off x="3983831" y="3149680"/>
            <a:ext cx="46315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离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19" name="Line 19"/>
          <p:cNvSpPr/>
          <p:nvPr/>
        </p:nvSpPr>
        <p:spPr>
          <a:xfrm>
            <a:off x="6172200" y="2774633"/>
            <a:ext cx="0" cy="378619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 anchor="t"/>
          <a:lstStyle/>
          <a:p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5620" name="Text Box 20"/>
          <p:cNvSpPr txBox="1"/>
          <p:nvPr/>
        </p:nvSpPr>
        <p:spPr>
          <a:xfrm>
            <a:off x="5797868" y="3149680"/>
            <a:ext cx="75247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正午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21" name="Rectangle 21"/>
          <p:cNvSpPr/>
          <p:nvPr/>
        </p:nvSpPr>
        <p:spPr>
          <a:xfrm>
            <a:off x="1943100" y="3554730"/>
            <a:ext cx="5990035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及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日中则如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盘盂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23" name="Line 23"/>
          <p:cNvSpPr/>
          <p:nvPr/>
        </p:nvSpPr>
        <p:spPr>
          <a:xfrm>
            <a:off x="2188369" y="3980974"/>
            <a:ext cx="0" cy="378619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 anchor="t"/>
          <a:lstStyle/>
          <a:p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5624" name="Text Box 24"/>
          <p:cNvSpPr txBox="1"/>
          <p:nvPr/>
        </p:nvSpPr>
        <p:spPr>
          <a:xfrm>
            <a:off x="1152526" y="4359593"/>
            <a:ext cx="1518047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到，到了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26" name="Line 26"/>
          <p:cNvSpPr/>
          <p:nvPr/>
        </p:nvSpPr>
        <p:spPr>
          <a:xfrm>
            <a:off x="4019550" y="3980974"/>
            <a:ext cx="0" cy="378619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 anchor="t"/>
          <a:lstStyle/>
          <a:p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5627" name="Text Box 27"/>
          <p:cNvSpPr txBox="1"/>
          <p:nvPr/>
        </p:nvSpPr>
        <p:spPr>
          <a:xfrm>
            <a:off x="2964656" y="4382453"/>
            <a:ext cx="507301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盛物的器皿。圆的为盘，方的为盂。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Line 19"/>
          <p:cNvSpPr/>
          <p:nvPr/>
        </p:nvSpPr>
        <p:spPr>
          <a:xfrm>
            <a:off x="4251722" y="2774633"/>
            <a:ext cx="0" cy="378619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 anchor="t"/>
          <a:lstStyle/>
          <a:p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5834" y="659606"/>
            <a:ext cx="178308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spc="300">
                <a:solidFill>
                  <a:srgbClr val="7878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重点字词</a:t>
            </a:r>
            <a:endParaRPr lang="zh-CN" altLang="en-US" sz="2700" b="1" spc="300">
              <a:solidFill>
                <a:srgbClr val="7878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bldLvl="0" animBg="1"/>
      <p:bldP spid="25609" grpId="0" bldLvl="0" animBg="1"/>
      <p:bldP spid="25611" grpId="0" bldLvl="0" animBg="1"/>
      <p:bldP spid="25613" grpId="0" bldLvl="0" animBg="1"/>
      <p:bldP spid="25614" grpId="0" bldLvl="0" animBg="1"/>
      <p:bldP spid="25617" grpId="0" bldLvl="0" animBg="1"/>
      <p:bldP spid="25619" grpId="0" bldLvl="0" animBg="1"/>
      <p:bldP spid="25620" grpId="0" bldLvl="0" animBg="1"/>
      <p:bldP spid="25621" grpId="0" bldLvl="0" animBg="1"/>
      <p:bldP spid="25623" grpId="0" bldLvl="0" animBg="1"/>
      <p:bldP spid="25624" grpId="0" bldLvl="0" animBg="1"/>
      <p:bldP spid="25626" grpId="0" bldLvl="0" animBg="1"/>
      <p:bldP spid="25627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0" name="Rectangle 30"/>
          <p:cNvSpPr/>
          <p:nvPr/>
        </p:nvSpPr>
        <p:spPr>
          <a:xfrm>
            <a:off x="1223725" y="1152525"/>
            <a:ext cx="2573461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日初出沧沧凉凉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31" name="Rectangle 31"/>
          <p:cNvSpPr/>
          <p:nvPr/>
        </p:nvSpPr>
        <p:spPr>
          <a:xfrm>
            <a:off x="2255996" y="1152525"/>
            <a:ext cx="1529906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沧沧凉凉</a:t>
            </a:r>
            <a:endParaRPr lang="zh-CN" altLang="en-US" sz="2700" b="1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33" name="Line 33"/>
          <p:cNvSpPr/>
          <p:nvPr/>
        </p:nvSpPr>
        <p:spPr>
          <a:xfrm>
            <a:off x="2885837" y="1643539"/>
            <a:ext cx="0" cy="378619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 anchor="t"/>
          <a:lstStyle/>
          <a:p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5634" name="Text Box 34"/>
          <p:cNvSpPr txBox="1"/>
          <p:nvPr/>
        </p:nvSpPr>
        <p:spPr>
          <a:xfrm>
            <a:off x="2486977" y="2015014"/>
            <a:ext cx="957263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寒凉。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0" name="Rectangle 6"/>
          <p:cNvSpPr/>
          <p:nvPr/>
        </p:nvSpPr>
        <p:spPr>
          <a:xfrm>
            <a:off x="4715828" y="1128713"/>
            <a:ext cx="2573461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及其日中如探汤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1" name="Rectangle 7"/>
          <p:cNvSpPr/>
          <p:nvPr/>
        </p:nvSpPr>
        <p:spPr>
          <a:xfrm>
            <a:off x="6437471" y="1121569"/>
            <a:ext cx="834203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探汤</a:t>
            </a:r>
            <a:endParaRPr lang="zh-CN" altLang="en-US" sz="2700" b="1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2" name="Line 8"/>
          <p:cNvSpPr/>
          <p:nvPr/>
        </p:nvSpPr>
        <p:spPr>
          <a:xfrm>
            <a:off x="6852761" y="1629728"/>
            <a:ext cx="0" cy="378619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 anchor="t"/>
          <a:lstStyle/>
          <a:p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6633" name="Text Box 9"/>
          <p:cNvSpPr txBox="1"/>
          <p:nvPr/>
        </p:nvSpPr>
        <p:spPr>
          <a:xfrm>
            <a:off x="4511040" y="1985963"/>
            <a:ext cx="3532585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把手伸到热水里。意思是天气很热。汤：热水。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4" name="Rectangle 10"/>
          <p:cNvSpPr/>
          <p:nvPr/>
        </p:nvSpPr>
        <p:spPr>
          <a:xfrm>
            <a:off x="4928950" y="3234929"/>
            <a:ext cx="2225609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孰为汝多知乎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5" name="Rectangle 11"/>
          <p:cNvSpPr/>
          <p:nvPr/>
        </p:nvSpPr>
        <p:spPr>
          <a:xfrm>
            <a:off x="4928950" y="3233738"/>
            <a:ext cx="486352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孰</a:t>
            </a:r>
            <a:endParaRPr lang="zh-CN" altLang="en-US" sz="2700" b="1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6" name="Line 12"/>
          <p:cNvSpPr/>
          <p:nvPr/>
        </p:nvSpPr>
        <p:spPr>
          <a:xfrm>
            <a:off x="5183744" y="3715703"/>
            <a:ext cx="0" cy="378619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 anchor="t"/>
          <a:lstStyle/>
          <a:p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6637" name="Text Box 13"/>
          <p:cNvSpPr txBox="1"/>
          <p:nvPr/>
        </p:nvSpPr>
        <p:spPr>
          <a:xfrm>
            <a:off x="4974193" y="4163854"/>
            <a:ext cx="432197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谁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8" name="Rectangle 14"/>
          <p:cNvSpPr/>
          <p:nvPr/>
        </p:nvSpPr>
        <p:spPr>
          <a:xfrm>
            <a:off x="5608797" y="3240881"/>
            <a:ext cx="486352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汝</a:t>
            </a:r>
            <a:endParaRPr lang="zh-CN" altLang="en-US" sz="2700" b="1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9" name="Line 15"/>
          <p:cNvSpPr/>
          <p:nvPr/>
        </p:nvSpPr>
        <p:spPr>
          <a:xfrm>
            <a:off x="5881450" y="3715703"/>
            <a:ext cx="0" cy="378619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 anchor="t"/>
          <a:lstStyle/>
          <a:p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6640" name="Text Box 16"/>
          <p:cNvSpPr txBox="1"/>
          <p:nvPr/>
        </p:nvSpPr>
        <p:spPr>
          <a:xfrm>
            <a:off x="5657612" y="4163854"/>
            <a:ext cx="432197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41" name="Rectangle 17"/>
          <p:cNvSpPr/>
          <p:nvPr/>
        </p:nvSpPr>
        <p:spPr>
          <a:xfrm>
            <a:off x="1254681" y="3287316"/>
            <a:ext cx="2225609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孔子不能决也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42" name="Rectangle 18"/>
          <p:cNvSpPr/>
          <p:nvPr/>
        </p:nvSpPr>
        <p:spPr>
          <a:xfrm>
            <a:off x="2623900" y="3278981"/>
            <a:ext cx="486352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决</a:t>
            </a:r>
            <a:endParaRPr lang="zh-CN" altLang="en-US" sz="2700" b="1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43" name="Line 19"/>
          <p:cNvSpPr/>
          <p:nvPr/>
        </p:nvSpPr>
        <p:spPr>
          <a:xfrm>
            <a:off x="2909650" y="3754041"/>
            <a:ext cx="0" cy="378619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68580" tIns="34290" rIns="68580" bIns="34290" anchor="t"/>
          <a:lstStyle/>
          <a:p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6644" name="Text Box 20"/>
          <p:cNvSpPr txBox="1"/>
          <p:nvPr/>
        </p:nvSpPr>
        <p:spPr>
          <a:xfrm>
            <a:off x="2526269" y="4149090"/>
            <a:ext cx="75247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判断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30" grpId="0" bldLvl="0" animBg="1"/>
      <p:bldP spid="25631" grpId="0" bldLvl="0" animBg="1"/>
      <p:bldP spid="25633" grpId="0" bldLvl="0" animBg="1"/>
      <p:bldP spid="25634" grpId="0" bldLvl="0" animBg="1"/>
      <p:bldP spid="26630" grpId="0" bldLvl="0" animBg="1"/>
      <p:bldP spid="26631" grpId="0" bldLvl="0" animBg="1"/>
      <p:bldP spid="26632" grpId="0" bldLvl="0" animBg="1"/>
      <p:bldP spid="26633" grpId="0" bldLvl="0" animBg="1"/>
      <p:bldP spid="26634" grpId="0"/>
      <p:bldP spid="26634" grpId="1"/>
      <p:bldP spid="26635" grpId="0"/>
      <p:bldP spid="26635" grpId="1"/>
      <p:bldP spid="26637" grpId="0"/>
      <p:bldP spid="26637" grpId="1"/>
      <p:bldP spid="26638" grpId="0"/>
      <p:bldP spid="26638" grpId="1"/>
      <p:bldP spid="26640" grpId="0"/>
      <p:bldP spid="26640" grpId="1"/>
      <p:bldP spid="26641" grpId="0"/>
      <p:bldP spid="26641" grpId="1"/>
      <p:bldP spid="26642" grpId="0"/>
      <p:bldP spid="26642" grpId="1"/>
      <p:bldP spid="26644" grpId="0"/>
      <p:bldP spid="2664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文本框 2"/>
          <p:cNvSpPr txBox="1"/>
          <p:nvPr/>
        </p:nvSpPr>
        <p:spPr>
          <a:xfrm>
            <a:off x="1681639" y="1607344"/>
            <a:ext cx="6180535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孔子东游，见两小儿辩斗，问其故。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74972" y="2466976"/>
            <a:ext cx="6443186" cy="11403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9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9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孔子到东方游学，看到两个小孩在争辩，便问他们争辩的原因。</a:t>
            </a:r>
            <a:endParaRPr lang="zh-CN" altLang="en-US" sz="29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5834" y="659606"/>
            <a:ext cx="178308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spc="300" dirty="0">
                <a:solidFill>
                  <a:srgbClr val="7878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梳理文意</a:t>
            </a:r>
            <a:endParaRPr lang="zh-CN" altLang="en-US" sz="2700" b="1" spc="300" dirty="0">
              <a:solidFill>
                <a:srgbClr val="7878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2"/>
          <p:cNvSpPr txBox="1"/>
          <p:nvPr/>
        </p:nvSpPr>
        <p:spPr>
          <a:xfrm>
            <a:off x="1019175" y="839629"/>
            <a:ext cx="6866573" cy="189595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一儿曰：“我以日始出时去人近，而日中时远也。”</a:t>
            </a:r>
            <a:endParaRPr lang="zh-CN" altLang="en-US" sz="27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一儿曰：“我以日初出远，而日中时近也。”</a:t>
            </a:r>
            <a:endParaRPr lang="zh-CN" altLang="en-US" sz="27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6319" y="2713673"/>
            <a:ext cx="6927533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7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一个小孩说：“我认为太阳刚升起的时候距离人近，而到正午的时候距离人远。” </a:t>
            </a:r>
            <a:endParaRPr lang="zh-CN" altLang="en-US" sz="27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另一个小孩说：</a:t>
            </a:r>
            <a:r>
              <a:rPr lang="en-US" altLang="zh-CN" sz="27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7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我认为太阳刚升起的时候距离人远，而到正午的时候距离人近。</a:t>
            </a:r>
            <a:r>
              <a:rPr lang="en-US" altLang="zh-CN" sz="27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7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130"/>
          <p:cNvSpPr txBox="1"/>
          <p:nvPr/>
        </p:nvSpPr>
        <p:spPr>
          <a:xfrm>
            <a:off x="2360295" y="3651885"/>
            <a:ext cx="4045744" cy="57531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5B5B5B"/>
            </a:solidFill>
          </a:ln>
        </p:spPr>
        <p:txBody>
          <a:bodyPr wrap="square" lIns="68573" tIns="34286" rIns="68573" bIns="34286">
            <a:spAutoFit/>
          </a:bodyPr>
          <a:lstStyle/>
          <a:p>
            <a:pPr algn="ctr"/>
            <a:r>
              <a:rPr lang="zh-CN" altLang="en-US" sz="3300" b="1" dirty="0">
                <a:latin typeface="Arial" panose="020B0604020202020204" pitchFamily="34" charset="0"/>
                <a:ea typeface="微软雅黑" panose="020B0503020204020204" pitchFamily="34" charset="-122"/>
              </a:rPr>
              <a:t>观点截然相反</a:t>
            </a:r>
            <a:endParaRPr lang="zh-CN" altLang="en-US" sz="33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1087" y="1322070"/>
            <a:ext cx="6882289" cy="1267778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我以（       ）时去人（     ），而（     ）时（     ）也。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8348" y="2690054"/>
            <a:ext cx="8352927" cy="529114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我以（        ），而（        ）也。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67124" y="1437441"/>
            <a:ext cx="520065" cy="53006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近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68886" y="2011060"/>
            <a:ext cx="520065" cy="53006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远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23745" y="1437441"/>
            <a:ext cx="1285875" cy="53006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日始出</a:t>
            </a:r>
            <a:endParaRPr lang="zh-CN" altLang="en-US" sz="30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36680" y="2011060"/>
            <a:ext cx="902970" cy="53006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日中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75713" y="2676372"/>
            <a:ext cx="1668780" cy="53006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日初出远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72701" y="2691917"/>
            <a:ext cx="1668780" cy="53006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日中时近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6" grpId="0"/>
      <p:bldP spid="7" grpId="0"/>
      <p:bldP spid="8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2"/>
          <p:cNvSpPr txBox="1"/>
          <p:nvPr/>
        </p:nvSpPr>
        <p:spPr>
          <a:xfrm>
            <a:off x="1038225" y="1059656"/>
            <a:ext cx="7067550" cy="11487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一儿曰：“日初出大如车盖，及日中则如盘盂，此不为远者小而近者大乎？”</a:t>
            </a:r>
            <a:endParaRPr lang="zh-CN" altLang="en-US" sz="27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38225" y="3151585"/>
            <a:ext cx="7067550" cy="16887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7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一个小孩说：“太阳刚升起的时候大得像车盖，到了正午就像圆盘一样小，这不是远的小而近的大吗？</a:t>
            </a:r>
            <a:r>
              <a:rPr lang="en-US" altLang="zh-CN" sz="27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7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7" name="Picture 2" descr="http://s15.sinaimg.cn/middle/53de3f9ax85d798140cfe&amp;69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00349" y="2085975"/>
            <a:ext cx="1404461" cy="967740"/>
          </a:xfrm>
          <a:prstGeom prst="rect">
            <a:avLst/>
          </a:prstGeom>
          <a:noFill/>
        </p:spPr>
      </p:pic>
      <p:pic>
        <p:nvPicPr>
          <p:cNvPr id="51" name="图片 50" descr="图片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4849" y="2299812"/>
            <a:ext cx="1110139" cy="723424"/>
          </a:xfrm>
          <a:prstGeom prst="rect">
            <a:avLst/>
          </a:prstGeom>
        </p:spPr>
      </p:pic>
      <p:pic>
        <p:nvPicPr>
          <p:cNvPr id="52" name="图片 51" descr="t0155201f2f2a397a7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05527" y="2220754"/>
            <a:ext cx="1432084" cy="1073944"/>
          </a:xfrm>
          <a:prstGeom prst="rect">
            <a:avLst/>
          </a:prstGeom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98275" y="1555071"/>
            <a:ext cx="3400868" cy="2911499"/>
            <a:chOff x="766614" y="1707241"/>
            <a:chExt cx="4533900" cy="3881999"/>
          </a:xfrm>
        </p:grpSpPr>
        <p:sp>
          <p:nvSpPr>
            <p:cNvPr id="9" name="文本框 11"/>
            <p:cNvSpPr txBox="1"/>
            <p:nvPr/>
          </p:nvSpPr>
          <p:spPr>
            <a:xfrm>
              <a:off x="1134650" y="1707241"/>
              <a:ext cx="4104493" cy="6771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日初出：大如</a:t>
              </a:r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车盖</a:t>
              </a:r>
              <a:endPara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1" name="Picture 2" descr="http://s15.sinaimg.cn/middle/53de3f9ax85d798140cfe&amp;69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66614" y="2465039"/>
              <a:ext cx="4533900" cy="3124201"/>
            </a:xfrm>
            <a:prstGeom prst="rect">
              <a:avLst/>
            </a:prstGeom>
            <a:noFill/>
          </p:spPr>
        </p:pic>
      </p:grpSp>
      <p:grpSp>
        <p:nvGrpSpPr>
          <p:cNvPr id="6" name="组合 5"/>
          <p:cNvGrpSpPr/>
          <p:nvPr/>
        </p:nvGrpSpPr>
        <p:grpSpPr>
          <a:xfrm>
            <a:off x="6187236" y="2530800"/>
            <a:ext cx="2304058" cy="1418666"/>
            <a:chOff x="7463362" y="2940059"/>
            <a:chExt cx="3071678" cy="1891554"/>
          </a:xfrm>
        </p:grpSpPr>
        <p:sp>
          <p:nvSpPr>
            <p:cNvPr id="10" name="文本框 11"/>
            <p:cNvSpPr txBox="1"/>
            <p:nvPr/>
          </p:nvSpPr>
          <p:spPr>
            <a:xfrm>
              <a:off x="7463362" y="2940059"/>
              <a:ext cx="3071678" cy="6771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日中：如盘盂</a:t>
              </a:r>
              <a:endPara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2" name="Picture 4" descr="http://www.dxbei.com/uploads/allimg/151015/15-1510151I91W36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7877" b="100000" l="0" r="99558"/>
                      </a14:imgEffect>
                    </a14:imgLayer>
                  </a14:imgProps>
                </a:ext>
              </a:extLst>
            </a:blip>
            <a:srcRect r="-313"/>
            <a:stretch>
              <a:fillRect/>
            </a:stretch>
          </p:blipFill>
          <p:spPr bwMode="auto">
            <a:xfrm>
              <a:off x="7967414" y="3617167"/>
              <a:ext cx="1883271" cy="1214446"/>
            </a:xfrm>
            <a:prstGeom prst="rect">
              <a:avLst/>
            </a:prstGeom>
            <a:noFill/>
          </p:spPr>
        </p:pic>
      </p:grpSp>
      <p:sp>
        <p:nvSpPr>
          <p:cNvPr id="18" name="左右箭头 17"/>
          <p:cNvSpPr/>
          <p:nvPr/>
        </p:nvSpPr>
        <p:spPr>
          <a:xfrm>
            <a:off x="4590379" y="3319888"/>
            <a:ext cx="1437828" cy="225689"/>
          </a:xfrm>
          <a:prstGeom prst="leftRightArrow">
            <a:avLst/>
          </a:prstGeom>
          <a:solidFill>
            <a:srgbClr val="5B5B5B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spcCol="0" rtlCol="0" anchor="ctr"/>
          <a:lstStyle/>
          <a:p>
            <a:pPr algn="ctr"/>
            <a:endParaRPr lang="zh-CN" altLang="en-US" sz="100"/>
          </a:p>
        </p:txBody>
      </p:sp>
      <p:sp>
        <p:nvSpPr>
          <p:cNvPr id="19" name="矩形 18"/>
          <p:cNvSpPr/>
          <p:nvPr/>
        </p:nvSpPr>
        <p:spPr>
          <a:xfrm>
            <a:off x="899636" y="925830"/>
            <a:ext cx="4892040" cy="4838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5B5B5B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视觉感受：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近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远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69168" y="2171224"/>
            <a:ext cx="1169670" cy="942023"/>
            <a:chOff x="3563888" y="2427734"/>
            <a:chExt cx="1224136" cy="986408"/>
          </a:xfrm>
          <a:solidFill>
            <a:schemeClr val="bg1">
              <a:lumMod val="95000"/>
            </a:schemeClr>
          </a:solidFill>
        </p:grpSpPr>
        <p:sp>
          <p:nvSpPr>
            <p:cNvPr id="14" name="爆炸形 1 13"/>
            <p:cNvSpPr/>
            <p:nvPr/>
          </p:nvSpPr>
          <p:spPr>
            <a:xfrm>
              <a:off x="3635896" y="2427734"/>
              <a:ext cx="1130424" cy="986408"/>
            </a:xfrm>
            <a:prstGeom prst="irregularSeal1">
              <a:avLst/>
            </a:prstGeom>
            <a:grpFill/>
            <a:ln>
              <a:solidFill>
                <a:srgbClr val="5B5B5B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5" name="文本框 11"/>
            <p:cNvSpPr txBox="1"/>
            <p:nvPr/>
          </p:nvSpPr>
          <p:spPr>
            <a:xfrm>
              <a:off x="3563888" y="2706590"/>
              <a:ext cx="1224136" cy="386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比喻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2"/>
          <p:cNvSpPr txBox="1"/>
          <p:nvPr/>
        </p:nvSpPr>
        <p:spPr>
          <a:xfrm>
            <a:off x="851535" y="1265396"/>
            <a:ext cx="7277100" cy="1064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2700" b="1" dirty="0">
                <a:ea typeface="楷体" panose="02010609060101010101" charset="-122"/>
                <a:sym typeface="宋体" panose="02010600030101010101" pitchFamily="2" charset="-122"/>
              </a:rPr>
              <a:t>一儿曰：“日初出沧沧凉凉，及其日中如探汤，此不为近者热而远者凉乎？”</a:t>
            </a:r>
            <a:endParaRPr lang="zh-CN" altLang="en-US" sz="2700" b="1" dirty="0"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0108" y="2506027"/>
            <a:ext cx="7190899" cy="15630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7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7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另一个小孩说：“太阳刚出来的时候很清凉，到了中午的时候就像把手放进热水里一样烫，这不是近的热而远的凉吗？”</a:t>
            </a:r>
            <a:endParaRPr lang="zh-CN" altLang="en-US" sz="27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1"/>
          <p:cNvSpPr txBox="1"/>
          <p:nvPr/>
        </p:nvSpPr>
        <p:spPr>
          <a:xfrm>
            <a:off x="775117" y="1971690"/>
            <a:ext cx="2952327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日初出：沧沧凉凉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文本框 11"/>
          <p:cNvSpPr txBox="1"/>
          <p:nvPr/>
        </p:nvSpPr>
        <p:spPr>
          <a:xfrm>
            <a:off x="5664801" y="1993889"/>
            <a:ext cx="2304256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日中：如探汤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" name="左右箭头 17"/>
          <p:cNvSpPr/>
          <p:nvPr/>
        </p:nvSpPr>
        <p:spPr>
          <a:xfrm>
            <a:off x="4091679" y="2102465"/>
            <a:ext cx="1188287" cy="225689"/>
          </a:xfrm>
          <a:prstGeom prst="leftRightArrow">
            <a:avLst/>
          </a:prstGeom>
          <a:solidFill>
            <a:srgbClr val="5B5B5B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spcCol="0" rtlCol="0" anchor="ctr"/>
          <a:lstStyle/>
          <a:p>
            <a:pPr algn="ctr"/>
            <a:endParaRPr lang="zh-CN" altLang="en-US" sz="100"/>
          </a:p>
        </p:txBody>
      </p:sp>
      <p:sp>
        <p:nvSpPr>
          <p:cNvPr id="19" name="矩形 18"/>
          <p:cNvSpPr/>
          <p:nvPr/>
        </p:nvSpPr>
        <p:spPr>
          <a:xfrm>
            <a:off x="909637" y="828199"/>
            <a:ext cx="4816793" cy="93106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5B5B5B"/>
            </a:solidFill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触觉感受：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靠近热源感觉热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远离热源感觉凉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11"/>
          <p:cNvSpPr txBox="1"/>
          <p:nvPr/>
        </p:nvSpPr>
        <p:spPr>
          <a:xfrm>
            <a:off x="1251691" y="2533982"/>
            <a:ext cx="1944469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清凉、寒冷</a:t>
            </a:r>
            <a:endParaRPr lang="zh-CN" altLang="en-US" sz="27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6426031" y="2479976"/>
            <a:ext cx="1079980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很热</a:t>
            </a:r>
            <a:endParaRPr lang="zh-CN" altLang="en-US" sz="27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026" name="Picture 2" descr="http://photocdn.sohu.com/20120823/Img351292929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47862" y="3041808"/>
            <a:ext cx="2203609" cy="174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任意多边形 4"/>
          <p:cNvSpPr/>
          <p:nvPr/>
        </p:nvSpPr>
        <p:spPr>
          <a:xfrm>
            <a:off x="1167765" y="3041333"/>
            <a:ext cx="2091690" cy="1760696"/>
          </a:xfrm>
          <a:custGeom>
            <a:avLst/>
            <a:gdLst>
              <a:gd name="connsiteX0" fmla="*/ 341376 w 2036064"/>
              <a:gd name="connsiteY0" fmla="*/ 231742 h 1743550"/>
              <a:gd name="connsiteX1" fmla="*/ 268224 w 2036064"/>
              <a:gd name="connsiteY1" fmla="*/ 292702 h 1743550"/>
              <a:gd name="connsiteX2" fmla="*/ 280416 w 2036064"/>
              <a:gd name="connsiteY2" fmla="*/ 329278 h 1743550"/>
              <a:gd name="connsiteX3" fmla="*/ 268224 w 2036064"/>
              <a:gd name="connsiteY3" fmla="*/ 378046 h 1743550"/>
              <a:gd name="connsiteX4" fmla="*/ 231648 w 2036064"/>
              <a:gd name="connsiteY4" fmla="*/ 414622 h 1743550"/>
              <a:gd name="connsiteX5" fmla="*/ 170688 w 2036064"/>
              <a:gd name="connsiteY5" fmla="*/ 499966 h 1743550"/>
              <a:gd name="connsiteX6" fmla="*/ 146304 w 2036064"/>
              <a:gd name="connsiteY6" fmla="*/ 573118 h 1743550"/>
              <a:gd name="connsiteX7" fmla="*/ 146304 w 2036064"/>
              <a:gd name="connsiteY7" fmla="*/ 695038 h 1743550"/>
              <a:gd name="connsiteX8" fmla="*/ 134112 w 2036064"/>
              <a:gd name="connsiteY8" fmla="*/ 731614 h 1743550"/>
              <a:gd name="connsiteX9" fmla="*/ 60960 w 2036064"/>
              <a:gd name="connsiteY9" fmla="*/ 804766 h 1743550"/>
              <a:gd name="connsiteX10" fmla="*/ 48768 w 2036064"/>
              <a:gd name="connsiteY10" fmla="*/ 841342 h 1743550"/>
              <a:gd name="connsiteX11" fmla="*/ 24384 w 2036064"/>
              <a:gd name="connsiteY11" fmla="*/ 877918 h 1743550"/>
              <a:gd name="connsiteX12" fmla="*/ 12192 w 2036064"/>
              <a:gd name="connsiteY12" fmla="*/ 926686 h 1743550"/>
              <a:gd name="connsiteX13" fmla="*/ 0 w 2036064"/>
              <a:gd name="connsiteY13" fmla="*/ 963262 h 1743550"/>
              <a:gd name="connsiteX14" fmla="*/ 36576 w 2036064"/>
              <a:gd name="connsiteY14" fmla="*/ 1109566 h 1743550"/>
              <a:gd name="connsiteX15" fmla="*/ 109728 w 2036064"/>
              <a:gd name="connsiteY15" fmla="*/ 1158334 h 1743550"/>
              <a:gd name="connsiteX16" fmla="*/ 134112 w 2036064"/>
              <a:gd name="connsiteY16" fmla="*/ 1450942 h 1743550"/>
              <a:gd name="connsiteX17" fmla="*/ 146304 w 2036064"/>
              <a:gd name="connsiteY17" fmla="*/ 1487518 h 1743550"/>
              <a:gd name="connsiteX18" fmla="*/ 182880 w 2036064"/>
              <a:gd name="connsiteY18" fmla="*/ 1511902 h 1743550"/>
              <a:gd name="connsiteX19" fmla="*/ 316992 w 2036064"/>
              <a:gd name="connsiteY19" fmla="*/ 1487518 h 1743550"/>
              <a:gd name="connsiteX20" fmla="*/ 341376 w 2036064"/>
              <a:gd name="connsiteY20" fmla="*/ 1524094 h 1743550"/>
              <a:gd name="connsiteX21" fmla="*/ 329184 w 2036064"/>
              <a:gd name="connsiteY21" fmla="*/ 1560670 h 1743550"/>
              <a:gd name="connsiteX22" fmla="*/ 304800 w 2036064"/>
              <a:gd name="connsiteY22" fmla="*/ 1658206 h 1743550"/>
              <a:gd name="connsiteX23" fmla="*/ 597408 w 2036064"/>
              <a:gd name="connsiteY23" fmla="*/ 1682590 h 1743550"/>
              <a:gd name="connsiteX24" fmla="*/ 621792 w 2036064"/>
              <a:gd name="connsiteY24" fmla="*/ 1609438 h 1743550"/>
              <a:gd name="connsiteX25" fmla="*/ 670560 w 2036064"/>
              <a:gd name="connsiteY25" fmla="*/ 1658206 h 1743550"/>
              <a:gd name="connsiteX26" fmla="*/ 780288 w 2036064"/>
              <a:gd name="connsiteY26" fmla="*/ 1743550 h 1743550"/>
              <a:gd name="connsiteX27" fmla="*/ 938784 w 2036064"/>
              <a:gd name="connsiteY27" fmla="*/ 1731358 h 1743550"/>
              <a:gd name="connsiteX28" fmla="*/ 975360 w 2036064"/>
              <a:gd name="connsiteY28" fmla="*/ 1694782 h 1743550"/>
              <a:gd name="connsiteX29" fmla="*/ 1536192 w 2036064"/>
              <a:gd name="connsiteY29" fmla="*/ 1682590 h 1743550"/>
              <a:gd name="connsiteX30" fmla="*/ 1609344 w 2036064"/>
              <a:gd name="connsiteY30" fmla="*/ 1646014 h 1743550"/>
              <a:gd name="connsiteX31" fmla="*/ 1645920 w 2036064"/>
              <a:gd name="connsiteY31" fmla="*/ 1621630 h 1743550"/>
              <a:gd name="connsiteX32" fmla="*/ 1670304 w 2036064"/>
              <a:gd name="connsiteY32" fmla="*/ 1585054 h 1743550"/>
              <a:gd name="connsiteX33" fmla="*/ 1706880 w 2036064"/>
              <a:gd name="connsiteY33" fmla="*/ 1560670 h 1743550"/>
              <a:gd name="connsiteX34" fmla="*/ 1840992 w 2036064"/>
              <a:gd name="connsiteY34" fmla="*/ 1536286 h 1743550"/>
              <a:gd name="connsiteX35" fmla="*/ 1914144 w 2036064"/>
              <a:gd name="connsiteY35" fmla="*/ 1463134 h 1743550"/>
              <a:gd name="connsiteX36" fmla="*/ 1962912 w 2036064"/>
              <a:gd name="connsiteY36" fmla="*/ 1426558 h 1743550"/>
              <a:gd name="connsiteX37" fmla="*/ 2023872 w 2036064"/>
              <a:gd name="connsiteY37" fmla="*/ 1316830 h 1743550"/>
              <a:gd name="connsiteX38" fmla="*/ 2036064 w 2036064"/>
              <a:gd name="connsiteY38" fmla="*/ 1268062 h 1743550"/>
              <a:gd name="connsiteX39" fmla="*/ 2023872 w 2036064"/>
              <a:gd name="connsiteY39" fmla="*/ 1170526 h 1743550"/>
              <a:gd name="connsiteX40" fmla="*/ 1828800 w 2036064"/>
              <a:gd name="connsiteY40" fmla="*/ 1133950 h 1743550"/>
              <a:gd name="connsiteX41" fmla="*/ 1853184 w 2036064"/>
              <a:gd name="connsiteY41" fmla="*/ 1036414 h 1743550"/>
              <a:gd name="connsiteX42" fmla="*/ 1877568 w 2036064"/>
              <a:gd name="connsiteY42" fmla="*/ 999838 h 1743550"/>
              <a:gd name="connsiteX43" fmla="*/ 1914144 w 2036064"/>
              <a:gd name="connsiteY43" fmla="*/ 963262 h 1743550"/>
              <a:gd name="connsiteX44" fmla="*/ 1938528 w 2036064"/>
              <a:gd name="connsiteY44" fmla="*/ 890110 h 1743550"/>
              <a:gd name="connsiteX45" fmla="*/ 1853184 w 2036064"/>
              <a:gd name="connsiteY45" fmla="*/ 841342 h 1743550"/>
              <a:gd name="connsiteX46" fmla="*/ 1816608 w 2036064"/>
              <a:gd name="connsiteY46" fmla="*/ 829150 h 1743550"/>
              <a:gd name="connsiteX47" fmla="*/ 1828800 w 2036064"/>
              <a:gd name="connsiteY47" fmla="*/ 670654 h 1743550"/>
              <a:gd name="connsiteX48" fmla="*/ 1853184 w 2036064"/>
              <a:gd name="connsiteY48" fmla="*/ 621886 h 1743550"/>
              <a:gd name="connsiteX49" fmla="*/ 1877568 w 2036064"/>
              <a:gd name="connsiteY49" fmla="*/ 548734 h 1743550"/>
              <a:gd name="connsiteX50" fmla="*/ 1901952 w 2036064"/>
              <a:gd name="connsiteY50" fmla="*/ 463390 h 1743550"/>
              <a:gd name="connsiteX51" fmla="*/ 1840992 w 2036064"/>
              <a:gd name="connsiteY51" fmla="*/ 439006 h 1743550"/>
              <a:gd name="connsiteX52" fmla="*/ 1804416 w 2036064"/>
              <a:gd name="connsiteY52" fmla="*/ 426814 h 1743550"/>
              <a:gd name="connsiteX53" fmla="*/ 1706880 w 2036064"/>
              <a:gd name="connsiteY53" fmla="*/ 439006 h 1743550"/>
              <a:gd name="connsiteX54" fmla="*/ 1706880 w 2036064"/>
              <a:gd name="connsiteY54" fmla="*/ 365854 h 1743550"/>
              <a:gd name="connsiteX55" fmla="*/ 1670304 w 2036064"/>
              <a:gd name="connsiteY55" fmla="*/ 182974 h 1743550"/>
              <a:gd name="connsiteX56" fmla="*/ 1633728 w 2036064"/>
              <a:gd name="connsiteY56" fmla="*/ 158590 h 1743550"/>
              <a:gd name="connsiteX57" fmla="*/ 1389888 w 2036064"/>
              <a:gd name="connsiteY57" fmla="*/ 170782 h 1743550"/>
              <a:gd name="connsiteX58" fmla="*/ 1353312 w 2036064"/>
              <a:gd name="connsiteY58" fmla="*/ 182974 h 1743550"/>
              <a:gd name="connsiteX59" fmla="*/ 1316736 w 2036064"/>
              <a:gd name="connsiteY59" fmla="*/ 207358 h 1743550"/>
              <a:gd name="connsiteX60" fmla="*/ 1255776 w 2036064"/>
              <a:gd name="connsiteY60" fmla="*/ 317086 h 1743550"/>
              <a:gd name="connsiteX61" fmla="*/ 1231392 w 2036064"/>
              <a:gd name="connsiteY61" fmla="*/ 231742 h 1743550"/>
              <a:gd name="connsiteX62" fmla="*/ 1194816 w 2036064"/>
              <a:gd name="connsiteY62" fmla="*/ 195166 h 1743550"/>
              <a:gd name="connsiteX63" fmla="*/ 1109472 w 2036064"/>
              <a:gd name="connsiteY63" fmla="*/ 109822 h 1743550"/>
              <a:gd name="connsiteX64" fmla="*/ 1024128 w 2036064"/>
              <a:gd name="connsiteY64" fmla="*/ 73246 h 1743550"/>
              <a:gd name="connsiteX65" fmla="*/ 987552 w 2036064"/>
              <a:gd name="connsiteY65" fmla="*/ 48862 h 1743550"/>
              <a:gd name="connsiteX66" fmla="*/ 865632 w 2036064"/>
              <a:gd name="connsiteY66" fmla="*/ 24478 h 1743550"/>
              <a:gd name="connsiteX67" fmla="*/ 829056 w 2036064"/>
              <a:gd name="connsiteY67" fmla="*/ 94 h 1743550"/>
              <a:gd name="connsiteX68" fmla="*/ 646176 w 2036064"/>
              <a:gd name="connsiteY68" fmla="*/ 24478 h 1743550"/>
              <a:gd name="connsiteX69" fmla="*/ 573024 w 2036064"/>
              <a:gd name="connsiteY69" fmla="*/ 73246 h 1743550"/>
              <a:gd name="connsiteX70" fmla="*/ 524256 w 2036064"/>
              <a:gd name="connsiteY70" fmla="*/ 97630 h 1743550"/>
              <a:gd name="connsiteX71" fmla="*/ 487680 w 2036064"/>
              <a:gd name="connsiteY71" fmla="*/ 122014 h 1743550"/>
              <a:gd name="connsiteX72" fmla="*/ 451104 w 2036064"/>
              <a:gd name="connsiteY72" fmla="*/ 134206 h 1743550"/>
              <a:gd name="connsiteX73" fmla="*/ 377952 w 2036064"/>
              <a:gd name="connsiteY73" fmla="*/ 195166 h 1743550"/>
              <a:gd name="connsiteX74" fmla="*/ 341376 w 2036064"/>
              <a:gd name="connsiteY74" fmla="*/ 207358 h 1743550"/>
              <a:gd name="connsiteX75" fmla="*/ 341376 w 2036064"/>
              <a:gd name="connsiteY75" fmla="*/ 231742 h 174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036064" h="1743550">
                <a:moveTo>
                  <a:pt x="341376" y="231742"/>
                </a:moveTo>
                <a:cubicBezTo>
                  <a:pt x="329184" y="245966"/>
                  <a:pt x="268224" y="243009"/>
                  <a:pt x="268224" y="292702"/>
                </a:cubicBezTo>
                <a:cubicBezTo>
                  <a:pt x="268224" y="305553"/>
                  <a:pt x="276352" y="317086"/>
                  <a:pt x="280416" y="329278"/>
                </a:cubicBezTo>
                <a:cubicBezTo>
                  <a:pt x="276352" y="345534"/>
                  <a:pt x="276537" y="363497"/>
                  <a:pt x="268224" y="378046"/>
                </a:cubicBezTo>
                <a:cubicBezTo>
                  <a:pt x="259670" y="393016"/>
                  <a:pt x="242869" y="401531"/>
                  <a:pt x="231648" y="414622"/>
                </a:cubicBezTo>
                <a:cubicBezTo>
                  <a:pt x="227491" y="419472"/>
                  <a:pt x="176626" y="486606"/>
                  <a:pt x="170688" y="499966"/>
                </a:cubicBezTo>
                <a:cubicBezTo>
                  <a:pt x="160249" y="523454"/>
                  <a:pt x="146304" y="573118"/>
                  <a:pt x="146304" y="573118"/>
                </a:cubicBezTo>
                <a:cubicBezTo>
                  <a:pt x="166017" y="632257"/>
                  <a:pt x="163816" y="607479"/>
                  <a:pt x="146304" y="695038"/>
                </a:cubicBezTo>
                <a:cubicBezTo>
                  <a:pt x="143784" y="707640"/>
                  <a:pt x="142002" y="721470"/>
                  <a:pt x="134112" y="731614"/>
                </a:cubicBezTo>
                <a:cubicBezTo>
                  <a:pt x="112941" y="758834"/>
                  <a:pt x="60960" y="804766"/>
                  <a:pt x="60960" y="804766"/>
                </a:cubicBezTo>
                <a:cubicBezTo>
                  <a:pt x="56896" y="816958"/>
                  <a:pt x="54515" y="829847"/>
                  <a:pt x="48768" y="841342"/>
                </a:cubicBezTo>
                <a:cubicBezTo>
                  <a:pt x="42215" y="854448"/>
                  <a:pt x="30156" y="864450"/>
                  <a:pt x="24384" y="877918"/>
                </a:cubicBezTo>
                <a:cubicBezTo>
                  <a:pt x="17783" y="893319"/>
                  <a:pt x="16795" y="910574"/>
                  <a:pt x="12192" y="926686"/>
                </a:cubicBezTo>
                <a:cubicBezTo>
                  <a:pt x="8661" y="939043"/>
                  <a:pt x="4064" y="951070"/>
                  <a:pt x="0" y="963262"/>
                </a:cubicBezTo>
                <a:cubicBezTo>
                  <a:pt x="4393" y="998404"/>
                  <a:pt x="3116" y="1076106"/>
                  <a:pt x="36576" y="1109566"/>
                </a:cubicBezTo>
                <a:cubicBezTo>
                  <a:pt x="57298" y="1130288"/>
                  <a:pt x="109728" y="1158334"/>
                  <a:pt x="109728" y="1158334"/>
                </a:cubicBezTo>
                <a:cubicBezTo>
                  <a:pt x="150865" y="1281744"/>
                  <a:pt x="108505" y="1143663"/>
                  <a:pt x="134112" y="1450942"/>
                </a:cubicBezTo>
                <a:cubicBezTo>
                  <a:pt x="135179" y="1463749"/>
                  <a:pt x="138276" y="1477483"/>
                  <a:pt x="146304" y="1487518"/>
                </a:cubicBezTo>
                <a:cubicBezTo>
                  <a:pt x="155458" y="1498960"/>
                  <a:pt x="170688" y="1503774"/>
                  <a:pt x="182880" y="1511902"/>
                </a:cubicBezTo>
                <a:cubicBezTo>
                  <a:pt x="227584" y="1503774"/>
                  <a:pt x="271689" y="1484033"/>
                  <a:pt x="316992" y="1487518"/>
                </a:cubicBezTo>
                <a:cubicBezTo>
                  <a:pt x="331602" y="1488642"/>
                  <a:pt x="338967" y="1509640"/>
                  <a:pt x="341376" y="1524094"/>
                </a:cubicBezTo>
                <a:cubicBezTo>
                  <a:pt x="343489" y="1536771"/>
                  <a:pt x="332301" y="1548202"/>
                  <a:pt x="329184" y="1560670"/>
                </a:cubicBezTo>
                <a:lnTo>
                  <a:pt x="304800" y="1658206"/>
                </a:lnTo>
                <a:cubicBezTo>
                  <a:pt x="390938" y="1744344"/>
                  <a:pt x="377937" y="1749386"/>
                  <a:pt x="597408" y="1682590"/>
                </a:cubicBezTo>
                <a:cubicBezTo>
                  <a:pt x="621997" y="1675106"/>
                  <a:pt x="621792" y="1609438"/>
                  <a:pt x="621792" y="1609438"/>
                </a:cubicBezTo>
                <a:cubicBezTo>
                  <a:pt x="719328" y="1641950"/>
                  <a:pt x="605536" y="1593182"/>
                  <a:pt x="670560" y="1658206"/>
                </a:cubicBezTo>
                <a:cubicBezTo>
                  <a:pt x="703325" y="1690971"/>
                  <a:pt x="780288" y="1743550"/>
                  <a:pt x="780288" y="1743550"/>
                </a:cubicBezTo>
                <a:cubicBezTo>
                  <a:pt x="833120" y="1739486"/>
                  <a:pt x="887378" y="1744209"/>
                  <a:pt x="938784" y="1731358"/>
                </a:cubicBezTo>
                <a:cubicBezTo>
                  <a:pt x="955511" y="1727176"/>
                  <a:pt x="958175" y="1696185"/>
                  <a:pt x="975360" y="1694782"/>
                </a:cubicBezTo>
                <a:cubicBezTo>
                  <a:pt x="1161728" y="1679568"/>
                  <a:pt x="1349248" y="1686654"/>
                  <a:pt x="1536192" y="1682590"/>
                </a:cubicBezTo>
                <a:cubicBezTo>
                  <a:pt x="1641014" y="1612709"/>
                  <a:pt x="1508390" y="1696491"/>
                  <a:pt x="1609344" y="1646014"/>
                </a:cubicBezTo>
                <a:cubicBezTo>
                  <a:pt x="1622450" y="1639461"/>
                  <a:pt x="1633728" y="1629758"/>
                  <a:pt x="1645920" y="1621630"/>
                </a:cubicBezTo>
                <a:cubicBezTo>
                  <a:pt x="1654048" y="1609438"/>
                  <a:pt x="1659943" y="1595415"/>
                  <a:pt x="1670304" y="1585054"/>
                </a:cubicBezTo>
                <a:cubicBezTo>
                  <a:pt x="1680665" y="1574693"/>
                  <a:pt x="1693774" y="1567223"/>
                  <a:pt x="1706880" y="1560670"/>
                </a:cubicBezTo>
                <a:cubicBezTo>
                  <a:pt x="1744469" y="1541876"/>
                  <a:pt x="1807370" y="1540489"/>
                  <a:pt x="1840992" y="1536286"/>
                </a:cubicBezTo>
                <a:cubicBezTo>
                  <a:pt x="1865376" y="1511902"/>
                  <a:pt x="1886557" y="1483825"/>
                  <a:pt x="1914144" y="1463134"/>
                </a:cubicBezTo>
                <a:cubicBezTo>
                  <a:pt x="1930400" y="1450942"/>
                  <a:pt x="1949412" y="1441745"/>
                  <a:pt x="1962912" y="1426558"/>
                </a:cubicBezTo>
                <a:cubicBezTo>
                  <a:pt x="1999681" y="1385193"/>
                  <a:pt x="2010801" y="1362579"/>
                  <a:pt x="2023872" y="1316830"/>
                </a:cubicBezTo>
                <a:cubicBezTo>
                  <a:pt x="2028475" y="1300718"/>
                  <a:pt x="2032000" y="1284318"/>
                  <a:pt x="2036064" y="1268062"/>
                </a:cubicBezTo>
                <a:cubicBezTo>
                  <a:pt x="2032000" y="1235550"/>
                  <a:pt x="2042662" y="1197368"/>
                  <a:pt x="2023872" y="1170526"/>
                </a:cubicBezTo>
                <a:cubicBezTo>
                  <a:pt x="2004220" y="1142451"/>
                  <a:pt x="1829714" y="1134041"/>
                  <a:pt x="1828800" y="1133950"/>
                </a:cubicBezTo>
                <a:cubicBezTo>
                  <a:pt x="1833437" y="1110764"/>
                  <a:pt x="1840687" y="1061407"/>
                  <a:pt x="1853184" y="1036414"/>
                </a:cubicBezTo>
                <a:cubicBezTo>
                  <a:pt x="1859737" y="1023308"/>
                  <a:pt x="1868187" y="1011095"/>
                  <a:pt x="1877568" y="999838"/>
                </a:cubicBezTo>
                <a:cubicBezTo>
                  <a:pt x="1888606" y="986592"/>
                  <a:pt x="1901952" y="975454"/>
                  <a:pt x="1914144" y="963262"/>
                </a:cubicBezTo>
                <a:cubicBezTo>
                  <a:pt x="1922272" y="938878"/>
                  <a:pt x="1959914" y="904367"/>
                  <a:pt x="1938528" y="890110"/>
                </a:cubicBezTo>
                <a:cubicBezTo>
                  <a:pt x="1901795" y="865621"/>
                  <a:pt x="1896496" y="859904"/>
                  <a:pt x="1853184" y="841342"/>
                </a:cubicBezTo>
                <a:cubicBezTo>
                  <a:pt x="1841372" y="836280"/>
                  <a:pt x="1828800" y="833214"/>
                  <a:pt x="1816608" y="829150"/>
                </a:cubicBezTo>
                <a:cubicBezTo>
                  <a:pt x="1820672" y="776318"/>
                  <a:pt x="1819591" y="722836"/>
                  <a:pt x="1828800" y="670654"/>
                </a:cubicBezTo>
                <a:cubicBezTo>
                  <a:pt x="1831959" y="652756"/>
                  <a:pt x="1846434" y="638761"/>
                  <a:pt x="1853184" y="621886"/>
                </a:cubicBezTo>
                <a:cubicBezTo>
                  <a:pt x="1862730" y="598021"/>
                  <a:pt x="1869440" y="573118"/>
                  <a:pt x="1877568" y="548734"/>
                </a:cubicBezTo>
                <a:cubicBezTo>
                  <a:pt x="1895059" y="496262"/>
                  <a:pt x="1886643" y="524626"/>
                  <a:pt x="1901952" y="463390"/>
                </a:cubicBezTo>
                <a:cubicBezTo>
                  <a:pt x="1881632" y="455262"/>
                  <a:pt x="1861484" y="446690"/>
                  <a:pt x="1840992" y="439006"/>
                </a:cubicBezTo>
                <a:cubicBezTo>
                  <a:pt x="1828959" y="434494"/>
                  <a:pt x="1817267" y="426814"/>
                  <a:pt x="1804416" y="426814"/>
                </a:cubicBezTo>
                <a:cubicBezTo>
                  <a:pt x="1771651" y="426814"/>
                  <a:pt x="1739392" y="434942"/>
                  <a:pt x="1706880" y="439006"/>
                </a:cubicBezTo>
                <a:cubicBezTo>
                  <a:pt x="1674368" y="341470"/>
                  <a:pt x="1706880" y="463390"/>
                  <a:pt x="1706880" y="365854"/>
                </a:cubicBezTo>
                <a:cubicBezTo>
                  <a:pt x="1706880" y="304404"/>
                  <a:pt x="1717818" y="230488"/>
                  <a:pt x="1670304" y="182974"/>
                </a:cubicBezTo>
                <a:cubicBezTo>
                  <a:pt x="1659943" y="172613"/>
                  <a:pt x="1645920" y="166718"/>
                  <a:pt x="1633728" y="158590"/>
                </a:cubicBezTo>
                <a:cubicBezTo>
                  <a:pt x="1552448" y="162654"/>
                  <a:pt x="1470964" y="163732"/>
                  <a:pt x="1389888" y="170782"/>
                </a:cubicBezTo>
                <a:cubicBezTo>
                  <a:pt x="1377085" y="171895"/>
                  <a:pt x="1364807" y="177227"/>
                  <a:pt x="1353312" y="182974"/>
                </a:cubicBezTo>
                <a:cubicBezTo>
                  <a:pt x="1340206" y="189527"/>
                  <a:pt x="1328928" y="199230"/>
                  <a:pt x="1316736" y="207358"/>
                </a:cubicBezTo>
                <a:cubicBezTo>
                  <a:pt x="1260839" y="291203"/>
                  <a:pt x="1277235" y="252708"/>
                  <a:pt x="1255776" y="317086"/>
                </a:cubicBezTo>
                <a:cubicBezTo>
                  <a:pt x="1247648" y="288638"/>
                  <a:pt x="1244623" y="258205"/>
                  <a:pt x="1231392" y="231742"/>
                </a:cubicBezTo>
                <a:cubicBezTo>
                  <a:pt x="1223681" y="216320"/>
                  <a:pt x="1205854" y="208412"/>
                  <a:pt x="1194816" y="195166"/>
                </a:cubicBezTo>
                <a:cubicBezTo>
                  <a:pt x="1144354" y="134612"/>
                  <a:pt x="1202551" y="171875"/>
                  <a:pt x="1109472" y="109822"/>
                </a:cubicBezTo>
                <a:cubicBezTo>
                  <a:pt x="1033362" y="59082"/>
                  <a:pt x="1089152" y="105758"/>
                  <a:pt x="1024128" y="73246"/>
                </a:cubicBezTo>
                <a:cubicBezTo>
                  <a:pt x="1011022" y="66693"/>
                  <a:pt x="1001557" y="53171"/>
                  <a:pt x="987552" y="48862"/>
                </a:cubicBezTo>
                <a:cubicBezTo>
                  <a:pt x="947940" y="36674"/>
                  <a:pt x="865632" y="24478"/>
                  <a:pt x="865632" y="24478"/>
                </a:cubicBezTo>
                <a:cubicBezTo>
                  <a:pt x="853440" y="16350"/>
                  <a:pt x="843677" y="1069"/>
                  <a:pt x="829056" y="94"/>
                </a:cubicBezTo>
                <a:cubicBezTo>
                  <a:pt x="821181" y="-431"/>
                  <a:pt x="689461" y="431"/>
                  <a:pt x="646176" y="24478"/>
                </a:cubicBezTo>
                <a:cubicBezTo>
                  <a:pt x="620558" y="38710"/>
                  <a:pt x="599236" y="60140"/>
                  <a:pt x="573024" y="73246"/>
                </a:cubicBezTo>
                <a:cubicBezTo>
                  <a:pt x="556768" y="81374"/>
                  <a:pt x="540036" y="88613"/>
                  <a:pt x="524256" y="97630"/>
                </a:cubicBezTo>
                <a:cubicBezTo>
                  <a:pt x="511534" y="104900"/>
                  <a:pt x="500786" y="115461"/>
                  <a:pt x="487680" y="122014"/>
                </a:cubicBezTo>
                <a:cubicBezTo>
                  <a:pt x="476185" y="127761"/>
                  <a:pt x="462599" y="128459"/>
                  <a:pt x="451104" y="134206"/>
                </a:cubicBezTo>
                <a:cubicBezTo>
                  <a:pt x="371326" y="174095"/>
                  <a:pt x="458844" y="141238"/>
                  <a:pt x="377952" y="195166"/>
                </a:cubicBezTo>
                <a:cubicBezTo>
                  <a:pt x="367259" y="202295"/>
                  <a:pt x="352871" y="201611"/>
                  <a:pt x="341376" y="207358"/>
                </a:cubicBezTo>
                <a:cubicBezTo>
                  <a:pt x="328270" y="213911"/>
                  <a:pt x="353568" y="217518"/>
                  <a:pt x="341376" y="231742"/>
                </a:cubicBezTo>
                <a:close/>
              </a:path>
            </a:pathLst>
          </a:custGeom>
          <a:blipFill dpi="0"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20000"/>
                      </a14:imgEffect>
                      <a14:imgEffect>
                        <a14:saturation sat="2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8" grpId="0"/>
      <p:bldP spid="13" grpId="0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599560" y="1278735"/>
            <a:ext cx="7920880" cy="13149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</a:rPr>
              <a:t>    日初出大如（     ），及日中则如（     ），此不为（                 ）乎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en-US" sz="27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599560" y="2972636"/>
            <a:ext cx="7920880" cy="11487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5B5B5B"/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</a:rPr>
              <a:t>    日初出（         ），及其日中（       ），此不为（                 ）乎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en-US" sz="27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35673" y="1447757"/>
            <a:ext cx="83420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车盖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69599" y="1447757"/>
            <a:ext cx="83420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盘盂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47565" y="2042428"/>
            <a:ext cx="257346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远者小而近者大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64317" y="3061650"/>
            <a:ext cx="1529906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沧沧凉凉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02223" y="3060733"/>
            <a:ext cx="118205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如探汤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7805" y="3606011"/>
            <a:ext cx="3141613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近者热而远者凉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文本框 4"/>
          <p:cNvSpPr txBox="1"/>
          <p:nvPr/>
        </p:nvSpPr>
        <p:spPr>
          <a:xfrm>
            <a:off x="1167766" y="1286828"/>
            <a:ext cx="6658451" cy="2699861"/>
          </a:xfrm>
          <a:prstGeom prst="rect">
            <a:avLst/>
          </a:prstGeom>
          <a:solidFill>
            <a:schemeClr val="bg1">
              <a:alpha val="50194"/>
            </a:schemeClr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3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孔子在我们心目中是一个博学的人。然而，有两个小孩提出的问题，竟难倒了孔子，这会是一个什么问题呢？今天我们一起来学习《两小儿辩日》。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5834" y="659606"/>
            <a:ext cx="178308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spc="300">
                <a:solidFill>
                  <a:srgbClr val="7878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设疑导入</a:t>
            </a:r>
            <a:endParaRPr lang="zh-CN" altLang="en-US" sz="2700" b="1" spc="300">
              <a:solidFill>
                <a:srgbClr val="7878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2"/>
          <p:cNvSpPr txBox="1"/>
          <p:nvPr/>
        </p:nvSpPr>
        <p:spPr>
          <a:xfrm>
            <a:off x="909638" y="1152049"/>
            <a:ext cx="6436519" cy="1453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孔子不能决也。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endParaRPr lang="zh-CN" altLang="zh-CN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两小儿笑曰：“孰为汝多知乎？”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9637" y="2824401"/>
            <a:ext cx="7444979" cy="1453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/>
            <a:r>
              <a:rPr lang="zh-CN" altLang="en-US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孔子不能决断。</a:t>
            </a:r>
            <a:endParaRPr lang="zh-CN" altLang="en-US" sz="30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/>
            <a:endParaRPr lang="zh-CN" altLang="en-US" sz="30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/>
            <a:r>
              <a:rPr lang="zh-CN" altLang="en-US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两个小孩笑着说：“谁说你见多识广呢？”</a:t>
            </a:r>
            <a:endParaRPr lang="zh-CN" altLang="en-US" sz="30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1142736" y="2243425"/>
            <a:ext cx="4591108" cy="529114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　</a:t>
            </a:r>
            <a:endParaRPr lang="zh-CN" altLang="zh-CN" sz="3000" dirty="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1637824" y="1793557"/>
            <a:ext cx="4860131" cy="18678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3" tIns="34286" rIns="68573" bIns="34286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    认识事物的角度不同，判断标准不同，导致结果不一致。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14153" y="963573"/>
            <a:ext cx="6697082" cy="760095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想一想：孔子为什么不能判断？</a:t>
            </a:r>
            <a:endParaRPr lang="en-US" altLang="zh-CN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5670233" y="3270885"/>
            <a:ext cx="2367439" cy="1242060"/>
          </a:xfrm>
          <a:prstGeom prst="cloudCallout">
            <a:avLst>
              <a:gd name="adj1" fmla="val -68926"/>
              <a:gd name="adj2" fmla="val -39387"/>
            </a:avLst>
          </a:prstGeom>
          <a:solidFill>
            <a:schemeClr val="bg1">
              <a:lumMod val="95000"/>
            </a:schemeClr>
          </a:solidFill>
          <a:ln>
            <a:solidFill>
              <a:srgbClr val="5B5B5B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73" tIns="34286" rIns="68573" bIns="34286"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孔子：实事求是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679807" y="3051545"/>
            <a:ext cx="259228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 build="p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>
            <a:off x="899592" y="1607384"/>
            <a:ext cx="7344816" cy="30684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5B5B5B"/>
            </a:solidFill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孔子到东方游学，途中遇见两个小孩儿在争辩，便问其原因。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　　有一个小孩儿说：“我认为太阳刚升起来时离人近，而到中午时离人远。”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　　另一个小孩儿说：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我认为太阳刚升起时离人远，而到中午时离人近。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27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899593" y="910427"/>
            <a:ext cx="6607106" cy="53006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连起来说说课文的内容。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9"/>
          <p:cNvSpPr txBox="1"/>
          <p:nvPr/>
        </p:nvSpPr>
        <p:spPr>
          <a:xfrm>
            <a:off x="827584" y="999580"/>
            <a:ext cx="7453320" cy="3667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5B5B5B"/>
            </a:solidFill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</a:rPr>
              <a:t>　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　有一个小孩儿说：“太阳刚升起时大得像一个车盖，到了中午时小得像一个盘盂，这不是远小近大的道理吗？”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　　另一个小孩儿说：“太阳刚出来时清凉而略带寒意，到了中午时就像把手伸进热水里一样热，这不是近热远凉的道理吗？”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　　孔子听了不能判定他们谁对谁错。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　　两个小孩笑着说：“谁说你知识渊博呢？”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2"/>
          <p:cNvSpPr txBox="1"/>
          <p:nvPr/>
        </p:nvSpPr>
        <p:spPr>
          <a:xfrm>
            <a:off x="1257300" y="2201704"/>
            <a:ext cx="6779895" cy="22113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9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29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早晨，太阳慢慢地出来了，圆圆的，红红的，大大的；中午，太阳升上了天空，升得很高很高，圆圆的，小小的，亮亮的。</a:t>
            </a:r>
            <a:endParaRPr lang="zh-CN" altLang="en-US" sz="29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43025" y="1495901"/>
            <a:ext cx="7086600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闭上眼睛，在自己的脑海中想象太阳的样子。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5834" y="659606"/>
            <a:ext cx="178308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spc="300" dirty="0">
                <a:solidFill>
                  <a:srgbClr val="7878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品读感悟</a:t>
            </a:r>
            <a:endParaRPr lang="zh-CN" altLang="en-US" sz="2700" b="1" spc="300" dirty="0">
              <a:solidFill>
                <a:srgbClr val="7878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5863" y="776287"/>
            <a:ext cx="6686550" cy="16887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选择两个词语来形容你看到的太阳的样子，一个形容早晨的太阳，一个形容中午的太阳。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131570" y="2556987"/>
            <a:ext cx="2149793" cy="20350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Freeform 5"/>
          <p:cNvSpPr/>
          <p:nvPr/>
        </p:nvSpPr>
        <p:spPr bwMode="auto">
          <a:xfrm>
            <a:off x="6194584" y="2875598"/>
            <a:ext cx="1671638" cy="139898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31750">
            <a:solidFill>
              <a:srgbClr val="F7BF9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z="1000" noProof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Freeform 5"/>
          <p:cNvSpPr/>
          <p:nvPr/>
        </p:nvSpPr>
        <p:spPr bwMode="auto">
          <a:xfrm>
            <a:off x="6311265" y="2973229"/>
            <a:ext cx="1438275" cy="12049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7BF9A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z="1000" noProof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3735943" y="2855357"/>
            <a:ext cx="1671638" cy="143946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31750">
            <a:solidFill>
              <a:srgbClr val="F7BF9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z="1000" noProof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3851434" y="2973229"/>
            <a:ext cx="1439466" cy="120491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7BF9A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z="1000" noProof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769281" y="3287554"/>
            <a:ext cx="1603772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3300" b="1">
                <a:latin typeface="楷体" panose="02010609060101010101" charset="-122"/>
                <a:ea typeface="楷体" panose="02010609060101010101" charset="-122"/>
              </a:rPr>
              <a:t>车 盖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335078" y="3287554"/>
            <a:ext cx="1390650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3300" b="1">
                <a:latin typeface="楷体" panose="02010609060101010101" charset="-122"/>
                <a:ea typeface="楷体" panose="02010609060101010101" charset="-122"/>
              </a:rPr>
              <a:t>盘 盂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7" grpId="0" bldLvl="0" animBg="1"/>
      <p:bldP spid="8" grpId="0" bldLvl="0" animBg="1"/>
      <p:bldP spid="53" grpId="0"/>
      <p:bldP spid="5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框 2"/>
          <p:cNvSpPr txBox="1"/>
          <p:nvPr/>
        </p:nvSpPr>
        <p:spPr>
          <a:xfrm>
            <a:off x="1114425" y="1568054"/>
            <a:ext cx="6915150" cy="274690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9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29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早晨，太阳刚刚升起，照在你的身上，你会有什么感觉？中午，太阳升得很高很高，你置身于强烈的阳光下，你的身体热起来了，不断地热着，不断地热着，都快热得受不了了。</a:t>
            </a:r>
            <a:endParaRPr lang="zh-CN" altLang="en-US" sz="29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14425" y="954881"/>
            <a:ext cx="6915150" cy="5155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闭上眼睛，在自己的脑海中继续想象太阳。</a:t>
            </a:r>
            <a:endParaRPr lang="zh-CN" altLang="en-US" sz="2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36796" y="853440"/>
            <a:ext cx="7064693" cy="16887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从课文中选择两个词语，来形容你对太阳的感觉，一个形容你对早上太阳的感觉，一个形容你对中午太阳的感觉。</a:t>
            </a:r>
            <a:endParaRPr lang="zh-CN" altLang="en-US" sz="27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Freeform 5"/>
          <p:cNvSpPr/>
          <p:nvPr/>
        </p:nvSpPr>
        <p:spPr bwMode="auto">
          <a:xfrm>
            <a:off x="6065044" y="2944654"/>
            <a:ext cx="1645444" cy="137755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31750">
            <a:solidFill>
              <a:srgbClr val="F7BF9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z="1000" noProof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Freeform 5"/>
          <p:cNvSpPr/>
          <p:nvPr/>
        </p:nvSpPr>
        <p:spPr bwMode="auto">
          <a:xfrm>
            <a:off x="6179344" y="3039904"/>
            <a:ext cx="1415654" cy="11858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7BF9A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z="1000" noProof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3483769" y="2925604"/>
            <a:ext cx="1645444" cy="141565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31750">
            <a:solidFill>
              <a:srgbClr val="F7BF9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z="1000" noProof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3598069" y="3039904"/>
            <a:ext cx="1416844" cy="11858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7BF9A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z="1000" noProof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837147" y="3113723"/>
            <a:ext cx="1092994" cy="10541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沧沧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凉凉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259116" y="3356611"/>
            <a:ext cx="1256109" cy="5616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探 汤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088231" y="2730341"/>
            <a:ext cx="2069783" cy="18821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7" grpId="0" bldLvl="0" animBg="1"/>
      <p:bldP spid="8" grpId="0" bldLvl="0" animBg="1"/>
      <p:bldP spid="53" grpId="0"/>
      <p:bldP spid="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08159" y="1092280"/>
            <a:ext cx="6323409" cy="10282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车盖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盘盂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沧沧凉凉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探汤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每组词语之间有什么关系呢？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0837" y="1032272"/>
            <a:ext cx="1047750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合作探究</a:t>
            </a:r>
            <a:endParaRPr lang="zh-CN" altLang="en-US" sz="3000" b="1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</p:txBody>
      </p:sp>
      <p:sp>
        <p:nvSpPr>
          <p:cNvPr id="1048664" name="椭圆 4"/>
          <p:cNvSpPr/>
          <p:nvPr/>
        </p:nvSpPr>
        <p:spPr>
          <a:xfrm>
            <a:off x="627222" y="692944"/>
            <a:ext cx="1754981" cy="1809750"/>
          </a:xfrm>
          <a:custGeom>
            <a:avLst/>
            <a:gdLst/>
            <a:ahLst/>
            <a:cxnLst/>
            <a:rect l="l" t="t" r="r" b="b"/>
            <a:pathLst>
              <a:path w="2462552" h="2462552">
                <a:moveTo>
                  <a:pt x="1227568" y="229220"/>
                </a:moveTo>
                <a:cubicBezTo>
                  <a:pt x="682374" y="229220"/>
                  <a:pt x="240407" y="671187"/>
                  <a:pt x="240407" y="1216381"/>
                </a:cubicBezTo>
                <a:cubicBezTo>
                  <a:pt x="240407" y="1761575"/>
                  <a:pt x="682374" y="2203542"/>
                  <a:pt x="1227568" y="2203542"/>
                </a:cubicBezTo>
                <a:cubicBezTo>
                  <a:pt x="1772762" y="2203542"/>
                  <a:pt x="2214729" y="1761575"/>
                  <a:pt x="2214729" y="1216381"/>
                </a:cubicBezTo>
                <a:cubicBezTo>
                  <a:pt x="2214729" y="671187"/>
                  <a:pt x="1772762" y="229220"/>
                  <a:pt x="1227568" y="229220"/>
                </a:cubicBezTo>
                <a:close/>
                <a:moveTo>
                  <a:pt x="1231276" y="0"/>
                </a:moveTo>
                <a:cubicBezTo>
                  <a:pt x="1911291" y="0"/>
                  <a:pt x="2462552" y="551261"/>
                  <a:pt x="2462552" y="1231276"/>
                </a:cubicBezTo>
                <a:cubicBezTo>
                  <a:pt x="2462552" y="1911291"/>
                  <a:pt x="1911291" y="2462552"/>
                  <a:pt x="1231276" y="2462552"/>
                </a:cubicBezTo>
                <a:cubicBezTo>
                  <a:pt x="551261" y="2462552"/>
                  <a:pt x="0" y="1911291"/>
                  <a:pt x="0" y="1231276"/>
                </a:cubicBezTo>
                <a:cubicBezTo>
                  <a:pt x="0" y="551261"/>
                  <a:pt x="551261" y="0"/>
                  <a:pt x="1231276" y="0"/>
                </a:cubicBezTo>
                <a:close/>
              </a:path>
            </a:pathLst>
          </a:custGeom>
          <a:solidFill>
            <a:srgbClr val="9D9D9D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lnSpc>
                <a:spcPct val="130000"/>
              </a:lnSpc>
            </a:pPr>
            <a:endParaRPr lang="zh-CN" altLang="en-US" sz="2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06140" y="2181225"/>
            <a:ext cx="1190069" cy="700192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 fontAlgn="auto"/>
            <a:r>
              <a:rPr lang="zh-CN" altLang="en-US" sz="41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车盖</a:t>
            </a:r>
            <a:endParaRPr lang="zh-CN" altLang="en-US" sz="41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04536" y="3947636"/>
            <a:ext cx="1193276" cy="700192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 fontAlgn="auto"/>
            <a:r>
              <a:rPr lang="zh-CN" altLang="en-US" sz="41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盘盂</a:t>
            </a:r>
            <a:endParaRPr lang="zh-CN" altLang="en-US" sz="4100" b="1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56456" y="2181225"/>
            <a:ext cx="2241639" cy="700192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 fontAlgn="auto"/>
            <a:r>
              <a:rPr lang="zh-CN" altLang="en-US" sz="41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沧沧凉凉</a:t>
            </a:r>
            <a:endParaRPr lang="zh-CN" altLang="en-US" sz="41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0638" y="3947636"/>
            <a:ext cx="1193276" cy="700192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 fontAlgn="auto"/>
            <a:r>
              <a:rPr lang="zh-CN" altLang="en-US" sz="41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探汤</a:t>
            </a:r>
            <a:endParaRPr lang="zh-CN" altLang="en-US" sz="4100" b="1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70382" y="3093720"/>
            <a:ext cx="1661352" cy="700192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 fontAlgn="auto"/>
            <a:r>
              <a:rPr lang="zh-CN" altLang="en-US" sz="4100" b="1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   小</a:t>
            </a:r>
            <a:endParaRPr lang="zh-CN" altLang="en-US" sz="4100" b="1" noProof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46957" y="3093720"/>
            <a:ext cx="1661352" cy="700192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 fontAlgn="auto"/>
            <a:r>
              <a:rPr lang="zh-CN" altLang="en-US" sz="4100" b="1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冷   热</a:t>
            </a:r>
            <a:endParaRPr lang="zh-CN" altLang="en-US" sz="4100" b="1" noProof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3600450" y="2993707"/>
            <a:ext cx="201216" cy="890588"/>
          </a:xfrm>
          <a:prstGeom prst="downArrow">
            <a:avLst/>
          </a:prstGeom>
          <a:solidFill>
            <a:srgbClr val="9D9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z="41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6677025" y="2993707"/>
            <a:ext cx="201216" cy="890588"/>
          </a:xfrm>
          <a:prstGeom prst="downArrow">
            <a:avLst/>
          </a:prstGeom>
          <a:solidFill>
            <a:srgbClr val="9D9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z="41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4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  <p:bldP spid="1048664" grpId="0" bldLvl="0" animBg="1"/>
      <p:bldP spid="6" grpId="0"/>
      <p:bldP spid="7" grpId="0"/>
      <p:bldP spid="8" grpId="0"/>
      <p:bldP spid="9" grpId="0"/>
      <p:bldP spid="10" grpId="0"/>
      <p:bldP spid="11" grpId="0"/>
      <p:bldP spid="12" grpId="0" bldLvl="0" animBg="1"/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文本框 4"/>
          <p:cNvSpPr txBox="1"/>
          <p:nvPr/>
        </p:nvSpPr>
        <p:spPr>
          <a:xfrm>
            <a:off x="1291829" y="709136"/>
            <a:ext cx="6321028" cy="11487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太阳是远是近，两小儿各有不同的结论，其根据是什么？</a:t>
            </a:r>
            <a:endParaRPr lang="zh-CN" altLang="en-US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91829" y="2763917"/>
            <a:ext cx="6466284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距离近则物体形状大，远则物体形状小。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91829" y="4121230"/>
            <a:ext cx="6466284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靠近热源就感觉热，远离热源就感觉凉。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1829" y="2169795"/>
            <a:ext cx="3455194" cy="4857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>
              <a:lnSpc>
                <a:spcPct val="100000"/>
              </a:lnSpc>
            </a:pPr>
            <a:endParaRPr lang="zh-CN" altLang="en-US" sz="27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91829" y="2170986"/>
            <a:ext cx="3286125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）根据视觉判断</a:t>
            </a:r>
            <a:endParaRPr lang="zh-CN" altLang="en-US" sz="27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1829" y="3527108"/>
            <a:ext cx="3455194" cy="4857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>
              <a:lnSpc>
                <a:spcPct val="100000"/>
              </a:lnSpc>
            </a:pPr>
            <a:endParaRPr lang="zh-CN" altLang="en-US" sz="27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1829" y="3528299"/>
            <a:ext cx="3284934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）根据感觉推论</a:t>
            </a:r>
            <a:endParaRPr lang="zh-CN" altLang="en-US" sz="27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5967413" y="1657826"/>
            <a:ext cx="2268141" cy="852488"/>
          </a:xfrm>
          <a:prstGeom prst="wedgeRoundRectCallout">
            <a:avLst>
              <a:gd name="adj1" fmla="val -52897"/>
              <a:gd name="adj2" fmla="val 84933"/>
              <a:gd name="adj3" fmla="val 16667"/>
            </a:avLst>
          </a:prstGeom>
          <a:solidFill>
            <a:schemeClr val="bg1"/>
          </a:solidFill>
          <a:ln w="25400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>
              <a:lnSpc>
                <a:spcPct val="100000"/>
              </a:lnSpc>
            </a:pPr>
            <a:endParaRPr lang="zh-CN" altLang="en-US" strike="noStrike" noProof="1"/>
          </a:p>
        </p:txBody>
      </p:sp>
      <p:sp>
        <p:nvSpPr>
          <p:cNvPr id="19" name="文本框 18"/>
          <p:cNvSpPr txBox="1"/>
          <p:nvPr/>
        </p:nvSpPr>
        <p:spPr>
          <a:xfrm>
            <a:off x="5967413" y="1657827"/>
            <a:ext cx="2266950" cy="869469"/>
          </a:xfrm>
          <a:prstGeom prst="rect">
            <a:avLst/>
          </a:prstGeom>
          <a:noFill/>
          <a:ln w="9525">
            <a:solidFill>
              <a:srgbClr val="5B5B5B"/>
            </a:solidFill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两小儿善于观察，勤于思考。</a:t>
            </a:r>
            <a:endParaRPr lang="zh-CN" altLang="en-US" sz="2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 bldLvl="0" animBg="1"/>
      <p:bldP spid="10" grpId="0"/>
      <p:bldP spid="11" grpId="0" bldLvl="0" animBg="1"/>
      <p:bldP spid="7" grpId="0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1660516" y="1995687"/>
            <a:ext cx="3888938" cy="56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他们为什么争辩？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1660516" y="2751770"/>
            <a:ext cx="5941433" cy="56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他们各自的观点是什么？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1425" y="892706"/>
            <a:ext cx="6427045" cy="898208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看了课题，你还想知道什么？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14"/>
          <p:cNvSpPr txBox="1">
            <a:spLocks noChangeArrowheads="1"/>
          </p:cNvSpPr>
          <p:nvPr/>
        </p:nvSpPr>
        <p:spPr bwMode="auto">
          <a:xfrm>
            <a:off x="1660516" y="3493578"/>
            <a:ext cx="5941433" cy="56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他们辩论的结果是什么？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/>
          <p:nvPr/>
        </p:nvSpPr>
        <p:spPr>
          <a:xfrm>
            <a:off x="1075849" y="974884"/>
            <a:ext cx="7070408" cy="2053590"/>
          </a:xfrm>
          <a:prstGeom prst="rect">
            <a:avLst/>
          </a:prstGeom>
          <a:noFill/>
          <a:ln w="19050">
            <a:noFill/>
          </a:ln>
        </p:spPr>
        <p:txBody>
          <a:bodyPr wrap="square" lIns="61220" tIns="30610" rIns="61220" bIns="3061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</a:rPr>
              <a:t>一个说早上近中午远，一个说早上远中午近。两小儿各说各的观点，各说各的理由，你不服我，我不服你，谁也不肯罢休。请用文中的一个词来形容。</a:t>
            </a:r>
            <a:endParaRPr lang="zh-CN" altLang="en-US" sz="27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1762125" y="3299222"/>
            <a:ext cx="1569244" cy="135016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31750">
            <a:solidFill>
              <a:srgbClr val="F7BF9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z="1000" noProof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1871663" y="3408760"/>
            <a:ext cx="1351360" cy="113109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7BF9A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z="1000" noProof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962150" y="3709988"/>
            <a:ext cx="1170385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辩 斗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3188" name="AutoShape 4"/>
          <p:cNvSpPr/>
          <p:nvPr/>
        </p:nvSpPr>
        <p:spPr>
          <a:xfrm>
            <a:off x="4152424" y="2635330"/>
            <a:ext cx="3320654" cy="1403747"/>
          </a:xfrm>
          <a:prstGeom prst="cloudCallout">
            <a:avLst>
              <a:gd name="adj1" fmla="val -68849"/>
              <a:gd name="adj2" fmla="val 31241"/>
            </a:avLst>
          </a:prstGeom>
          <a:solidFill>
            <a:srgbClr val="FFF7E1">
              <a:alpha val="33000"/>
            </a:srgbClr>
          </a:solidFill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lvl="0" algn="ctr" eaLnBrk="1" fontAlgn="auto" hangingPunct="1"/>
            <a:endParaRPr lang="zh-CN" altLang="zh-CN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05337" y="2882265"/>
            <a:ext cx="2681288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分角色表演</a:t>
            </a: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辩斗</a:t>
            </a: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的场景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53" grpId="0"/>
      <p:bldP spid="93188" grpId="0" bldLvl="0" animBg="1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文本框 2"/>
          <p:cNvSpPr txBox="1"/>
          <p:nvPr/>
        </p:nvSpPr>
        <p:spPr>
          <a:xfrm>
            <a:off x="1175148" y="777479"/>
            <a:ext cx="6407944" cy="11487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他们争执不下，就去问谁？孔子给他们怎样判决的？</a:t>
            </a:r>
            <a:endParaRPr lang="zh-CN" altLang="en-US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Freeform 5"/>
          <p:cNvSpPr/>
          <p:nvPr/>
        </p:nvSpPr>
        <p:spPr bwMode="auto">
          <a:xfrm>
            <a:off x="1329929" y="3289698"/>
            <a:ext cx="1432322" cy="123229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31750">
            <a:solidFill>
              <a:srgbClr val="F7BF9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z="1000" noProof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1429942" y="3389710"/>
            <a:ext cx="1232297" cy="103227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7BF9A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z="1000" noProof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609725" y="3456385"/>
            <a:ext cx="871538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不能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决也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3188" name="AutoShape 4"/>
          <p:cNvSpPr/>
          <p:nvPr/>
        </p:nvSpPr>
        <p:spPr>
          <a:xfrm>
            <a:off x="3108722" y="1762126"/>
            <a:ext cx="2982516" cy="1527572"/>
          </a:xfrm>
          <a:prstGeom prst="cloudCallout">
            <a:avLst>
              <a:gd name="adj1" fmla="val -58960"/>
              <a:gd name="adj2" fmla="val 55487"/>
            </a:avLst>
          </a:prstGeom>
          <a:solidFill>
            <a:schemeClr val="accent4">
              <a:lumMod val="20000"/>
              <a:lumOff val="80000"/>
              <a:alpha val="33000"/>
            </a:schemeClr>
          </a:solidFill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lvl="0" algn="ctr" eaLnBrk="1" fontAlgn="auto" hangingPunct="1"/>
            <a:endParaRPr lang="zh-CN" altLang="zh-CN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90913" y="2042160"/>
            <a:ext cx="2302669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自主表演</a:t>
            </a: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问孔子</a:t>
            </a: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的情景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908959" y="2024062"/>
            <a:ext cx="1559719" cy="263747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标注 8"/>
          <p:cNvSpPr/>
          <p:nvPr/>
        </p:nvSpPr>
        <p:spPr>
          <a:xfrm>
            <a:off x="3869532" y="3663554"/>
            <a:ext cx="2297906" cy="879872"/>
          </a:xfrm>
          <a:prstGeom prst="wedgeRoundRectCallout">
            <a:avLst>
              <a:gd name="adj1" fmla="val 73268"/>
              <a:gd name="adj2" fmla="val -51703"/>
              <a:gd name="adj3" fmla="val 16667"/>
            </a:avLst>
          </a:prstGeom>
          <a:solidFill>
            <a:schemeClr val="bg1"/>
          </a:solidFill>
          <a:ln w="28575">
            <a:solidFill>
              <a:srgbClr val="5B5B5B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 sz="1400">
              <a:solidFill>
                <a:srgbClr val="0074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69532" y="3663554"/>
            <a:ext cx="2297906" cy="880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孔子实事求是、谦虚谨慎。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53" grpId="0"/>
      <p:bldP spid="93188" grpId="0" bldLvl="0" animBg="1"/>
      <p:bldP spid="4" grpId="0"/>
      <p:bldP spid="9" grpId="0" bldLvl="0" animBg="1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26544" y="1045369"/>
            <a:ext cx="5376863" cy="33089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面对两小儿的嘲笑，孔子又会怎么想、怎么回答呢？请你写一写。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    你可以用白话文来写，那就用</a:t>
            </a:r>
            <a:r>
              <a:rPr lang="en-US" altLang="zh-CN" sz="27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孔子说</a:t>
            </a:r>
            <a:r>
              <a:rPr lang="en-US" altLang="zh-CN" sz="27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开头；如果对文言文感兴趣，你也可以模仿文言文的语气来写，那就用</a:t>
            </a:r>
            <a:r>
              <a:rPr lang="en-US" altLang="zh-CN" sz="27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孔子曰</a:t>
            </a:r>
            <a:r>
              <a:rPr lang="en-US" altLang="zh-CN" sz="27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开头。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最低消费v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8669" y="1312545"/>
            <a:ext cx="1989773" cy="3024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0385" y="1384935"/>
            <a:ext cx="4370784" cy="23536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3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300" b="1">
                <a:latin typeface="微软雅黑" panose="020B0503020204020204" pitchFamily="34" charset="-122"/>
                <a:ea typeface="微软雅黑" panose="020B0503020204020204" pitchFamily="34" charset="-122"/>
              </a:rPr>
              <a:t>依你之见，是日始出时去人近，还是日中时去人近？</a:t>
            </a:r>
            <a:endParaRPr lang="zh-CN" altLang="en-US" sz="33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最低消费v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29337" y="1192530"/>
            <a:ext cx="1989773" cy="3024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75574" y="2365057"/>
            <a:ext cx="1488281" cy="2347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85787" y="756285"/>
            <a:ext cx="4439603" cy="1064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2700" b="1">
                <a:latin typeface="楷体" panose="02010609060101010101" charset="-122"/>
                <a:ea typeface="楷体" panose="02010609060101010101" charset="-122"/>
              </a:rPr>
              <a:t>早晨和中午的太阳距离地球的远近是一样的。</a:t>
            </a:r>
            <a:endParaRPr lang="zh-CN" altLang="zh-CN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554" name="Oval 2"/>
          <p:cNvSpPr/>
          <p:nvPr/>
        </p:nvSpPr>
        <p:spPr>
          <a:xfrm>
            <a:off x="5062537" y="1090612"/>
            <a:ext cx="3509963" cy="3509963"/>
          </a:xfrm>
          <a:prstGeom prst="ellipse">
            <a:avLst/>
          </a:prstGeom>
          <a:noFill/>
          <a:ln w="9525" cap="flat" cmpd="sng">
            <a:solidFill>
              <a:srgbClr val="33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2293" name="Group 5"/>
          <p:cNvGrpSpPr/>
          <p:nvPr/>
        </p:nvGrpSpPr>
        <p:grpSpPr>
          <a:xfrm>
            <a:off x="4730353" y="3592117"/>
            <a:ext cx="1041797" cy="734615"/>
            <a:chOff x="1092" y="2683"/>
            <a:chExt cx="875" cy="617"/>
          </a:xfrm>
        </p:grpSpPr>
        <p:sp>
          <p:nvSpPr>
            <p:cNvPr id="52229" name="Oval 6"/>
            <p:cNvSpPr/>
            <p:nvPr/>
          </p:nvSpPr>
          <p:spPr>
            <a:xfrm>
              <a:off x="1514" y="2847"/>
              <a:ext cx="453" cy="453"/>
            </a:xfrm>
            <a:prstGeom prst="ellipse">
              <a:avLst/>
            </a:prstGeom>
            <a:solidFill>
              <a:srgbClr val="E7D2DD"/>
            </a:solidFill>
            <a:ln w="9525">
              <a:solidFill>
                <a:srgbClr val="7D4362"/>
              </a:solidFill>
            </a:ln>
          </p:spPr>
          <p:txBody>
            <a:bodyPr wrap="none" anchor="ctr"/>
            <a:lstStyle/>
            <a:p>
              <a:pPr algn="ctr"/>
              <a:r>
                <a:rPr lang="zh-CN" altLang="en-US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地球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295" name="Text Box 7"/>
            <p:cNvSpPr txBox="1">
              <a:spLocks noChangeArrowheads="1"/>
            </p:cNvSpPr>
            <p:nvPr/>
          </p:nvSpPr>
          <p:spPr bwMode="auto">
            <a:xfrm>
              <a:off x="1092" y="2683"/>
              <a:ext cx="555" cy="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tIns="0" bIns="0">
              <a:spAutoFit/>
            </a:bodyPr>
            <a:lstStyle/>
            <a:p>
              <a:pPr fontAlgn="auto">
                <a:spcBef>
                  <a:spcPct val="50000"/>
                </a:spcBef>
              </a:pPr>
              <a:r>
                <a:rPr lang="zh-CN" altLang="en-US" sz="20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早晨</a:t>
              </a:r>
              <a:endParaRPr lang="zh-CN" altLang="en-US" sz="2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" name="Oval 3"/>
          <p:cNvSpPr>
            <a:spLocks noChangeAspect="1"/>
          </p:cNvSpPr>
          <p:nvPr/>
        </p:nvSpPr>
        <p:spPr>
          <a:xfrm>
            <a:off x="6231732" y="2194323"/>
            <a:ext cx="1254919" cy="1254919"/>
          </a:xfrm>
          <a:prstGeom prst="ellipse">
            <a:avLst/>
          </a:prstGeom>
          <a:solidFill>
            <a:srgbClr val="FFBDBD"/>
          </a:solidFill>
          <a:ln w="9525">
            <a:solidFill>
              <a:schemeClr val="accent2">
                <a:lumMod val="50000"/>
              </a:schemeClr>
            </a:solidFill>
          </a:ln>
        </p:spPr>
        <p:txBody>
          <a:bodyPr wrap="none" lIns="0" tIns="0" rIns="0" bIns="0" anchor="ctr"/>
          <a:lstStyle/>
          <a:p>
            <a:pPr algn="ctr"/>
            <a:r>
              <a:rPr lang="zh-CN" altLang="en-US" sz="3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太阳</a:t>
            </a:r>
            <a:endParaRPr lang="zh-CN" altLang="en-US" sz="3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Group 8"/>
          <p:cNvGrpSpPr/>
          <p:nvPr/>
        </p:nvGrpSpPr>
        <p:grpSpPr>
          <a:xfrm>
            <a:off x="4942285" y="985837"/>
            <a:ext cx="929878" cy="834629"/>
            <a:chOff x="866" y="1270"/>
            <a:chExt cx="781" cy="701"/>
          </a:xfrm>
        </p:grpSpPr>
        <p:sp>
          <p:nvSpPr>
            <p:cNvPr id="52233" name="Oval 9"/>
            <p:cNvSpPr/>
            <p:nvPr/>
          </p:nvSpPr>
          <p:spPr>
            <a:xfrm>
              <a:off x="1194" y="1518"/>
              <a:ext cx="453" cy="453"/>
            </a:xfrm>
            <a:prstGeom prst="ellipse">
              <a:avLst/>
            </a:prstGeom>
            <a:solidFill>
              <a:srgbClr val="C0D9EF"/>
            </a:solidFill>
            <a:ln w="9525">
              <a:solidFill>
                <a:schemeClr val="accent5">
                  <a:lumMod val="75000"/>
                </a:schemeClr>
              </a:solidFill>
            </a:ln>
          </p:spPr>
          <p:txBody>
            <a:bodyPr wrap="none" anchor="ctr"/>
            <a:lstStyle/>
            <a:p>
              <a:pPr algn="ctr"/>
              <a:r>
                <a:rPr lang="zh-CN" altLang="en-US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地球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866" y="1270"/>
              <a:ext cx="555" cy="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tIns="0" bIns="0">
              <a:spAutoFit/>
            </a:bodyPr>
            <a:lstStyle/>
            <a:p>
              <a:pPr fontAlgn="auto">
                <a:spcBef>
                  <a:spcPct val="50000"/>
                </a:spcBef>
              </a:pPr>
              <a:r>
                <a:rPr lang="zh-CN" altLang="en-US" sz="20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中午</a:t>
              </a:r>
              <a:endParaRPr lang="zh-CN" altLang="en-US" sz="2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3554" grpId="0" bldLvl="0" animBg="1"/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522845" y="2251119"/>
            <a:ext cx="1786415" cy="680946"/>
            <a:chOff x="3809190" y="1857365"/>
            <a:chExt cx="2381577" cy="907928"/>
          </a:xfrm>
        </p:grpSpPr>
        <p:sp>
          <p:nvSpPr>
            <p:cNvPr id="15" name="圆角矩形标注 14"/>
            <p:cNvSpPr/>
            <p:nvPr/>
          </p:nvSpPr>
          <p:spPr>
            <a:xfrm>
              <a:off x="3809190" y="1857365"/>
              <a:ext cx="2381577" cy="907928"/>
            </a:xfrm>
            <a:prstGeom prst="wedgeRoundRectCallout">
              <a:avLst>
                <a:gd name="adj1" fmla="val -49786"/>
                <a:gd name="adj2" fmla="val 934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5B5B5B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6" name="文本框 9"/>
            <p:cNvSpPr txBox="1"/>
            <p:nvPr/>
          </p:nvSpPr>
          <p:spPr>
            <a:xfrm>
              <a:off x="3929208" y="2008812"/>
              <a:ext cx="223870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700" b="1" dirty="0">
                  <a:latin typeface="楷体" panose="02010609060101010101" charset="-122"/>
                  <a:ea typeface="楷体" panose="02010609060101010101" charset="-122"/>
                </a:rPr>
                <a:t>大胆质疑</a:t>
              </a:r>
              <a:endParaRPr lang="zh-CN" altLang="en-US" sz="27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0" name="文本框 9"/>
          <p:cNvSpPr txBox="1"/>
          <p:nvPr/>
        </p:nvSpPr>
        <p:spPr>
          <a:xfrm>
            <a:off x="1034415" y="1119664"/>
            <a:ext cx="6735604" cy="11487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你认为文中的两个小孩有哪些值得我们学习的精神</a:t>
            </a:r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260402" y="2251119"/>
            <a:ext cx="1846176" cy="666960"/>
            <a:chOff x="3809190" y="1857365"/>
            <a:chExt cx="2461248" cy="889280"/>
          </a:xfrm>
        </p:grpSpPr>
        <p:sp>
          <p:nvSpPr>
            <p:cNvPr id="22" name="圆角矩形标注 21"/>
            <p:cNvSpPr/>
            <p:nvPr/>
          </p:nvSpPr>
          <p:spPr>
            <a:xfrm>
              <a:off x="3809190" y="1857365"/>
              <a:ext cx="2461248" cy="889280"/>
            </a:xfrm>
            <a:prstGeom prst="wedgeRoundRectCallout">
              <a:avLst>
                <a:gd name="adj1" fmla="val -49786"/>
                <a:gd name="adj2" fmla="val 934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5B5B5B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23" name="文本框 9"/>
            <p:cNvSpPr txBox="1"/>
            <p:nvPr/>
          </p:nvSpPr>
          <p:spPr>
            <a:xfrm>
              <a:off x="4066357" y="1997381"/>
              <a:ext cx="2176186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700" b="1" dirty="0">
                  <a:latin typeface="楷体" panose="02010609060101010101" charset="-122"/>
                  <a:ea typeface="楷体" panose="02010609060101010101" charset="-122"/>
                </a:rPr>
                <a:t>独立思考</a:t>
              </a:r>
              <a:endParaRPr lang="zh-CN" altLang="en-US" sz="27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16677" y="3193169"/>
            <a:ext cx="3237438" cy="691750"/>
            <a:chOff x="3380563" y="4214819"/>
            <a:chExt cx="4316023" cy="922333"/>
          </a:xfrm>
        </p:grpSpPr>
        <p:sp>
          <p:nvSpPr>
            <p:cNvPr id="25" name="圆角矩形标注 24"/>
            <p:cNvSpPr/>
            <p:nvPr/>
          </p:nvSpPr>
          <p:spPr>
            <a:xfrm>
              <a:off x="3380563" y="4214819"/>
              <a:ext cx="3360259" cy="922333"/>
            </a:xfrm>
            <a:prstGeom prst="wedgeRoundRectCallout">
              <a:avLst>
                <a:gd name="adj1" fmla="val 50233"/>
                <a:gd name="adj2" fmla="val 19663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5B5B5B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26" name="文本框 9"/>
            <p:cNvSpPr txBox="1"/>
            <p:nvPr/>
          </p:nvSpPr>
          <p:spPr>
            <a:xfrm>
              <a:off x="3553181" y="4368688"/>
              <a:ext cx="4143405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700" b="1" dirty="0">
                  <a:latin typeface="楷体" panose="02010609060101010101" charset="-122"/>
                  <a:ea typeface="楷体" panose="02010609060101010101" charset="-122"/>
                </a:rPr>
                <a:t>说话有理有据</a:t>
              </a:r>
              <a:endParaRPr lang="zh-CN" altLang="en-US" sz="27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367665" y="2457926"/>
            <a:ext cx="2137410" cy="241554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3260402" y="3193169"/>
            <a:ext cx="1867566" cy="680946"/>
            <a:chOff x="3809191" y="1857365"/>
            <a:chExt cx="2489764" cy="907928"/>
          </a:xfrm>
        </p:grpSpPr>
        <p:sp>
          <p:nvSpPr>
            <p:cNvPr id="18" name="圆角矩形标注 17"/>
            <p:cNvSpPr/>
            <p:nvPr/>
          </p:nvSpPr>
          <p:spPr>
            <a:xfrm>
              <a:off x="3809191" y="1857365"/>
              <a:ext cx="2489764" cy="907928"/>
            </a:xfrm>
            <a:prstGeom prst="wedgeRoundRectCallout">
              <a:avLst>
                <a:gd name="adj1" fmla="val -49786"/>
                <a:gd name="adj2" fmla="val 934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5B5B5B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29" name="文本框 9"/>
            <p:cNvSpPr txBox="1"/>
            <p:nvPr/>
          </p:nvSpPr>
          <p:spPr>
            <a:xfrm>
              <a:off x="4032069" y="2008812"/>
              <a:ext cx="217954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700" b="1" dirty="0">
                  <a:latin typeface="楷体" panose="02010609060101010101" charset="-122"/>
                  <a:ea typeface="楷体" panose="02010609060101010101" charset="-122"/>
                </a:rPr>
                <a:t>善于观察</a:t>
              </a:r>
              <a:endParaRPr lang="zh-CN" altLang="en-US" sz="27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376408" y="4173076"/>
            <a:ext cx="1867566" cy="680946"/>
            <a:chOff x="3809191" y="1857365"/>
            <a:chExt cx="2489764" cy="907928"/>
          </a:xfrm>
        </p:grpSpPr>
        <p:sp>
          <p:nvSpPr>
            <p:cNvPr id="31" name="圆角矩形标注 30"/>
            <p:cNvSpPr/>
            <p:nvPr/>
          </p:nvSpPr>
          <p:spPr>
            <a:xfrm>
              <a:off x="3809191" y="1857365"/>
              <a:ext cx="2489764" cy="907928"/>
            </a:xfrm>
            <a:prstGeom prst="wedgeRoundRectCallout">
              <a:avLst>
                <a:gd name="adj1" fmla="val -49786"/>
                <a:gd name="adj2" fmla="val 934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5B5B5B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32" name="文本框 9"/>
            <p:cNvSpPr txBox="1"/>
            <p:nvPr/>
          </p:nvSpPr>
          <p:spPr>
            <a:xfrm>
              <a:off x="3952066" y="1997381"/>
              <a:ext cx="217954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latin typeface="楷体" panose="02010609060101010101" charset="-122"/>
                  <a:ea typeface="楷体" panose="02010609060101010101" charset="-122"/>
                </a:rPr>
                <a:t>……</a:t>
              </a:r>
              <a:endParaRPr lang="zh-CN" altLang="en-US" sz="27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55834" y="659606"/>
            <a:ext cx="178308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spc="300">
                <a:solidFill>
                  <a:srgbClr val="7878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讨论交流</a:t>
            </a:r>
            <a:endParaRPr lang="zh-CN" altLang="en-US" sz="2700" b="1" spc="300">
              <a:solidFill>
                <a:srgbClr val="7878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162708" y="957604"/>
            <a:ext cx="7021217" cy="11487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</a:t>
            </a:r>
            <a:r>
              <a:rPr lang="zh-CN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通过对本课的学习，你从课文中受到什么启示？</a:t>
            </a:r>
            <a:endParaRPr lang="en-US" altLang="zh-CN" sz="2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99453" y="1974447"/>
            <a:ext cx="4321042" cy="2457708"/>
            <a:chOff x="2854846" y="2492896"/>
            <a:chExt cx="5760640" cy="3276944"/>
          </a:xfrm>
        </p:grpSpPr>
        <p:sp>
          <p:nvSpPr>
            <p:cNvPr id="2" name="云形标注 1"/>
            <p:cNvSpPr/>
            <p:nvPr/>
          </p:nvSpPr>
          <p:spPr>
            <a:xfrm>
              <a:off x="2854846" y="2492896"/>
              <a:ext cx="5760640" cy="3276944"/>
            </a:xfrm>
            <a:prstGeom prst="cloudCallout">
              <a:avLst>
                <a:gd name="adj1" fmla="val 75560"/>
                <a:gd name="adj2" fmla="val 18968"/>
              </a:avLst>
            </a:prstGeom>
            <a:grpFill/>
            <a:ln>
              <a:solidFill>
                <a:srgbClr val="5B5B5B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7" name="矩形 6"/>
            <p:cNvSpPr/>
            <p:nvPr/>
          </p:nvSpPr>
          <p:spPr>
            <a:xfrm>
              <a:off x="3503096" y="2997087"/>
              <a:ext cx="4982832" cy="209288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学无止境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，勇于探索，大胆质疑，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“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知之为知之，不知为不知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”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，谦虚谨慎，实事求是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……</a:t>
              </a:r>
              <a:endPara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69216" y="2746748"/>
            <a:ext cx="1296313" cy="20888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085374" y="1318260"/>
            <a:ext cx="6801803" cy="316896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indent="540385" algn="just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《两小儿辩日》是一则生动的民间故事，采用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问答式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对话来表现人物并阐明道理。作者将抽象的自然现象用生动具体的语言和巧妙的比喻讲述出来，让人感受到了两小儿善于观察、勤于思考的精神以及聪明机智、天真可爱的形象，也体会到了孔子谦虚谨慎、实事求是的为人处世的态度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5834" y="659606"/>
            <a:ext cx="178308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spc="300" dirty="0">
                <a:solidFill>
                  <a:srgbClr val="7878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课堂总结</a:t>
            </a:r>
            <a:endParaRPr lang="zh-CN" altLang="en-US" sz="2700" b="1" spc="300" dirty="0">
              <a:solidFill>
                <a:srgbClr val="7878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789571" y="1014357"/>
            <a:ext cx="3564860" cy="805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57126" rIns="0" bIns="57126" numCol="1" anchor="ctr" anchorCtr="0" compatLnSpc="1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孔子名句节选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13941" y="1732985"/>
            <a:ext cx="1979375" cy="300379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042027" y="1677261"/>
            <a:ext cx="5563342" cy="3109517"/>
            <a:chOff x="1270670" y="1640989"/>
            <a:chExt cx="7416824" cy="4146022"/>
          </a:xfrm>
        </p:grpSpPr>
        <p:sp>
          <p:nvSpPr>
            <p:cNvPr id="19" name="Rectangle 1"/>
            <p:cNvSpPr>
              <a:spLocks noChangeArrowheads="1"/>
            </p:cNvSpPr>
            <p:nvPr/>
          </p:nvSpPr>
          <p:spPr bwMode="auto">
            <a:xfrm>
              <a:off x="1774726" y="3215066"/>
              <a:ext cx="4104456" cy="10121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0" tIns="101557" rIns="0" bIns="101557" numCol="1" anchor="ctr" anchorCtr="0" compatLnSpc="1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</a:rPr>
                <a:t>学而时习之，不亦说乎？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Rectangle 1"/>
            <p:cNvSpPr>
              <a:spLocks noChangeArrowheads="1"/>
            </p:cNvSpPr>
            <p:nvPr/>
          </p:nvSpPr>
          <p:spPr bwMode="auto">
            <a:xfrm>
              <a:off x="1774726" y="4774884"/>
              <a:ext cx="6912768" cy="10121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0" tIns="101557" rIns="0" bIns="101557" numCol="1" anchor="ctr" anchorCtr="0" compatLnSpc="1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温故而知新。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Rectangle 1"/>
            <p:cNvSpPr>
              <a:spLocks noChangeArrowheads="1"/>
            </p:cNvSpPr>
            <p:nvPr/>
          </p:nvSpPr>
          <p:spPr bwMode="auto">
            <a:xfrm>
              <a:off x="1774726" y="1640989"/>
              <a:ext cx="4968552" cy="10121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0" tIns="101557" rIns="0" bIns="101557" numCol="1" anchor="ctr" anchorCtr="0" compatLnSpc="1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知之为知之，不知为不知。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Rectangle 1"/>
            <p:cNvSpPr>
              <a:spLocks noChangeArrowheads="1"/>
            </p:cNvSpPr>
            <p:nvPr/>
          </p:nvSpPr>
          <p:spPr bwMode="auto">
            <a:xfrm>
              <a:off x="1774726" y="2560869"/>
              <a:ext cx="6912768" cy="76590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0" tIns="101557" rIns="0" bIns="101557" numCol="1" anchor="ctr" anchorCtr="0" compatLnSpc="1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三人行，必有我师焉。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" name="Rectangle 1"/>
            <p:cNvSpPr>
              <a:spLocks noChangeArrowheads="1"/>
            </p:cNvSpPr>
            <p:nvPr/>
          </p:nvSpPr>
          <p:spPr bwMode="auto">
            <a:xfrm>
              <a:off x="1774726" y="3945243"/>
              <a:ext cx="6912768" cy="10121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0" tIns="101557" rIns="0" bIns="101557" numCol="1" anchor="ctr" anchorCtr="0" compatLnSpc="1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敏而好学，不耻下问。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270670" y="2060880"/>
              <a:ext cx="288000" cy="3312304"/>
              <a:chOff x="1270670" y="2060880"/>
              <a:chExt cx="288000" cy="3312304"/>
            </a:xfrm>
          </p:grpSpPr>
          <p:sp>
            <p:nvSpPr>
              <p:cNvPr id="11" name="流程图: 联系 10"/>
              <p:cNvSpPr/>
              <p:nvPr/>
            </p:nvSpPr>
            <p:spPr>
              <a:xfrm>
                <a:off x="1270670" y="2060880"/>
                <a:ext cx="288000" cy="288000"/>
              </a:xfrm>
              <a:prstGeom prst="flowChartConnector">
                <a:avLst/>
              </a:prstGeom>
              <a:solidFill>
                <a:srgbClr val="9D9D9D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12" name="流程图: 联系 11"/>
              <p:cNvSpPr/>
              <p:nvPr/>
            </p:nvSpPr>
            <p:spPr>
              <a:xfrm>
                <a:off x="1270670" y="2852968"/>
                <a:ext cx="288000" cy="288000"/>
              </a:xfrm>
              <a:prstGeom prst="flowChartConnector">
                <a:avLst/>
              </a:prstGeom>
              <a:solidFill>
                <a:srgbClr val="9D9D9D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13" name="流程图: 联系 12"/>
              <p:cNvSpPr/>
              <p:nvPr/>
            </p:nvSpPr>
            <p:spPr>
              <a:xfrm>
                <a:off x="1270670" y="3645024"/>
                <a:ext cx="288000" cy="288000"/>
              </a:xfrm>
              <a:prstGeom prst="flowChartConnector">
                <a:avLst/>
              </a:prstGeom>
              <a:solidFill>
                <a:srgbClr val="9D9D9D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14" name="流程图: 联系 13"/>
              <p:cNvSpPr/>
              <p:nvPr/>
            </p:nvSpPr>
            <p:spPr>
              <a:xfrm>
                <a:off x="1270670" y="4293096"/>
                <a:ext cx="288000" cy="288000"/>
              </a:xfrm>
              <a:prstGeom prst="flowChartConnector">
                <a:avLst/>
              </a:prstGeom>
              <a:solidFill>
                <a:srgbClr val="9D9D9D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15" name="流程图: 联系 14"/>
              <p:cNvSpPr/>
              <p:nvPr/>
            </p:nvSpPr>
            <p:spPr>
              <a:xfrm>
                <a:off x="1270670" y="5085184"/>
                <a:ext cx="288000" cy="288000"/>
              </a:xfrm>
              <a:prstGeom prst="flowChartConnector">
                <a:avLst/>
              </a:prstGeom>
              <a:solidFill>
                <a:srgbClr val="9D9D9D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955834" y="659606"/>
            <a:ext cx="178308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spc="300">
                <a:solidFill>
                  <a:srgbClr val="7878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en-US" sz="2700" b="1" spc="300">
              <a:solidFill>
                <a:srgbClr val="7878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356118" y="1189315"/>
            <a:ext cx="4694003" cy="5114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386080"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一、仿照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沧沧凉凉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写叠词。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4993908" y="1816508"/>
            <a:ext cx="1607564" cy="483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匆匆忙忙</a:t>
            </a:r>
            <a:endParaRPr kumimoji="1"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005175" y="2456672"/>
            <a:ext cx="1982663" cy="483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红红火火</a:t>
            </a:r>
            <a:endParaRPr kumimoji="1"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005175" y="1816508"/>
            <a:ext cx="1692173" cy="483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热热闹闹</a:t>
            </a:r>
            <a:endParaRPr kumimoji="1"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002004" y="2456672"/>
            <a:ext cx="1714735" cy="483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忙忙碌碌</a:t>
            </a:r>
            <a:endParaRPr kumimoji="1"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968818" y="1666399"/>
            <a:ext cx="5487829" cy="13149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7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_________           _________</a:t>
            </a:r>
            <a:endParaRPr kumimoji="1" lang="en-US" altLang="zh-CN" sz="2700" dirty="0"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700" dirty="0">
                <a:latin typeface="汉语拼音" panose="020B0604020202020204" pitchFamily="34" charset="0"/>
                <a:ea typeface="楷体" panose="02010609060101010101" charset="-122"/>
                <a:cs typeface="汉语拼音" panose="020B0604020202020204" pitchFamily="34" charset="0"/>
              </a:rPr>
              <a:t>_________           _________</a:t>
            </a:r>
            <a:endParaRPr kumimoji="1" lang="zh-CN" altLang="en-US" sz="2700" dirty="0">
              <a:latin typeface="汉语拼音" panose="020B0604020202020204" pitchFamily="34" charset="0"/>
              <a:ea typeface="楷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356118" y="2981512"/>
            <a:ext cx="6173004" cy="6480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3" tIns="34286" rIns="68573" bIns="34286"/>
          <a:lstStyle/>
          <a:p>
            <a:pPr defTabSz="386080"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二、请找出下面比喻句的本体，喻体，喻词。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隶书" panose="02010509060101010101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590867" y="4290827"/>
            <a:ext cx="864208" cy="4320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3" tIns="34286" rIns="68573" bIns="34286"/>
          <a:lstStyle/>
          <a:p>
            <a:pPr marL="193040" indent="-193040">
              <a:lnSpc>
                <a:spcPct val="90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FA4514"/>
                </a:solidFill>
                <a:latin typeface="楷体" panose="02010609060101010101" charset="-122"/>
                <a:ea typeface="楷体" panose="02010609060101010101" charset="-122"/>
                <a:cs typeface="隶书" panose="02010509060101010101" charset="-122"/>
              </a:rPr>
              <a:t>喻体</a:t>
            </a:r>
            <a:endParaRPr lang="zh-CN" altLang="en-US" sz="2700" b="1" dirty="0">
              <a:solidFill>
                <a:srgbClr val="FA4514"/>
              </a:solidFill>
              <a:latin typeface="楷体" panose="02010609060101010101" charset="-122"/>
              <a:ea typeface="楷体" panose="02010609060101010101" charset="-122"/>
              <a:cs typeface="隶书" panose="02010509060101010101" charset="-122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1800128" y="3452132"/>
            <a:ext cx="3672886" cy="486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3" tIns="34286" rIns="68573" bIns="34286"/>
          <a:lstStyle/>
          <a:p>
            <a:pPr indent="112395" defTabSz="386080">
              <a:lnSpc>
                <a:spcPct val="120000"/>
              </a:lnSpc>
            </a:pP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</a:rPr>
              <a:t>日初出大如车盖。</a:t>
            </a:r>
            <a:endParaRPr lang="zh-CN" altLang="en-US" sz="27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1926459" y="4290829"/>
            <a:ext cx="864208" cy="4320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3" tIns="34286" rIns="68573" bIns="34286"/>
          <a:lstStyle/>
          <a:p>
            <a:pPr marL="193040" indent="-193040">
              <a:lnSpc>
                <a:spcPct val="90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FA4514"/>
                </a:solidFill>
                <a:latin typeface="楷体" panose="02010609060101010101" charset="-122"/>
                <a:ea typeface="楷体" panose="02010609060101010101" charset="-122"/>
                <a:cs typeface="隶书" panose="02010509060101010101" charset="-122"/>
              </a:rPr>
              <a:t>本体</a:t>
            </a:r>
            <a:endParaRPr lang="zh-CN" altLang="en-US" sz="2700" b="1" dirty="0">
              <a:solidFill>
                <a:srgbClr val="FA4514"/>
              </a:solidFill>
              <a:latin typeface="楷体" panose="02010609060101010101" charset="-122"/>
              <a:ea typeface="楷体" panose="02010609060101010101" charset="-122"/>
              <a:cs typeface="隶书" panose="02010509060101010101" charset="-122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3294611" y="4290827"/>
            <a:ext cx="864208" cy="4320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3" tIns="34286" rIns="68573" bIns="34286"/>
          <a:lstStyle/>
          <a:p>
            <a:pPr marL="193040" indent="-193040">
              <a:lnSpc>
                <a:spcPct val="90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FA4514"/>
                </a:solidFill>
                <a:latin typeface="楷体" panose="02010609060101010101" charset="-122"/>
                <a:ea typeface="楷体" panose="02010609060101010101" charset="-122"/>
                <a:cs typeface="隶书" panose="02010509060101010101" charset="-122"/>
              </a:rPr>
              <a:t>喻词</a:t>
            </a:r>
            <a:endParaRPr lang="zh-CN" altLang="en-US" sz="2700" b="1" dirty="0">
              <a:solidFill>
                <a:srgbClr val="FA4514"/>
              </a:solidFill>
              <a:latin typeface="楷体" panose="02010609060101010101" charset="-122"/>
              <a:ea typeface="楷体" panose="02010609060101010101" charset="-122"/>
              <a:cs typeface="隶书" panose="020105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070193" y="3912785"/>
            <a:ext cx="32407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402692" y="3912785"/>
            <a:ext cx="32407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798779" y="3900190"/>
            <a:ext cx="593974" cy="125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reeform 24"/>
          <p:cNvSpPr/>
          <p:nvPr/>
        </p:nvSpPr>
        <p:spPr bwMode="gray">
          <a:xfrm rot="10386573" flipH="1">
            <a:off x="4257781" y="3895330"/>
            <a:ext cx="377973" cy="473886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 sz="100"/>
          </a:p>
        </p:txBody>
      </p:sp>
      <p:sp>
        <p:nvSpPr>
          <p:cNvPr id="27" name="Freeform 24"/>
          <p:cNvSpPr/>
          <p:nvPr/>
        </p:nvSpPr>
        <p:spPr bwMode="gray">
          <a:xfrm rot="11536339" flipH="1">
            <a:off x="3495857" y="3931549"/>
            <a:ext cx="335440" cy="375653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 sz="100"/>
          </a:p>
        </p:txBody>
      </p:sp>
      <p:sp>
        <p:nvSpPr>
          <p:cNvPr id="28" name="Freeform 24"/>
          <p:cNvSpPr/>
          <p:nvPr/>
        </p:nvSpPr>
        <p:spPr bwMode="gray">
          <a:xfrm rot="11536339" flipH="1">
            <a:off x="2214315" y="3944139"/>
            <a:ext cx="335440" cy="375653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 sz="100"/>
          </a:p>
        </p:txBody>
      </p:sp>
      <p:sp>
        <p:nvSpPr>
          <p:cNvPr id="3" name="文本框 2"/>
          <p:cNvSpPr txBox="1"/>
          <p:nvPr/>
        </p:nvSpPr>
        <p:spPr>
          <a:xfrm>
            <a:off x="955834" y="659606"/>
            <a:ext cx="178308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spc="300">
                <a:solidFill>
                  <a:srgbClr val="7878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随堂演练</a:t>
            </a:r>
            <a:endParaRPr lang="zh-CN" altLang="en-US" sz="2700" b="1" spc="300">
              <a:solidFill>
                <a:srgbClr val="7878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2" grpId="0"/>
      <p:bldP spid="16" grpId="0"/>
      <p:bldP spid="17" grpId="0"/>
      <p:bldP spid="26" grpId="0" bldLvl="0" animBg="1"/>
      <p:bldP spid="27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/>
          <p:nvPr/>
        </p:nvSpPr>
        <p:spPr>
          <a:xfrm>
            <a:off x="3290412" y="1171575"/>
            <a:ext cx="5036344" cy="3480435"/>
          </a:xfrm>
          <a:prstGeom prst="rect">
            <a:avLst/>
          </a:prstGeom>
          <a:noFill/>
          <a:ln w="19050">
            <a:noFill/>
          </a:ln>
        </p:spPr>
        <p:txBody>
          <a:bodyPr wrap="square" lIns="61220" tIns="30610" rIns="61220" bIns="3061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孔子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（公元前551年-公元前479年）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名丘，字仲尼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。鲁国（今山东曲阜）人，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春秋末期思想家、政治家、教育家，儒家学派创始人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。他的学生及再传学生把孔子及其学生的言行语录和思想记录下来，编成《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论语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》一书，留传于世。</a:t>
            </a:r>
            <a:endParaRPr lang="zh-CN" altLang="zh-CN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5834" y="659606"/>
            <a:ext cx="178308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spc="300" dirty="0">
                <a:solidFill>
                  <a:srgbClr val="7878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了解孔子</a:t>
            </a:r>
            <a:endParaRPr lang="zh-CN" altLang="en-US" sz="2700" b="1" spc="300" dirty="0">
              <a:solidFill>
                <a:srgbClr val="7878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sdf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6792" y="1215390"/>
            <a:ext cx="1915001" cy="3309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858928" y="649447"/>
            <a:ext cx="7126868" cy="71580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三、读故事，说说它讲了一个什么道理。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8190" y="3658116"/>
            <a:ext cx="7183733" cy="11763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汉语拼音" panose="020B0604020202020204" pitchFamily="34" charset="0"/>
              </a:rPr>
              <a:t>    它告诉人们：在各种纷乱复杂的矛盾斗争中，如果对立的双方争持不下，结果只会两败俱伤，使第三者坐收渔利。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8881" y="1332190"/>
            <a:ext cx="7237746" cy="22831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b="1" dirty="0">
                <a:latin typeface="楷体" panose="02010609060101010101" charset="-122"/>
                <a:ea typeface="楷体" panose="02010609060101010101" charset="-122"/>
                <a:cs typeface="汉语拼音" panose="020B0604020202020204" pitchFamily="34" charset="0"/>
              </a:rPr>
              <a:t>鹬蚌相争</a:t>
            </a:r>
            <a:endParaRPr kumimoji="1" lang="zh-CN" altLang="en-US" sz="2400" b="1" dirty="0">
              <a:latin typeface="楷体" panose="02010609060101010101" charset="-122"/>
              <a:ea typeface="楷体" panose="02010609060101010101" charset="-122"/>
              <a:cs typeface="汉语拼音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kumimoji="1" lang="zh-CN" altLang="en-US" sz="2400" b="1" dirty="0">
                <a:latin typeface="楷体" panose="02010609060101010101" charset="-122"/>
                <a:ea typeface="楷体" panose="02010609060101010101" charset="-122"/>
                <a:cs typeface="汉语拼音" panose="020B0604020202020204" pitchFamily="34" charset="0"/>
              </a:rPr>
              <a:t>     蚌方出曝，而鹬啄其肉。蚌合而钳其喙。鹬曰</a:t>
            </a:r>
            <a:r>
              <a:rPr kumimoji="1" lang="en-US" altLang="zh-CN" sz="2400" b="1" dirty="0">
                <a:latin typeface="楷体" panose="02010609060101010101" charset="-122"/>
                <a:ea typeface="楷体" panose="02010609060101010101" charset="-122"/>
                <a:cs typeface="汉语拼音" panose="020B0604020202020204" pitchFamily="34" charset="0"/>
              </a:rPr>
              <a:t>:“</a:t>
            </a:r>
            <a:r>
              <a:rPr kumimoji="1" lang="zh-CN" altLang="en-US" sz="2400" b="1" dirty="0">
                <a:latin typeface="楷体" panose="02010609060101010101" charset="-122"/>
                <a:ea typeface="楷体" panose="02010609060101010101" charset="-122"/>
                <a:cs typeface="汉语拼音" panose="020B0604020202020204" pitchFamily="34" charset="0"/>
              </a:rPr>
              <a:t>今日不雨，明日不雨，即有死蚌。”蚌亦谓鹬曰</a:t>
            </a:r>
            <a:r>
              <a:rPr kumimoji="1" lang="en-US" altLang="zh-CN" sz="2400" b="1" dirty="0">
                <a:latin typeface="楷体" panose="02010609060101010101" charset="-122"/>
                <a:ea typeface="楷体" panose="02010609060101010101" charset="-122"/>
                <a:cs typeface="汉语拼音" panose="020B0604020202020204" pitchFamily="34" charset="0"/>
              </a:rPr>
              <a:t>:“</a:t>
            </a:r>
            <a:r>
              <a:rPr kumimoji="1" lang="zh-CN" altLang="en-US" sz="2400" b="1" dirty="0">
                <a:latin typeface="楷体" panose="02010609060101010101" charset="-122"/>
                <a:ea typeface="楷体" panose="02010609060101010101" charset="-122"/>
                <a:cs typeface="汉语拼音" panose="020B0604020202020204" pitchFamily="34" charset="0"/>
              </a:rPr>
              <a:t>今日不出，明日不出，即有死鹬。”两者不肯相舍，渔者得而并禽之。</a:t>
            </a:r>
            <a:endParaRPr kumimoji="1" lang="zh-CN" altLang="en-US" sz="2400" b="1" dirty="0">
              <a:latin typeface="楷体" panose="02010609060101010101" charset="-122"/>
              <a:ea typeface="楷体" panose="02010609060101010101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文本框 2"/>
          <p:cNvSpPr txBox="1"/>
          <p:nvPr/>
        </p:nvSpPr>
        <p:spPr>
          <a:xfrm>
            <a:off x="1353979" y="1680686"/>
            <a:ext cx="5901690" cy="20215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20000"/>
              </a:lnSpc>
              <a:spcAft>
                <a:spcPts val="1350"/>
              </a:spcAft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背诵文言文。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ts val="1350"/>
              </a:spcAft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2. 搜集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关于孔子的名言和故事，和同学交流。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5834" y="659606"/>
            <a:ext cx="178308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spc="300">
                <a:solidFill>
                  <a:srgbClr val="7878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700" b="1" spc="300">
              <a:solidFill>
                <a:srgbClr val="7878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/>
          <p:nvPr/>
        </p:nvSpPr>
        <p:spPr>
          <a:xfrm>
            <a:off x="684371" y="1122997"/>
            <a:ext cx="5406390" cy="3884403"/>
          </a:xfrm>
          <a:prstGeom prst="rect">
            <a:avLst/>
          </a:prstGeom>
          <a:noFill/>
          <a:ln w="19050">
            <a:noFill/>
          </a:ln>
        </p:spPr>
        <p:txBody>
          <a:bodyPr wrap="square" lIns="61220" tIns="30610" rIns="61220" bIns="3061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列子：</a:t>
            </a:r>
            <a:r>
              <a:rPr lang="zh-CN" altLang="zh-CN" sz="2300" b="1" dirty="0">
                <a:latin typeface="楷体" panose="02010609060101010101" charset="-122"/>
                <a:ea typeface="楷体" panose="02010609060101010101" charset="-122"/>
              </a:rPr>
              <a:t>名御寇，战国时期思想家，郑国人。思想上崇尚虚无缥缈，生前被称作“有道之士”。著有《列子》，其学说归同于老、庄，是介于老、庄之间道家学派承前启后的传承人物。</a:t>
            </a:r>
            <a:endParaRPr lang="zh-CN" altLang="zh-CN" sz="23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3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本文选自《列子·汤问》</a:t>
            </a:r>
            <a:r>
              <a:rPr lang="zh-CN" altLang="zh-CN" sz="2300" b="1" dirty="0">
                <a:latin typeface="楷体" panose="02010609060101010101" charset="-122"/>
                <a:ea typeface="楷体" panose="02010609060101010101" charset="-122"/>
              </a:rPr>
              <a:t>。《列子》一书中保留了不少古代的民间故事和寓言故事，如《愚公移山》《杞人忧天》《齐人攫金》等。</a:t>
            </a:r>
            <a:endParaRPr lang="zh-CN" altLang="zh-CN" sz="23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151" name="Picture 10" descr="C:\Users\Administrator\Desktop\图片1u7u7kj.png图片1u7u7k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0289" y="1370886"/>
            <a:ext cx="2428875" cy="29408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55834" y="659606"/>
            <a:ext cx="178308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spc="300">
                <a:solidFill>
                  <a:srgbClr val="7878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了解作者</a:t>
            </a:r>
            <a:endParaRPr lang="zh-CN" altLang="en-US" sz="2700" b="1" spc="300">
              <a:solidFill>
                <a:srgbClr val="7878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/>
          <p:nvPr/>
        </p:nvSpPr>
        <p:spPr>
          <a:xfrm>
            <a:off x="2730104" y="1244918"/>
            <a:ext cx="3856434" cy="522446"/>
          </a:xfrm>
          <a:prstGeom prst="rect">
            <a:avLst/>
          </a:prstGeom>
          <a:noFill/>
          <a:ln w="19050">
            <a:noFill/>
          </a:ln>
        </p:spPr>
        <p:txBody>
          <a:bodyPr wrap="square" lIns="61220" tIns="30610" rIns="61220" bIns="30610" anchor="t">
            <a:spAutoFit/>
          </a:bodyPr>
          <a:lstStyle/>
          <a:p>
            <a:pPr algn="ctr"/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两小儿辩日</a:t>
            </a:r>
            <a:endParaRPr lang="zh-CN" altLang="en-US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4387" y="1847850"/>
            <a:ext cx="128349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dòu</a:t>
            </a:r>
            <a:endParaRPr lang="en-US" altLang="zh-CN" sz="2400" b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4" name="Text Box 18"/>
          <p:cNvSpPr txBox="1"/>
          <p:nvPr/>
        </p:nvSpPr>
        <p:spPr>
          <a:xfrm>
            <a:off x="1055846" y="2139316"/>
            <a:ext cx="7140893" cy="2142387"/>
          </a:xfrm>
          <a:prstGeom prst="rect">
            <a:avLst/>
          </a:prstGeom>
          <a:noFill/>
          <a:ln w="19050">
            <a:noFill/>
          </a:ln>
        </p:spPr>
        <p:txBody>
          <a:bodyPr wrap="square" lIns="61220" tIns="30610" rIns="61220" bIns="3061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   孔子东游，见两小儿辩斗，问其故。</a:t>
            </a:r>
            <a:endParaRPr lang="zh-CN" altLang="en-US" sz="2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    一儿曰：“我以日始出时去人近，而日中时远也。”</a:t>
            </a:r>
            <a:endParaRPr lang="zh-CN" altLang="en-US" sz="2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    一儿曰：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我以日初出远，而日中时近也。</a:t>
            </a: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2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5834" y="659606"/>
            <a:ext cx="178308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spc="300">
                <a:solidFill>
                  <a:srgbClr val="7878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初读古文</a:t>
            </a:r>
            <a:endParaRPr lang="zh-CN" altLang="en-US" sz="2700" b="1" spc="300">
              <a:solidFill>
                <a:srgbClr val="7878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18"/>
          <p:cNvSpPr txBox="1"/>
          <p:nvPr/>
        </p:nvSpPr>
        <p:spPr>
          <a:xfrm>
            <a:off x="1147763" y="849154"/>
            <a:ext cx="6848475" cy="3902869"/>
          </a:xfrm>
          <a:prstGeom prst="rect">
            <a:avLst/>
          </a:prstGeom>
          <a:noFill/>
          <a:ln w="19050">
            <a:noFill/>
          </a:ln>
        </p:spPr>
        <p:txBody>
          <a:bodyPr wrap="square" lIns="61220" tIns="30610" rIns="61220" bIns="3061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2600" b="1" dirty="0">
                <a:ea typeface="楷体" panose="02010609060101010101" charset="-122"/>
                <a:sym typeface="宋体" panose="02010600030101010101" pitchFamily="2" charset="-122"/>
              </a:rPr>
              <a:t>一儿曰：“日初出大如车盖，及日中则如盘盂，此不为远者小而近者大乎？”</a:t>
            </a:r>
            <a:endParaRPr lang="zh-CN" altLang="en-US" sz="2600" b="1" dirty="0">
              <a:ea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     一儿曰：“日初出沧沧凉凉，及其日中如探汤，此不为近者热而远者凉乎？”</a:t>
            </a:r>
            <a:endParaRPr lang="zh-CN" altLang="en-US" sz="2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    孔子不能决也。</a:t>
            </a:r>
            <a:endParaRPr lang="zh-CN" altLang="en-US" sz="2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    两小儿笑曰：“孰为汝多知乎？”</a:t>
            </a:r>
            <a:endParaRPr lang="zh-CN" altLang="en-US" sz="2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7307" y="1284447"/>
            <a:ext cx="817960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yú</a:t>
            </a:r>
            <a:endParaRPr lang="en-US" altLang="zh-CN" sz="2400" b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21957" y="1948339"/>
            <a:ext cx="1198960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>
              <a:buSzTx/>
            </a:pPr>
            <a:r>
              <a:rPr lang="en-US" altLang="zh-CN" sz="24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cāng</a:t>
            </a:r>
            <a:endParaRPr lang="en-US" altLang="zh-CN" sz="2400" b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64769" y="3786664"/>
            <a:ext cx="817960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shú</a:t>
            </a:r>
            <a:endParaRPr lang="en-US" altLang="zh-CN" sz="2400" b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2000" y="3786664"/>
            <a:ext cx="719138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rǔ</a:t>
            </a:r>
            <a:endParaRPr lang="en-US" altLang="zh-CN" sz="2400" b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21023" y="1218826"/>
            <a:ext cx="7777876" cy="3612356"/>
          </a:xfrm>
          <a:prstGeom prst="rect">
            <a:avLst/>
          </a:prstGeom>
          <a:noFill/>
          <a:ln w="9525">
            <a:solidFill>
              <a:srgbClr val="5B5B5B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孔子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东游，见两小儿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辩斗，问其故。  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    一儿曰：“我以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日始出时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去人近，而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日中时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远也。”  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    一儿曰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：“我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日初出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远，而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日中时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近也。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”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  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    一儿曰：“日初出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大如车盖，及日中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则如盘盂，此不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远者小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而近者大乎？” 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    一儿曰：“日初出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沧沧凉凉，及其日中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如探汤，此不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</a:t>
            </a:r>
            <a:r>
              <a:rPr lang="en-US" altLang="zh-CN" sz="24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近者热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而远者凉乎？”  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    孔子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不能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决也。  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    两小儿笑曰：“孰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汝 </a:t>
            </a:r>
            <a:r>
              <a:rPr lang="en-US" altLang="zh-CN" sz="21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多知乎？</a:t>
            </a:r>
            <a:r>
              <a:rPr lang="en-US" altLang="zh-CN" sz="2100" b="1" dirty="0">
                <a:latin typeface="楷体" panose="02010609060101010101" charset="-122"/>
                <a:ea typeface="楷体" panose="02010609060101010101" charset="-122"/>
              </a:rPr>
              <a:t> ”</a:t>
            </a:r>
            <a:endParaRPr lang="en-US" altLang="zh-CN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25720" y="4935856"/>
            <a:ext cx="9169482" cy="206693"/>
            <a:chOff x="-54" y="10364"/>
            <a:chExt cx="19251" cy="43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V="1">
              <a:off x="-54" y="10365"/>
              <a:ext cx="9861" cy="41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t="-5839" r="4776"/>
            <a:stretch>
              <a:fillRect/>
            </a:stretch>
          </p:blipFill>
          <p:spPr>
            <a:xfrm flipV="1">
              <a:off x="9807" y="10364"/>
              <a:ext cx="9390" cy="435"/>
            </a:xfrm>
            <a:prstGeom prst="rect">
              <a:avLst/>
            </a:prstGeom>
          </p:spPr>
        </p:pic>
      </p:grpSp>
      <p:sp>
        <p:nvSpPr>
          <p:cNvPr id="18" name="TextBox 14"/>
          <p:cNvSpPr txBox="1">
            <a:spLocks noChangeArrowheads="1"/>
          </p:cNvSpPr>
          <p:nvPr/>
        </p:nvSpPr>
        <p:spPr bwMode="auto">
          <a:xfrm>
            <a:off x="7559209" y="2909452"/>
            <a:ext cx="972235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err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汉语拼音" panose="020B0604020202020204" pitchFamily="34" charset="0"/>
              </a:rPr>
              <a:t>wèi</a:t>
            </a:r>
            <a:endParaRPr lang="en-US" altLang="zh-CN" sz="2400" b="1" dirty="0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  <a:cs typeface="汉语拼音" panose="020B0604020202020204" pitchFamily="34" charset="0"/>
            </a:endParaRPr>
          </a:p>
        </p:txBody>
      </p: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7541958" y="2053983"/>
            <a:ext cx="972235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err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汉语拼音" panose="020B0604020202020204" pitchFamily="34" charset="0"/>
              </a:rPr>
              <a:t>wèi</a:t>
            </a:r>
            <a:endParaRPr lang="en-US" altLang="zh-CN" sz="2400" b="1" dirty="0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  <a:cs typeface="汉语拼音" panose="020B0604020202020204" pitchFamily="34" charset="0"/>
            </a:endParaRPr>
          </a:p>
        </p:txBody>
      </p:sp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3131841" y="4070206"/>
            <a:ext cx="972235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err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汉语拼音" panose="020B0604020202020204" pitchFamily="34" charset="0"/>
              </a:rPr>
              <a:t>wèi</a:t>
            </a:r>
            <a:endParaRPr lang="en-US" altLang="zh-CN" sz="2400" b="1" dirty="0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8185" y="591127"/>
            <a:ext cx="7491780" cy="436721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pPr algn="just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自读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两小儿辩日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，读准字音，注意停顿。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>
            <a:spLocks noChangeArrowheads="1"/>
          </p:cNvSpPr>
          <p:nvPr/>
        </p:nvSpPr>
        <p:spPr bwMode="auto">
          <a:xfrm>
            <a:off x="6280183" y="1367333"/>
            <a:ext cx="972235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 err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汉语拼音" panose="020B0604020202020204" pitchFamily="34" charset="0"/>
              </a:rPr>
              <a:t>wèi</a:t>
            </a:r>
            <a:endParaRPr lang="en-US" altLang="zh-CN" sz="2700" b="1" dirty="0" err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  <a:cs typeface="汉语拼音" panose="020B0604020202020204" pitchFamily="34" charset="0"/>
            </a:endParaRPr>
          </a:p>
        </p:txBody>
      </p:sp>
      <p:sp>
        <p:nvSpPr>
          <p:cNvPr id="3" name="TextBox 14"/>
          <p:cNvSpPr txBox="1">
            <a:spLocks noChangeArrowheads="1"/>
          </p:cNvSpPr>
          <p:nvPr/>
        </p:nvSpPr>
        <p:spPr bwMode="auto">
          <a:xfrm>
            <a:off x="4950091" y="1992259"/>
            <a:ext cx="2934277" cy="4376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5B5B5B"/>
            </a:solidFill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宋体" panose="02010600030101010101" pitchFamily="2" charset="-122"/>
              </a:rPr>
              <a:t>①</a:t>
            </a:r>
            <a:r>
              <a:rPr lang="zh-CN" altLang="en-US" sz="2100" b="1" dirty="0">
                <a:latin typeface="宋体" panose="02010600030101010101" pitchFamily="2" charset="-122"/>
              </a:rPr>
              <a:t>因为（表反问语气）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851525" y="2496314"/>
            <a:ext cx="3708976" cy="1164183"/>
            <a:chOff x="6467857" y="3356992"/>
            <a:chExt cx="4944659" cy="1552244"/>
          </a:xfrm>
        </p:grpSpPr>
        <p:sp>
          <p:nvSpPr>
            <p:cNvPr id="4" name="文本框 3"/>
            <p:cNvSpPr txBox="1"/>
            <p:nvPr/>
          </p:nvSpPr>
          <p:spPr>
            <a:xfrm>
              <a:off x="6469070" y="3356992"/>
              <a:ext cx="4943446" cy="104644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sym typeface="+mn-ea"/>
                </a:rPr>
                <a:t>例句：</a:t>
              </a:r>
              <a:endPara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endParaRPr>
            </a:p>
            <a:p>
              <a:r>
                <a:rPr lang="zh-CN" altLang="en-US" sz="21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此不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为</a:t>
              </a:r>
              <a:r>
                <a:rPr lang="en-US" altLang="zh-CN" sz="2100" b="1" dirty="0">
                  <a:solidFill>
                    <a:srgbClr val="6600FF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/</a:t>
              </a:r>
              <a:r>
                <a:rPr lang="zh-CN" altLang="en-US" sz="21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远者小</a:t>
              </a:r>
              <a:r>
                <a:rPr lang="en-US" altLang="zh-CN" sz="2100" b="1" dirty="0">
                  <a:solidFill>
                    <a:srgbClr val="6600FF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/</a:t>
              </a:r>
              <a:r>
                <a:rPr lang="zh-CN" altLang="en-US" sz="21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而近者大乎？</a:t>
              </a:r>
              <a:endParaRPr lang="zh-CN" altLang="en-US" sz="2100" b="1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67857" y="4355239"/>
              <a:ext cx="4943446" cy="55399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1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此不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为</a:t>
              </a:r>
              <a:r>
                <a:rPr lang="en-US" altLang="zh-CN" sz="2100" b="1" dirty="0">
                  <a:solidFill>
                    <a:srgbClr val="6600FF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/</a:t>
              </a:r>
              <a:r>
                <a:rPr lang="zh-CN" altLang="en-US" sz="21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近者热</a:t>
              </a:r>
              <a:r>
                <a:rPr lang="en-US" altLang="zh-CN" sz="2100" b="1" dirty="0">
                  <a:solidFill>
                    <a:srgbClr val="6600FF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/</a:t>
              </a:r>
              <a:r>
                <a:rPr lang="zh-CN" altLang="en-US" sz="21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而远者凉乎？</a:t>
              </a:r>
              <a:endParaRPr lang="zh-CN" altLang="en-US" sz="2100" b="1" dirty="0"/>
            </a:p>
          </p:txBody>
        </p:sp>
      </p:grpSp>
      <p:sp>
        <p:nvSpPr>
          <p:cNvPr id="8" name="TextBox 14"/>
          <p:cNvSpPr txBox="1">
            <a:spLocks noChangeArrowheads="1"/>
          </p:cNvSpPr>
          <p:nvPr/>
        </p:nvSpPr>
        <p:spPr bwMode="auto">
          <a:xfrm>
            <a:off x="4950091" y="3774457"/>
            <a:ext cx="1944469" cy="4376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5B5B5B"/>
            </a:solidFill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宋体" panose="02010600030101010101" pitchFamily="2" charset="-122"/>
              </a:rPr>
              <a:t>②同</a:t>
            </a:r>
            <a:r>
              <a:rPr lang="en-US" altLang="zh-CN" sz="2400" b="1" dirty="0"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</a:rPr>
              <a:t>谓</a:t>
            </a:r>
            <a:r>
              <a:rPr lang="en-US" altLang="zh-CN" sz="2400" b="1" dirty="0">
                <a:latin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</a:rPr>
              <a:t>。</a:t>
            </a:r>
            <a:endParaRPr lang="en-US" altLang="zh-CN" sz="2400" b="1" dirty="0" err="1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32040" y="4260511"/>
            <a:ext cx="3543278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例句：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为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汝 </a:t>
            </a:r>
            <a:r>
              <a:rPr lang="en-US" altLang="zh-CN" sz="24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多知乎？</a:t>
            </a:r>
            <a:endParaRPr lang="zh-CN" altLang="en-US" sz="2400" b="1" dirty="0"/>
          </a:p>
        </p:txBody>
      </p:sp>
      <p:sp>
        <p:nvSpPr>
          <p:cNvPr id="10" name="TextBox 17"/>
          <p:cNvSpPr txBox="1"/>
          <p:nvPr/>
        </p:nvSpPr>
        <p:spPr>
          <a:xfrm>
            <a:off x="4139952" y="1291041"/>
            <a:ext cx="600150" cy="623239"/>
          </a:xfrm>
          <a:prstGeom prst="rect">
            <a:avLst/>
          </a:prstGeom>
          <a:noFill/>
        </p:spPr>
        <p:txBody>
          <a:bodyPr wrap="none" lIns="68573" tIns="34286" rIns="68573" bIns="34286" rtlCol="0">
            <a:spAutoFit/>
          </a:bodyPr>
          <a:lstStyle/>
          <a:p>
            <a:r>
              <a:rPr lang="zh-CN" altLang="en-US" sz="3600" b="1" dirty="0">
                <a:solidFill>
                  <a:srgbClr val="33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lang="zh-CN" altLang="en-US" sz="3600" b="1" dirty="0">
              <a:solidFill>
                <a:srgbClr val="33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1748693" y="1367333"/>
            <a:ext cx="864208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 err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汉语拼音" panose="020B0604020202020204" pitchFamily="34" charset="0"/>
              </a:rPr>
              <a:t>wéi</a:t>
            </a:r>
            <a:endParaRPr lang="en-US" altLang="zh-CN" sz="2700" b="1" dirty="0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  <a:cs typeface="汉语拼音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5954" y="2869537"/>
            <a:ext cx="3078407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例句：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惟</a:t>
            </a:r>
            <a:r>
              <a:rPr lang="en-US" altLang="zh-CN" sz="24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弈秋之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听</a:t>
            </a:r>
            <a:endParaRPr lang="zh-CN" altLang="en-US" sz="24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965956" y="3955659"/>
            <a:ext cx="3025320" cy="80724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例句：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一心以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</a:t>
            </a:r>
            <a:r>
              <a:rPr lang="en-US" altLang="zh-CN" sz="24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有鸿鹄</a:t>
            </a:r>
            <a:r>
              <a:rPr lang="en-US" altLang="zh-CN" sz="24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将至</a:t>
            </a:r>
            <a:endParaRPr lang="zh-CN" altLang="en-US" sz="2400" b="1" dirty="0"/>
          </a:p>
        </p:txBody>
      </p:sp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965956" y="1945968"/>
            <a:ext cx="2736809" cy="8072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5B5B5B"/>
            </a:solidFill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宋体" panose="02010600030101010101" pitchFamily="2" charset="-122"/>
              </a:rPr>
              <a:t>①表示程度范围的加深或扩大。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52" name="TextBox 14"/>
          <p:cNvSpPr txBox="1">
            <a:spLocks noChangeArrowheads="1"/>
          </p:cNvSpPr>
          <p:nvPr/>
        </p:nvSpPr>
        <p:spPr bwMode="auto">
          <a:xfrm>
            <a:off x="965956" y="3467034"/>
            <a:ext cx="1458350" cy="4376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5B5B5B"/>
            </a:solidFill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宋体" panose="02010600030101010101" pitchFamily="2" charset="-122"/>
              </a:rPr>
              <a:t>②认为。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55834" y="651034"/>
            <a:ext cx="178308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spc="1200">
                <a:solidFill>
                  <a:srgbClr val="7878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多音字</a:t>
            </a:r>
            <a:endParaRPr lang="zh-CN" altLang="en-US" sz="2700" b="1" spc="1200">
              <a:solidFill>
                <a:srgbClr val="7878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8" grpId="0" bldLvl="0" animBg="1"/>
      <p:bldP spid="9" grpId="0"/>
      <p:bldP spid="11" grpId="0"/>
      <p:bldP spid="12" grpId="0"/>
      <p:bldP spid="13" grpId="0"/>
      <p:bldP spid="16" grpId="0" bldLvl="0" animBg="1"/>
      <p:bldP spid="52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2.xml><?xml version="1.0" encoding="utf-8"?>
<p:tagLst xmlns:p="http://schemas.openxmlformats.org/presentationml/2006/main">
  <p:tag name="KSO_WM_SLIDE_MODEL_TYPE" val="timeline"/>
</p:tagLst>
</file>

<file path=ppt/tags/tag43.xml><?xml version="1.0" encoding="utf-8"?>
<p:tagLst xmlns:p="http://schemas.openxmlformats.org/presentationml/2006/main">
  <p:tag name="KSO_WPP_MARK_KEY" val="38ec7b8f-b48d-40b3-8379-09e8c3c3771c"/>
  <p:tag name="COMMONDATA" val="eyJoZGlkIjoiNTEwZDYwYjA4ODUyYzA2MmI0M2EzZjhhMWY0NWI4YWEifQ==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3512</Words>
  <Application>WPS 演示</Application>
  <PresentationFormat>全屏显示(16:9)</PresentationFormat>
  <Paragraphs>395</Paragraphs>
  <Slides>41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6" baseType="lpstr">
      <vt:lpstr>Arial</vt:lpstr>
      <vt:lpstr>宋体</vt:lpstr>
      <vt:lpstr>Wingdings</vt:lpstr>
      <vt:lpstr>Calibri</vt:lpstr>
      <vt:lpstr>微软雅黑</vt:lpstr>
      <vt:lpstr>Wingdings</vt:lpstr>
      <vt:lpstr>Calibri</vt:lpstr>
      <vt:lpstr>楷体</vt:lpstr>
      <vt:lpstr>GB Pinyinok-D</vt:lpstr>
      <vt:lpstr>汉语拼音</vt:lpstr>
      <vt:lpstr>Arial Unicode MS</vt:lpstr>
      <vt:lpstr>Times New Roman</vt:lpstr>
      <vt:lpstr>隶书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427</cp:revision>
  <dcterms:created xsi:type="dcterms:W3CDTF">2015-05-05T08:02:00Z</dcterms:created>
  <dcterms:modified xsi:type="dcterms:W3CDTF">2023-01-19T01:44:17Z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35EAB44E2A294F44BFA1FC53F45FE80C</vt:lpwstr>
  </property>
</Properties>
</file>