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73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</p:sldIdLst>
  <p:sldSz cx="9144000" cy="5143500" type="screen16x9"/>
  <p:notesSz cx="6858000" cy="9144000"/>
  <p:custDataLst>
    <p:tags r:id="rId2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46" d="100"/>
          <a:sy n="146" d="100"/>
        </p:scale>
        <p:origin x="-624" y="-9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  <a:prstGeom prst="rect">
            <a:avLst/>
          </a:prstGeom>
        </p:spPr>
        <p:txBody>
          <a:bodyPr lIns="68579" tIns="34289" rIns="68579" bIns="34289"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4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9AD958-2DED-4043-AF37-8507FC68BA07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A0E5E6-2D55-4255-9D42-9E3B081170A3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lIns="68579" tIns="34289" rIns="68579" bIns="34289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67A149-ED80-47D5-85C1-BD88DE8D78F2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6C5E96-A082-4BF5-81BC-5DCBFD96D867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5"/>
            <a:ext cx="1971675" cy="4358879"/>
          </a:xfrm>
          <a:prstGeom prst="rect">
            <a:avLst/>
          </a:prstGeom>
        </p:spPr>
        <p:txBody>
          <a:bodyPr vert="eaVert" lIns="68579" tIns="34289" rIns="68579" bIns="34289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628651" y="273845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E83608-72B4-4CCA-9632-34805CB31F65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3EFCE7-86AE-4440-A976-FF4314180B21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750094"/>
            <a:ext cx="7886700" cy="517922"/>
          </a:xfrm>
          <a:prstGeom prst="rect">
            <a:avLst/>
          </a:prstGeom>
        </p:spPr>
        <p:txBody>
          <a:bodyPr lIns="68579" tIns="34289" rIns="68579" bIns="34289">
            <a:normAutofit/>
          </a:bodyPr>
          <a:lstStyle>
            <a:lvl1pPr>
              <a:defRPr sz="3000" b="1"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 marL="0" indent="593725">
              <a:lnSpc>
                <a:spcPct val="150000"/>
              </a:lnSpc>
              <a:buNone/>
              <a:defRPr sz="2400" b="1"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>
              <a:defRPr sz="2400">
                <a:latin typeface="楷体" panose="02010609060101010101" pitchFamily="49" charset="-122"/>
                <a:ea typeface="楷体" panose="02010609060101010101" pitchFamily="49" charset="-122"/>
              </a:defRPr>
            </a:lvl2pPr>
            <a:lvl3pPr>
              <a:defRPr sz="2400"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>
              <a:defRPr sz="2400"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>
              <a:defRPr sz="2400">
                <a:latin typeface="楷体" panose="02010609060101010101" pitchFamily="49" charset="-122"/>
                <a:ea typeface="楷体" panose="02010609060101010101" pitchFamily="49" charset="-122"/>
              </a:defRPr>
            </a:lvl5pPr>
          </a:lstStyle>
          <a:p>
            <a:pPr lvl="0"/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4A870F-443E-44E4-843B-F046624CDCD8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B7B663-28C0-44B8-A8E2-7DC59A94052C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  <a:prstGeom prst="rect">
            <a:avLst/>
          </a:prstGeom>
        </p:spPr>
        <p:txBody>
          <a:bodyPr lIns="68579" tIns="34289" rIns="68579" bIns="34289"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2E4FB8-9EDD-49F5-A584-9FF41AB30577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158551-A0B7-4FF6-9AED-E67C6947F2E7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lIns="68579" tIns="34289" rIns="68579" bIns="34289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6D2980-4362-4EEE-89BB-7BAC41BECD3C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FD03C0-721B-4503-AE7F-2A3DEA5ED13D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  <a:prstGeom prst="rect">
            <a:avLst/>
          </a:prstGeom>
        </p:spPr>
        <p:txBody>
          <a:bodyPr lIns="68579" tIns="34289" rIns="68579" bIns="34289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4629151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4629151" y="1878806"/>
            <a:ext cx="3887391" cy="2763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13A26B-8235-43BC-96AA-AADB4576FEA3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C645FC-1B6B-4E93-882F-AA7284989414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lIns="68579" tIns="34289" rIns="68579" bIns="34289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4B5097-9996-4357-91A5-758322364B3D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9E2FCA-2BF7-41A6-8278-3D1D2A664824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A0B097-B869-4429-B23A-741E36E51832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0E9A69-637F-46BB-BF88-6D7CAD08712F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</p:spPr>
        <p:txBody>
          <a:bodyPr lIns="68579" tIns="34289" rIns="68579" bIns="34289"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1543051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49384E-BB30-44A9-BC8C-43AF89E07EDB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3E8708-831C-480B-A19C-259FCF1DFEB4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</p:spPr>
        <p:txBody>
          <a:bodyPr lIns="68579" tIns="34289" rIns="68579" bIns="34289"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 rtlCol="0">
            <a:normAutofit/>
          </a:bodyPr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1543051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475E3D-B34E-4107-8880-8191D5607CBE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A34759-7C58-41DF-83D4-1AB48B75EA7A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628650" y="1369219"/>
            <a:ext cx="7886700" cy="326350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68579" tIns="34289" rIns="68579" bIns="34289" numCol="1" anchor="t" anchorCtr="0" compatLnSpc="1"/>
          <a:lstStyle/>
          <a:p>
            <a:pPr lvl="0"/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68579" tIns="34289" rIns="68579" bIns="34289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9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 defTabSz="914400">
              <a:defRPr/>
            </a:pPr>
            <a:fld id="{5335AFD9-0271-4CA1-B54C-D05D6431D039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68579" tIns="34289" rIns="68579" bIns="34289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9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 defTabSz="914400"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68579" tIns="34289" rIns="68579" bIns="34289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9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 defTabSz="914400">
              <a:defRPr/>
            </a:pPr>
            <a:fld id="{A9BC891A-3416-4196-9EBA-2D520F699D58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五边形 7"/>
          <p:cNvSpPr>
            <a:spLocks noChangeArrowheads="1"/>
          </p:cNvSpPr>
          <p:nvPr userDrawn="1"/>
        </p:nvSpPr>
        <p:spPr bwMode="auto">
          <a:xfrm>
            <a:off x="0" y="139305"/>
            <a:ext cx="2627710" cy="496490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lIns="68579" tIns="34289" rIns="68579" bIns="34289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defTabSz="914400">
              <a:buFont typeface="Arial" panose="020B0604020202020204" pitchFamily="34" charset="0"/>
              <a:buNone/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等线 Light" panose="02010600030101010101" charset="-122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等线 Light" panose="02010600030101010101" charset="-122"/>
          <a:ea typeface="等线 Light" panose="02010600030101010101" charset="-122"/>
          <a:cs typeface="等线 Light" panose="02010600030101010101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等线 Light" panose="02010600030101010101" charset="-122"/>
          <a:ea typeface="等线 Light" panose="02010600030101010101" charset="-122"/>
          <a:cs typeface="等线 Light" panose="02010600030101010101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等线 Light" panose="02010600030101010101" charset="-122"/>
          <a:ea typeface="等线 Light" panose="02010600030101010101" charset="-122"/>
          <a:cs typeface="等线 Light" panose="02010600030101010101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等线 Light" panose="02010600030101010101" charset="-122"/>
          <a:ea typeface="等线 Light" panose="02010600030101010101" charset="-122"/>
          <a:cs typeface="等线 Light" panose="02010600030101010101" charset="-122"/>
        </a:defRPr>
      </a:lvl5pPr>
      <a:lvl6pPr marL="3429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等线 Light" panose="02010600030101010101" charset="-122"/>
          <a:ea typeface="等线 Light" panose="02010600030101010101" charset="-122"/>
          <a:cs typeface="等线 Light" panose="02010600030101010101" charset="-122"/>
        </a:defRPr>
      </a:lvl6pPr>
      <a:lvl7pPr marL="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等线 Light" panose="02010600030101010101" charset="-122"/>
          <a:ea typeface="等线 Light" panose="02010600030101010101" charset="-122"/>
          <a:cs typeface="等线 Light" panose="02010600030101010101" charset="-122"/>
        </a:defRPr>
      </a:lvl7pPr>
      <a:lvl8pPr marL="10287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等线 Light" panose="02010600030101010101" charset="-122"/>
          <a:ea typeface="等线 Light" panose="02010600030101010101" charset="-122"/>
          <a:cs typeface="等线 Light" panose="02010600030101010101" charset="-122"/>
        </a:defRPr>
      </a:lvl8pPr>
      <a:lvl9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等线 Light" panose="02010600030101010101" charset="-122"/>
          <a:ea typeface="等线 Light" panose="02010600030101010101" charset="-122"/>
          <a:cs typeface="等线 Light" panose="02010600030101010101" charset="-122"/>
        </a:defRPr>
      </a:lvl9pPr>
    </p:titleStyle>
    <p:bodyStyle>
      <a:lvl1pPr indent="342900" algn="l" rtl="0" fontAlgn="base">
        <a:lnSpc>
          <a:spcPct val="15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2400" b="1" kern="1200">
          <a:solidFill>
            <a:schemeClr val="tx1"/>
          </a:solidFill>
          <a:latin typeface="楷体" panose="02010609060101010101" pitchFamily="49" charset="-122"/>
          <a:ea typeface="楷体" panose="02010609060101010101" pitchFamily="49" charset="-122"/>
          <a:cs typeface="楷体" panose="02010609060101010101" pitchFamily="49" charset="-122"/>
        </a:defRPr>
      </a:lvl1pPr>
      <a:lvl2pPr marL="5143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等线" panose="02010600030101010101" charset="-122"/>
        </a:defRPr>
      </a:lvl2pPr>
      <a:lvl3pPr marL="8572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等线" panose="02010600030101010101" charset="-122"/>
        </a:defRPr>
      </a:lvl3pPr>
      <a:lvl4pPr marL="12001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等线" panose="02010600030101010101" charset="-122"/>
        </a:defRPr>
      </a:lvl4pPr>
      <a:lvl5pPr marL="15430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等线" panose="02010600030101010101" charset="-122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 txBox="1"/>
          <p:nvPr/>
        </p:nvSpPr>
        <p:spPr>
          <a:xfrm>
            <a:off x="0" y="1554151"/>
            <a:ext cx="9144000" cy="702610"/>
          </a:xfrm>
          <a:prstGeom prst="rect">
            <a:avLst/>
          </a:prstGeom>
        </p:spPr>
        <p:txBody>
          <a:bodyPr lIns="68579" tIns="34289" rIns="68579" bIns="34289" anchor="b">
            <a:noAutofit/>
          </a:bodyPr>
          <a:lstStyle>
            <a:lvl1pPr algn="ctr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500" kern="1200">
                <a:solidFill>
                  <a:schemeClr val="tx1"/>
                </a:solidFill>
                <a:latin typeface="+mj-lt"/>
                <a:ea typeface="+mj-ea"/>
                <a:cs typeface="等线 Light" panose="02010600030101010101" charset="-122"/>
              </a:defRPr>
            </a:lvl1pPr>
            <a:lvl2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等线 Light" panose="02010600030101010101" charset="-122"/>
                <a:ea typeface="等线 Light" panose="02010600030101010101" charset="-122"/>
                <a:cs typeface="等线 Light" panose="02010600030101010101" charset="-122"/>
              </a:defRPr>
            </a:lvl2pPr>
            <a:lvl3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等线 Light" panose="02010600030101010101" charset="-122"/>
                <a:ea typeface="等线 Light" panose="02010600030101010101" charset="-122"/>
                <a:cs typeface="等线 Light" panose="02010600030101010101" charset="-122"/>
              </a:defRPr>
            </a:lvl3pPr>
            <a:lvl4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等线 Light" panose="02010600030101010101" charset="-122"/>
                <a:ea typeface="等线 Light" panose="02010600030101010101" charset="-122"/>
                <a:cs typeface="等线 Light" panose="02010600030101010101" charset="-122"/>
              </a:defRPr>
            </a:lvl4pPr>
            <a:lvl5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等线 Light" panose="02010600030101010101" charset="-122"/>
                <a:ea typeface="等线 Light" panose="02010600030101010101" charset="-122"/>
                <a:cs typeface="等线 Light" panose="02010600030101010101" charset="-122"/>
              </a:defRPr>
            </a:lvl5pPr>
            <a:lvl6pPr marL="3429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等线 Light" panose="02010600030101010101" charset="-122"/>
                <a:ea typeface="等线 Light" panose="02010600030101010101" charset="-122"/>
                <a:cs typeface="等线 Light" panose="02010600030101010101" charset="-122"/>
              </a:defRPr>
            </a:lvl6pPr>
            <a:lvl7pPr marL="685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等线 Light" panose="02010600030101010101" charset="-122"/>
                <a:ea typeface="等线 Light" panose="02010600030101010101" charset="-122"/>
                <a:cs typeface="等线 Light" panose="02010600030101010101" charset="-122"/>
              </a:defRPr>
            </a:lvl7pPr>
            <a:lvl8pPr marL="10287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等线 Light" panose="02010600030101010101" charset="-122"/>
                <a:ea typeface="等线 Light" panose="02010600030101010101" charset="-122"/>
                <a:cs typeface="等线 Light" panose="02010600030101010101" charset="-122"/>
              </a:defRPr>
            </a:lvl8pPr>
            <a:lvl9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等线 Light" panose="02010600030101010101" charset="-122"/>
                <a:ea typeface="等线 Light" panose="02010600030101010101" charset="-122"/>
                <a:cs typeface="等线 Light" panose="02010600030101010101" charset="-122"/>
              </a:defRPr>
            </a:lvl9pPr>
          </a:lstStyle>
          <a:p>
            <a:pPr fontAlgn="auto">
              <a:spcAft>
                <a:spcPts val="0"/>
              </a:spcAft>
              <a:defRPr/>
            </a:pPr>
            <a:r>
              <a:rPr lang="zh-CN" altLang="zh-CN" sz="410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真理诞生在一百个问号之后</a:t>
            </a:r>
            <a:endParaRPr lang="zh-CN" altLang="en-US" sz="41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5" name="标题 1"/>
          <p:cNvSpPr txBox="1"/>
          <p:nvPr/>
        </p:nvSpPr>
        <p:spPr bwMode="auto">
          <a:xfrm>
            <a:off x="3430772" y="2915731"/>
            <a:ext cx="1944291" cy="373856"/>
          </a:xfrm>
          <a:prstGeom prst="rect">
            <a:avLst/>
          </a:prstGeom>
          <a:noFill/>
        </p:spPr>
        <p:txBody>
          <a:bodyPr lIns="78222" tIns="39111" rIns="78222" bIns="39111" anchor="ctr"/>
          <a:lstStyle/>
          <a:p>
            <a:pPr algn="ctr" defTabSz="782320" fontAlgn="auto">
              <a:spcAft>
                <a:spcPts val="0"/>
              </a:spcAft>
              <a:defRPr/>
            </a:pPr>
            <a:r>
              <a:rPr lang="zh-CN" altLang="en-US" sz="24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第</a:t>
            </a:r>
            <a:r>
              <a:rPr lang="en-US" altLang="zh-CN" sz="24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2</a:t>
            </a:r>
            <a:r>
              <a:rPr lang="zh-CN" altLang="en-US" sz="24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课</a:t>
            </a:r>
            <a:r>
              <a:rPr lang="zh-CN" altLang="en-US" sz="2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时</a:t>
            </a:r>
            <a:endParaRPr lang="zh-CN" altLang="zh-CN" sz="2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90107" y="223284"/>
            <a:ext cx="1491034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2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部编版语文</a:t>
            </a:r>
            <a:endParaRPr lang="zh-CN" altLang="en-US" sz="21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21494" y="1062037"/>
            <a:ext cx="7886700" cy="3263504"/>
          </a:xfrm>
        </p:spPr>
        <p:txBody>
          <a:bodyPr rtlCol="0">
            <a:normAutofit lnSpcReduction="10000"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dirty="0">
                <a:cs typeface="+mn-cs"/>
              </a:rPr>
              <a:t>为了证明自己的观点，作者为我们具体阐述了三个事例，观点鲜明，论据充分。仔细读了这三个事例后，你们又发现了什么呢？</a:t>
            </a:r>
            <a:endParaRPr lang="en-US" altLang="zh-CN" dirty="0"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chemeClr val="accent5"/>
                </a:solidFill>
                <a:cs typeface="+mn-cs"/>
              </a:rPr>
              <a:t>这三个事例中提到的科学家发现或者发明的过程是相同的，都是先偶然发现问题，不断地追问；再进行</a:t>
            </a:r>
            <a:r>
              <a:rPr lang="zh-CN" altLang="en-US" dirty="0" smtClean="0">
                <a:solidFill>
                  <a:schemeClr val="accent5"/>
                </a:solidFill>
                <a:cs typeface="+mn-cs"/>
              </a:rPr>
              <a:t>反复研究</a:t>
            </a:r>
            <a:r>
              <a:rPr lang="zh-CN" altLang="en-US" dirty="0">
                <a:solidFill>
                  <a:schemeClr val="accent5"/>
                </a:solidFill>
                <a:cs typeface="+mn-cs"/>
              </a:rPr>
              <a:t>和实验；最后解决了问题，得出了结论。</a:t>
            </a:r>
            <a:endParaRPr lang="zh-CN" altLang="en-US" dirty="0">
              <a:solidFill>
                <a:schemeClr val="accent5"/>
              </a:solidFill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cs typeface="+mn-cs"/>
            </a:endParaRPr>
          </a:p>
        </p:txBody>
      </p:sp>
      <p:sp>
        <p:nvSpPr>
          <p:cNvPr id="4" name="标题 1"/>
          <p:cNvSpPr txBox="1"/>
          <p:nvPr/>
        </p:nvSpPr>
        <p:spPr bwMode="auto">
          <a:xfrm>
            <a:off x="304802" y="196456"/>
            <a:ext cx="1944291" cy="373856"/>
          </a:xfrm>
          <a:prstGeom prst="rect">
            <a:avLst/>
          </a:prstGeom>
          <a:noFill/>
        </p:spPr>
        <p:txBody>
          <a:bodyPr lIns="78218" tIns="39109" rIns="78218" bIns="39109" anchor="ctr"/>
          <a:lstStyle/>
          <a:p>
            <a:pPr algn="ctr" defTabSz="782320">
              <a:spcBef>
                <a:spcPct val="0"/>
              </a:spcBef>
              <a:defRPr/>
            </a:pPr>
            <a:r>
              <a:rPr lang="zh-CN" altLang="en-US" sz="2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归纳总结</a:t>
            </a:r>
            <a:endParaRPr lang="zh-CN" altLang="zh-CN" sz="24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pic>
        <p:nvPicPr>
          <p:cNvPr id="34819" name="Picture 1" descr="F:\千库网下载图片\00b71da587e5816e6076551b622f1de3.pn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0" y="141687"/>
            <a:ext cx="521494" cy="5214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indent="593090"/>
            <a:r>
              <a:rPr lang="zh-CN" altLang="zh-CN" smtClean="0">
                <a:latin typeface="楷体" panose="02010609060101010101" pitchFamily="49" charset="-122"/>
                <a:ea typeface="楷体" panose="02010609060101010101" pitchFamily="49" charset="-122"/>
              </a:rPr>
              <a:t>你还能从现实生活中举出这样的事例吗？</a:t>
            </a:r>
            <a:r>
              <a:rPr lang="zh-CN" altLang="en-US" smtClean="0">
                <a:latin typeface="楷体" panose="02010609060101010101" pitchFamily="49" charset="-122"/>
                <a:ea typeface="楷体" panose="02010609060101010101" pitchFamily="49" charset="-122"/>
              </a:rPr>
              <a:t>按照这样的顺序来说一说。</a:t>
            </a:r>
            <a:endParaRPr lang="zh-CN" altLang="en-US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842" name="文本框 14"/>
          <p:cNvSpPr txBox="1">
            <a:spLocks noChangeArrowheads="1"/>
          </p:cNvSpPr>
          <p:nvPr/>
        </p:nvSpPr>
        <p:spPr bwMode="auto">
          <a:xfrm>
            <a:off x="790577" y="196456"/>
            <a:ext cx="1448991" cy="42148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51433" tIns="25718" rIns="51433" bIns="25718"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发散思维</a:t>
            </a:r>
            <a:endParaRPr lang="zh-CN" altLang="en-US" sz="2400" b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5843" name="Picture 2" descr="F:\千库网下载图片\1bc59db17b5019eedd9bb79b8d014c99.pn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" y="2"/>
            <a:ext cx="828675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/>
        </p:nvSpPr>
        <p:spPr>
          <a:xfrm>
            <a:off x="951311" y="2922985"/>
            <a:ext cx="1370409" cy="438150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  <a:tileRect/>
          </a:gradFill>
        </p:spPr>
        <p:txBody>
          <a:bodyPr wrap="none" lIns="68577" tIns="34289" rIns="68577" bIns="34289">
            <a:spAutoFit/>
          </a:bodyPr>
          <a:lstStyle/>
          <a:p>
            <a:pPr defTabSz="685800">
              <a:defRPr/>
            </a:pP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发现问题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967040" y="2895602"/>
            <a:ext cx="1369219" cy="439341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  <a:tileRect/>
          </a:gradFill>
        </p:spPr>
        <p:txBody>
          <a:bodyPr wrap="none" lIns="68577" tIns="34289" rIns="68577" bIns="34289">
            <a:spAutoFit/>
          </a:bodyPr>
          <a:lstStyle/>
          <a:p>
            <a:pPr defTabSz="685800">
              <a:defRPr/>
            </a:pP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不断发问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876802" y="2895602"/>
            <a:ext cx="1369219" cy="439341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  <a:tileRect/>
          </a:gradFill>
        </p:spPr>
        <p:txBody>
          <a:bodyPr wrap="none" lIns="68577" tIns="34289" rIns="68577" bIns="34289">
            <a:spAutoFit/>
          </a:bodyPr>
          <a:lstStyle/>
          <a:p>
            <a:pPr defTabSz="685800">
              <a:defRPr/>
            </a:pP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不断解疑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902054" y="2906316"/>
            <a:ext cx="1370409" cy="438150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  <a:tileRect/>
          </a:gradFill>
        </p:spPr>
        <p:txBody>
          <a:bodyPr wrap="none" lIns="68577" tIns="34289" rIns="68577" bIns="34289">
            <a:spAutoFit/>
          </a:bodyPr>
          <a:lstStyle/>
          <a:p>
            <a:pPr defTabSz="685800">
              <a:defRPr/>
            </a:pP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找到真理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箭头: 右 11"/>
          <p:cNvSpPr/>
          <p:nvPr/>
        </p:nvSpPr>
        <p:spPr>
          <a:xfrm>
            <a:off x="2426496" y="3115867"/>
            <a:ext cx="434579" cy="15359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7" tIns="34289" rIns="68577" bIns="34289" anchor="ctr"/>
          <a:lstStyle/>
          <a:p>
            <a:pPr algn="ctr" defTabSz="6858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" name="箭头: 右 12"/>
          <p:cNvSpPr/>
          <p:nvPr/>
        </p:nvSpPr>
        <p:spPr>
          <a:xfrm>
            <a:off x="4344591" y="3075387"/>
            <a:ext cx="434578" cy="15478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7" tIns="34289" rIns="68577" bIns="34289" anchor="ctr"/>
          <a:lstStyle/>
          <a:p>
            <a:pPr algn="ctr" defTabSz="6858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" name="箭头: 右 13"/>
          <p:cNvSpPr/>
          <p:nvPr/>
        </p:nvSpPr>
        <p:spPr>
          <a:xfrm>
            <a:off x="6356748" y="3075387"/>
            <a:ext cx="434578" cy="15478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7" tIns="34289" rIns="68577" bIns="34289" anchor="ctr"/>
          <a:lstStyle/>
          <a:p>
            <a:pPr algn="ctr" defTabSz="6858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14338" y="1102521"/>
            <a:ext cx="7886700" cy="3278981"/>
          </a:xfrm>
        </p:spPr>
        <p:txBody>
          <a:bodyPr rtlCol="0">
            <a:normAutofit lnSpcReduction="10000"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dirty="0">
                <a:solidFill>
                  <a:schemeClr val="accent5"/>
                </a:solidFill>
                <a:cs typeface="+mn-cs"/>
              </a:rPr>
              <a:t>议论文的最大特点</a:t>
            </a:r>
            <a:r>
              <a:rPr lang="en-US" altLang="zh-CN" dirty="0">
                <a:solidFill>
                  <a:schemeClr val="accent5"/>
                </a:solidFill>
                <a:cs typeface="+mn-cs"/>
              </a:rPr>
              <a:t>:</a:t>
            </a:r>
            <a:r>
              <a:rPr lang="zh-CN" altLang="zh-CN" dirty="0">
                <a:solidFill>
                  <a:schemeClr val="accent5"/>
                </a:solidFill>
                <a:cs typeface="+mn-cs"/>
              </a:rPr>
              <a:t>通过具体的事例阐明自己的观点。</a:t>
            </a:r>
            <a:endParaRPr lang="en-US" altLang="zh-CN" dirty="0">
              <a:solidFill>
                <a:schemeClr val="accent5"/>
              </a:solidFill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dirty="0">
                <a:cs typeface="+mn-cs"/>
              </a:rPr>
              <a:t>仿照课文写法写一段话，用具体事实说明一个观点</a:t>
            </a:r>
            <a:r>
              <a:rPr lang="zh-CN" altLang="en-US" dirty="0">
                <a:cs typeface="+mn-cs"/>
              </a:rPr>
              <a:t>，请列出提纲</a:t>
            </a:r>
            <a:r>
              <a:rPr lang="zh-CN" altLang="zh-CN" dirty="0">
                <a:cs typeface="+mn-cs"/>
              </a:rPr>
              <a:t>。</a:t>
            </a:r>
            <a:endParaRPr lang="en-US" altLang="zh-CN" dirty="0"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cs typeface="+mn-cs"/>
              </a:rPr>
              <a:t>         </a:t>
            </a:r>
            <a:endParaRPr lang="en-US" altLang="zh-CN" dirty="0"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chemeClr val="accent2"/>
                </a:solidFill>
                <a:cs typeface="+mn-cs"/>
              </a:rPr>
              <a:t>论点：</a:t>
            </a:r>
            <a:r>
              <a:rPr lang="zh-CN" altLang="zh-CN" dirty="0">
                <a:solidFill>
                  <a:schemeClr val="accent6">
                    <a:lumMod val="75000"/>
                  </a:schemeClr>
                </a:solidFill>
                <a:cs typeface="+mn-cs"/>
              </a:rPr>
              <a:t>工夫不负有心人</a:t>
            </a:r>
            <a:endParaRPr lang="en-US" altLang="zh-CN" dirty="0">
              <a:solidFill>
                <a:schemeClr val="accent6">
                  <a:lumMod val="75000"/>
                </a:schemeClr>
              </a:solidFill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solidFill>
                  <a:schemeClr val="accent6">
                    <a:lumMod val="75000"/>
                  </a:schemeClr>
                </a:solidFill>
                <a:cs typeface="+mn-cs"/>
              </a:rPr>
              <a:t>      </a:t>
            </a:r>
            <a:r>
              <a:rPr lang="zh-CN" altLang="zh-CN" dirty="0">
                <a:solidFill>
                  <a:schemeClr val="accent6">
                    <a:lumMod val="75000"/>
                  </a:schemeClr>
                </a:solidFill>
                <a:cs typeface="+mn-cs"/>
              </a:rPr>
              <a:t>虚心使人进步，骄傲使人落后</a:t>
            </a:r>
            <a:endParaRPr lang="zh-CN" altLang="en-US" dirty="0">
              <a:solidFill>
                <a:schemeClr val="accent6">
                  <a:lumMod val="75000"/>
                </a:schemeClr>
              </a:solidFill>
              <a:cs typeface="+mn-cs"/>
            </a:endParaRPr>
          </a:p>
        </p:txBody>
      </p:sp>
      <p:sp>
        <p:nvSpPr>
          <p:cNvPr id="36866" name="文本框 14"/>
          <p:cNvSpPr txBox="1">
            <a:spLocks noChangeArrowheads="1"/>
          </p:cNvSpPr>
          <p:nvPr/>
        </p:nvSpPr>
        <p:spPr bwMode="auto">
          <a:xfrm>
            <a:off x="790577" y="196456"/>
            <a:ext cx="1448991" cy="42148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51433" tIns="25718" rIns="51433" bIns="25718"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拓展延伸</a:t>
            </a:r>
            <a:endParaRPr lang="zh-CN" altLang="en-US" sz="24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6867" name="Picture 2" descr="F:\千库网下载图片\1bc59db17b5019eedd9bb79b8d014c99.pn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" y="2"/>
            <a:ext cx="828675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内容占位符 2"/>
          <p:cNvSpPr>
            <a:spLocks noGrp="1"/>
          </p:cNvSpPr>
          <p:nvPr>
            <p:ph idx="1"/>
          </p:nvPr>
        </p:nvSpPr>
        <p:spPr>
          <a:xfrm>
            <a:off x="628650" y="1102519"/>
            <a:ext cx="7886700" cy="3263504"/>
          </a:xfrm>
        </p:spPr>
        <p:txBody>
          <a:bodyPr/>
          <a:lstStyle/>
          <a:p>
            <a:pPr indent="593090"/>
            <a:r>
              <a:rPr lang="zh-CN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作者开门见山提出自己的观点，明确指出“</a:t>
            </a:r>
            <a:r>
              <a:rPr lang="zh-CN" altLang="zh-CN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真理诞生于一百个问号之后</a:t>
            </a:r>
            <a:r>
              <a:rPr lang="zh-CN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”这句话本身就是“真理”，然后通过科学发展史上</a:t>
            </a:r>
            <a:r>
              <a:rPr lang="zh-CN" altLang="zh-CN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三个有代表性的确凿事例</a:t>
            </a:r>
            <a:r>
              <a:rPr lang="zh-CN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，再次证明了这个观点，最后指出科学发现的“偶然机遇”只会给有准备的人，提醒我们要做一个“有准备的人”，善于抓住机遇。</a:t>
            </a:r>
            <a:endParaRPr lang="zh-CN" altLang="en-US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标题 1"/>
          <p:cNvSpPr txBox="1"/>
          <p:nvPr/>
        </p:nvSpPr>
        <p:spPr bwMode="auto">
          <a:xfrm>
            <a:off x="304802" y="196456"/>
            <a:ext cx="1944291" cy="373856"/>
          </a:xfrm>
          <a:prstGeom prst="rect">
            <a:avLst/>
          </a:prstGeom>
          <a:noFill/>
        </p:spPr>
        <p:txBody>
          <a:bodyPr lIns="78218" tIns="39109" rIns="78218" bIns="39109" anchor="ctr"/>
          <a:lstStyle/>
          <a:p>
            <a:pPr algn="ctr" defTabSz="782320">
              <a:spcBef>
                <a:spcPct val="0"/>
              </a:spcBef>
              <a:defRPr/>
            </a:pPr>
            <a:r>
              <a:rPr lang="zh-CN" altLang="en-US" sz="2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归纳总结</a:t>
            </a:r>
            <a:endParaRPr lang="zh-CN" altLang="zh-CN" sz="24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pic>
        <p:nvPicPr>
          <p:cNvPr id="37891" name="Picture 1" descr="F:\千库网下载图片\00b71da587e5816e6076551b622f1de3.pn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0" y="141687"/>
            <a:ext cx="521494" cy="5214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内容占位符 2"/>
          <p:cNvSpPr>
            <a:spLocks noGrp="1"/>
          </p:cNvSpPr>
          <p:nvPr>
            <p:ph idx="1"/>
          </p:nvPr>
        </p:nvSpPr>
        <p:spPr>
          <a:xfrm>
            <a:off x="1263253" y="1318022"/>
            <a:ext cx="5614988" cy="1609725"/>
          </a:xfrm>
        </p:spPr>
        <p:txBody>
          <a:bodyPr/>
          <a:lstStyle/>
          <a:p>
            <a:pPr indent="593090"/>
            <a:r>
              <a:rPr lang="en-US" altLang="zh-CN" smtClean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zh-CN" smtClean="0">
                <a:latin typeface="楷体" panose="02010609060101010101" pitchFamily="49" charset="-122"/>
                <a:ea typeface="楷体" panose="02010609060101010101" pitchFamily="49" charset="-122"/>
              </a:rPr>
              <a:t>摘抄对自己有启发的语句。</a:t>
            </a:r>
            <a:endParaRPr lang="zh-CN" altLang="zh-CN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593090"/>
            <a:r>
              <a:rPr lang="en-US" altLang="zh-CN" smtClean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zh-CN" smtClean="0">
                <a:latin typeface="楷体" panose="02010609060101010101" pitchFamily="49" charset="-122"/>
                <a:ea typeface="楷体" panose="02010609060101010101" pitchFamily="49" charset="-122"/>
              </a:rPr>
              <a:t>继续完成小练笔。</a:t>
            </a:r>
            <a:endParaRPr lang="zh-CN" altLang="zh-CN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593090"/>
            <a:endParaRPr lang="zh-CN" altLang="en-US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8914" name="组合 3"/>
          <p:cNvGrpSpPr/>
          <p:nvPr/>
        </p:nvGrpSpPr>
        <p:grpSpPr bwMode="auto">
          <a:xfrm>
            <a:off x="142876" y="141687"/>
            <a:ext cx="2215754" cy="506015"/>
            <a:chOff x="190550" y="189434"/>
            <a:chExt cx="2954709" cy="674898"/>
          </a:xfrm>
        </p:grpSpPr>
        <p:sp>
          <p:nvSpPr>
            <p:cNvPr id="38916" name="标题 1"/>
            <p:cNvSpPr txBox="1">
              <a:spLocks noChangeArrowheads="1"/>
            </p:cNvSpPr>
            <p:nvPr/>
          </p:nvSpPr>
          <p:spPr bwMode="auto">
            <a:xfrm>
              <a:off x="838622" y="333450"/>
              <a:ext cx="2306637" cy="49847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pPr defTabSz="685800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400" b="1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课后习题</a:t>
              </a:r>
              <a:endParaRPr lang="zh-CN" altLang="zh-CN" sz="2400" b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38917" name="Picture 1" descr="F:\千库网下载图片\13ec4e22adfa0dfd6784612ed1d4d90a.png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190550" y="189434"/>
              <a:ext cx="540000" cy="6748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38915" name="图片 7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299600" y="2722962"/>
            <a:ext cx="1796653" cy="17966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indent="593090"/>
            <a:r>
              <a:rPr lang="en-US" altLang="zh-CN" smtClean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zh-CN" smtClean="0">
                <a:latin typeface="楷体" panose="02010609060101010101" pitchFamily="49" charset="-122"/>
                <a:ea typeface="楷体" panose="02010609060101010101" pitchFamily="49" charset="-122"/>
              </a:rPr>
              <a:t>辨字组词。</a:t>
            </a:r>
            <a:endParaRPr lang="zh-CN" altLang="zh-CN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593090"/>
            <a:r>
              <a:rPr lang="zh-CN" altLang="zh-CN" smtClean="0">
                <a:latin typeface="楷体" panose="02010609060101010101" pitchFamily="49" charset="-122"/>
                <a:ea typeface="楷体" panose="02010609060101010101" pitchFamily="49" charset="-122"/>
              </a:rPr>
              <a:t>澡</a:t>
            </a:r>
            <a:r>
              <a:rPr lang="en-US" altLang="zh-CN" smtClean="0">
                <a:latin typeface="楷体" panose="02010609060101010101" pitchFamily="49" charset="-122"/>
                <a:ea typeface="楷体" panose="02010609060101010101" pitchFamily="49" charset="-122"/>
              </a:rPr>
              <a:t>(      )  </a:t>
            </a:r>
            <a:r>
              <a:rPr lang="zh-CN" altLang="zh-CN" smtClean="0">
                <a:latin typeface="楷体" panose="02010609060101010101" pitchFamily="49" charset="-122"/>
                <a:ea typeface="楷体" panose="02010609060101010101" pitchFamily="49" charset="-122"/>
              </a:rPr>
              <a:t>滑</a:t>
            </a:r>
            <a:r>
              <a:rPr lang="en-US" altLang="zh-CN" smtClean="0">
                <a:latin typeface="楷体" panose="02010609060101010101" pitchFamily="49" charset="-122"/>
                <a:ea typeface="楷体" panose="02010609060101010101" pitchFamily="49" charset="-122"/>
              </a:rPr>
              <a:t>(      )   </a:t>
            </a:r>
            <a:r>
              <a:rPr lang="zh-CN" altLang="zh-CN" smtClean="0">
                <a:latin typeface="楷体" panose="02010609060101010101" pitchFamily="49" charset="-122"/>
                <a:ea typeface="楷体" panose="02010609060101010101" pitchFamily="49" charset="-122"/>
              </a:rPr>
              <a:t>玫</a:t>
            </a:r>
            <a:r>
              <a:rPr lang="en-US" altLang="zh-CN" smtClean="0">
                <a:latin typeface="楷体" panose="02010609060101010101" pitchFamily="49" charset="-122"/>
                <a:ea typeface="楷体" panose="02010609060101010101" pitchFamily="49" charset="-122"/>
              </a:rPr>
              <a:t>(      )  </a:t>
            </a:r>
            <a:r>
              <a:rPr lang="zh-CN" altLang="zh-CN" smtClean="0">
                <a:latin typeface="楷体" panose="02010609060101010101" pitchFamily="49" charset="-122"/>
                <a:ea typeface="楷体" panose="02010609060101010101" pitchFamily="49" charset="-122"/>
              </a:rPr>
              <a:t>桶</a:t>
            </a:r>
            <a:r>
              <a:rPr lang="en-US" altLang="zh-CN" smtClean="0">
                <a:latin typeface="楷体" panose="02010609060101010101" pitchFamily="49" charset="-122"/>
                <a:ea typeface="楷体" panose="02010609060101010101" pitchFamily="49" charset="-122"/>
              </a:rPr>
              <a:t>(      )</a:t>
            </a:r>
            <a:endParaRPr lang="zh-CN" altLang="zh-CN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593090"/>
            <a:r>
              <a:rPr lang="zh-CN" altLang="zh-CN" smtClean="0">
                <a:latin typeface="楷体" panose="02010609060101010101" pitchFamily="49" charset="-122"/>
                <a:ea typeface="楷体" panose="02010609060101010101" pitchFamily="49" charset="-122"/>
              </a:rPr>
              <a:t>燥</a:t>
            </a:r>
            <a:r>
              <a:rPr lang="en-US" altLang="zh-CN" smtClean="0">
                <a:latin typeface="楷体" panose="02010609060101010101" pitchFamily="49" charset="-122"/>
                <a:ea typeface="楷体" panose="02010609060101010101" pitchFamily="49" charset="-122"/>
              </a:rPr>
              <a:t>(      )  </a:t>
            </a:r>
            <a:r>
              <a:rPr lang="zh-CN" altLang="zh-CN" smtClean="0">
                <a:latin typeface="楷体" panose="02010609060101010101" pitchFamily="49" charset="-122"/>
                <a:ea typeface="楷体" panose="02010609060101010101" pitchFamily="49" charset="-122"/>
              </a:rPr>
              <a:t>猾</a:t>
            </a:r>
            <a:r>
              <a:rPr lang="en-US" altLang="zh-CN" smtClean="0">
                <a:latin typeface="楷体" panose="02010609060101010101" pitchFamily="49" charset="-122"/>
                <a:ea typeface="楷体" panose="02010609060101010101" pitchFamily="49" charset="-122"/>
              </a:rPr>
              <a:t>(      )   </a:t>
            </a:r>
            <a:r>
              <a:rPr lang="zh-CN" altLang="zh-CN" smtClean="0">
                <a:latin typeface="楷体" panose="02010609060101010101" pitchFamily="49" charset="-122"/>
                <a:ea typeface="楷体" panose="02010609060101010101" pitchFamily="49" charset="-122"/>
              </a:rPr>
              <a:t>攻</a:t>
            </a:r>
            <a:r>
              <a:rPr lang="en-US" altLang="zh-CN" smtClean="0">
                <a:latin typeface="楷体" panose="02010609060101010101" pitchFamily="49" charset="-122"/>
                <a:ea typeface="楷体" panose="02010609060101010101" pitchFamily="49" charset="-122"/>
              </a:rPr>
              <a:t>(      )  </a:t>
            </a:r>
            <a:r>
              <a:rPr lang="zh-CN" altLang="zh-CN" smtClean="0">
                <a:latin typeface="楷体" panose="02010609060101010101" pitchFamily="49" charset="-122"/>
                <a:ea typeface="楷体" panose="02010609060101010101" pitchFamily="49" charset="-122"/>
              </a:rPr>
              <a:t>诵</a:t>
            </a:r>
            <a:r>
              <a:rPr lang="en-US" altLang="zh-CN" smtClean="0">
                <a:latin typeface="楷体" panose="02010609060101010101" pitchFamily="49" charset="-122"/>
                <a:ea typeface="楷体" panose="02010609060101010101" pitchFamily="49" charset="-122"/>
              </a:rPr>
              <a:t>(      )</a:t>
            </a:r>
            <a:endParaRPr lang="zh-CN" altLang="zh-CN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593090"/>
            <a:endParaRPr lang="zh-CN" altLang="en-US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9938" name="组合 3"/>
          <p:cNvGrpSpPr/>
          <p:nvPr/>
        </p:nvGrpSpPr>
        <p:grpSpPr bwMode="auto">
          <a:xfrm>
            <a:off x="142876" y="141687"/>
            <a:ext cx="2215754" cy="506015"/>
            <a:chOff x="190550" y="189434"/>
            <a:chExt cx="2954709" cy="674898"/>
          </a:xfrm>
        </p:grpSpPr>
        <p:sp>
          <p:nvSpPr>
            <p:cNvPr id="39947" name="标题 1"/>
            <p:cNvSpPr txBox="1">
              <a:spLocks noChangeArrowheads="1"/>
            </p:cNvSpPr>
            <p:nvPr/>
          </p:nvSpPr>
          <p:spPr bwMode="auto">
            <a:xfrm>
              <a:off x="838622" y="333450"/>
              <a:ext cx="2306637" cy="49847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pPr defTabSz="685800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400" b="1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课后习题</a:t>
              </a:r>
              <a:endParaRPr lang="zh-CN" altLang="zh-CN" sz="2400" b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39948" name="Picture 1" descr="F:\千库网下载图片\13ec4e22adfa0dfd6784612ed1d4d90a.png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190550" y="189434"/>
              <a:ext cx="540000" cy="6748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7" name="矩形 6"/>
          <p:cNvSpPr/>
          <p:nvPr/>
        </p:nvSpPr>
        <p:spPr>
          <a:xfrm>
            <a:off x="1657351" y="1995488"/>
            <a:ext cx="956072" cy="438150"/>
          </a:xfrm>
          <a:prstGeom prst="rect">
            <a:avLst/>
          </a:prstGeom>
        </p:spPr>
        <p:txBody>
          <a:bodyPr wrap="none" lIns="68577" tIns="34289" rIns="68577" bIns="34289">
            <a:spAutoFit/>
          </a:bodyPr>
          <a:lstStyle/>
          <a:p>
            <a:pPr indent="200025" defTabSz="685800">
              <a:defRPr/>
            </a:pPr>
            <a:r>
              <a:rPr lang="zh-CN" altLang="zh-CN" sz="2400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洗澡</a:t>
            </a:r>
            <a:endParaRPr lang="zh-CN" altLang="zh-CN" sz="2400" kern="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657351" y="2562227"/>
            <a:ext cx="956072" cy="439341"/>
          </a:xfrm>
          <a:prstGeom prst="rect">
            <a:avLst/>
          </a:prstGeom>
        </p:spPr>
        <p:txBody>
          <a:bodyPr wrap="none" lIns="68577" tIns="34289" rIns="68577" bIns="34289">
            <a:spAutoFit/>
          </a:bodyPr>
          <a:lstStyle/>
          <a:p>
            <a:pPr indent="200025" defTabSz="685800">
              <a:defRPr/>
            </a:pPr>
            <a:r>
              <a:rPr lang="zh-CN" altLang="zh-CN" sz="2400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干燥</a:t>
            </a:r>
            <a:endParaRPr lang="zh-CN" altLang="zh-CN" sz="2400" kern="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509965" y="1995488"/>
            <a:ext cx="956072" cy="438150"/>
          </a:xfrm>
          <a:prstGeom prst="rect">
            <a:avLst/>
          </a:prstGeom>
        </p:spPr>
        <p:txBody>
          <a:bodyPr lIns="68577" tIns="34289" rIns="68577" bIns="34289">
            <a:spAutoFit/>
          </a:bodyPr>
          <a:lstStyle/>
          <a:p>
            <a:pPr indent="200025" defTabSz="685800">
              <a:defRPr/>
            </a:pPr>
            <a:r>
              <a:rPr lang="zh-CN" altLang="zh-CN" sz="2400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滑冰</a:t>
            </a:r>
            <a:endParaRPr lang="zh-CN" altLang="zh-CN" sz="2400" kern="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479008" y="2562225"/>
            <a:ext cx="956072" cy="438150"/>
          </a:xfrm>
          <a:prstGeom prst="rect">
            <a:avLst/>
          </a:prstGeom>
        </p:spPr>
        <p:txBody>
          <a:bodyPr wrap="none" lIns="68577" tIns="34289" rIns="68577" bIns="34289">
            <a:spAutoFit/>
          </a:bodyPr>
          <a:lstStyle/>
          <a:p>
            <a:pPr indent="200025" defTabSz="685800">
              <a:defRPr/>
            </a:pPr>
            <a:r>
              <a:rPr lang="zh-CN" altLang="zh-CN" sz="2400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狡猾</a:t>
            </a:r>
            <a:endParaRPr lang="zh-CN" altLang="zh-CN" sz="2400" kern="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535217" y="1995488"/>
            <a:ext cx="956072" cy="438150"/>
          </a:xfrm>
          <a:prstGeom prst="rect">
            <a:avLst/>
          </a:prstGeom>
        </p:spPr>
        <p:txBody>
          <a:bodyPr wrap="none" lIns="68577" tIns="34289" rIns="68577" bIns="34289">
            <a:spAutoFit/>
          </a:bodyPr>
          <a:lstStyle/>
          <a:p>
            <a:pPr indent="200025" defTabSz="685800">
              <a:defRPr/>
            </a:pPr>
            <a:r>
              <a:rPr lang="zh-CN" altLang="zh-CN" sz="2400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玫瑰</a:t>
            </a:r>
            <a:endParaRPr lang="zh-CN" altLang="zh-CN" sz="2400" kern="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535217" y="2571750"/>
            <a:ext cx="956072" cy="438150"/>
          </a:xfrm>
          <a:prstGeom prst="rect">
            <a:avLst/>
          </a:prstGeom>
        </p:spPr>
        <p:txBody>
          <a:bodyPr wrap="none" lIns="68577" tIns="34289" rIns="68577" bIns="34289">
            <a:spAutoFit/>
          </a:bodyPr>
          <a:lstStyle/>
          <a:p>
            <a:pPr indent="200025" defTabSz="685800">
              <a:defRPr/>
            </a:pPr>
            <a:r>
              <a:rPr lang="zh-CN" altLang="zh-CN" sz="2400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攻打</a:t>
            </a:r>
            <a:endParaRPr lang="zh-CN" altLang="zh-CN" sz="2400" kern="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236619" y="1995488"/>
            <a:ext cx="956072" cy="438150"/>
          </a:xfrm>
          <a:prstGeom prst="rect">
            <a:avLst/>
          </a:prstGeom>
        </p:spPr>
        <p:txBody>
          <a:bodyPr wrap="none" lIns="68577" tIns="34289" rIns="68577" bIns="34289">
            <a:spAutoFit/>
          </a:bodyPr>
          <a:lstStyle/>
          <a:p>
            <a:pPr indent="200025" defTabSz="685800">
              <a:defRPr/>
            </a:pPr>
            <a:r>
              <a:rPr lang="zh-CN" altLang="zh-CN" sz="2400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水桶</a:t>
            </a:r>
            <a:endParaRPr lang="zh-CN" altLang="zh-CN" sz="2400" kern="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346158" y="2620566"/>
            <a:ext cx="956072" cy="439340"/>
          </a:xfrm>
          <a:prstGeom prst="rect">
            <a:avLst/>
          </a:prstGeom>
        </p:spPr>
        <p:txBody>
          <a:bodyPr wrap="none" lIns="68577" tIns="34289" rIns="68577" bIns="34289">
            <a:spAutoFit/>
          </a:bodyPr>
          <a:lstStyle/>
          <a:p>
            <a:pPr indent="200025" defTabSz="685800">
              <a:defRPr/>
            </a:pPr>
            <a:r>
              <a:rPr lang="zh-CN" altLang="zh-CN" sz="2400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背诵</a:t>
            </a:r>
            <a:endParaRPr lang="zh-CN" altLang="zh-CN" sz="2400" kern="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indent="593090"/>
            <a:r>
              <a:rPr lang="en-US" altLang="zh-CN" smtClean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zh-CN" smtClean="0">
                <a:latin typeface="楷体" panose="02010609060101010101" pitchFamily="49" charset="-122"/>
                <a:ea typeface="楷体" panose="02010609060101010101" pitchFamily="49" charset="-122"/>
              </a:rPr>
              <a:t>根据意思写词语。</a:t>
            </a:r>
            <a:endParaRPr lang="zh-CN" altLang="zh-CN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593090"/>
            <a:r>
              <a:rPr lang="zh-CN" altLang="zh-CN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zh-CN" smtClean="0">
                <a:latin typeface="楷体" panose="02010609060101010101" pitchFamily="49" charset="-122"/>
                <a:ea typeface="楷体" panose="02010609060101010101" pitchFamily="49" charset="-122"/>
              </a:rPr>
              <a:t>）学术上自成理论体系的主张或见解。</a:t>
            </a:r>
            <a:r>
              <a:rPr lang="en-US" altLang="zh-CN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    </a:t>
            </a:r>
            <a:endParaRPr lang="en-US" altLang="zh-CN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593090"/>
            <a:r>
              <a:rPr lang="en-US" altLang="zh-CN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              (          )</a:t>
            </a:r>
            <a:endParaRPr lang="zh-CN" altLang="zh-CN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593090"/>
            <a:r>
              <a:rPr lang="zh-CN" altLang="zh-CN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zh-CN" smtClean="0">
                <a:latin typeface="楷体" panose="02010609060101010101" pitchFamily="49" charset="-122"/>
                <a:ea typeface="楷体" panose="02010609060101010101" pitchFamily="49" charset="-122"/>
              </a:rPr>
              <a:t>）看得多了，不以为奇。</a:t>
            </a:r>
            <a:r>
              <a:rPr lang="en-US" altLang="zh-CN" smtClean="0">
                <a:latin typeface="楷体" panose="02010609060101010101" pitchFamily="49" charset="-122"/>
                <a:ea typeface="楷体" panose="02010609060101010101" pitchFamily="49" charset="-122"/>
              </a:rPr>
              <a:t>(          )</a:t>
            </a:r>
            <a:endParaRPr lang="zh-CN" altLang="zh-CN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593090"/>
            <a:r>
              <a:rPr lang="zh-CN" altLang="zh-CN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mtClean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zh-CN" smtClean="0">
                <a:latin typeface="楷体" panose="02010609060101010101" pitchFamily="49" charset="-122"/>
                <a:ea typeface="楷体" panose="02010609060101010101" pitchFamily="49" charset="-122"/>
              </a:rPr>
              <a:t>）比喻有恒心，有毅力。</a:t>
            </a:r>
            <a:r>
              <a:rPr lang="en-US" altLang="zh-CN" smtClean="0">
                <a:latin typeface="楷体" panose="02010609060101010101" pitchFamily="49" charset="-122"/>
                <a:ea typeface="楷体" panose="02010609060101010101" pitchFamily="49" charset="-122"/>
              </a:rPr>
              <a:t>(          )</a:t>
            </a:r>
            <a:endParaRPr lang="zh-CN" altLang="zh-CN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593090"/>
            <a:endParaRPr lang="zh-CN" altLang="en-US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0962" name="组合 3"/>
          <p:cNvGrpSpPr/>
          <p:nvPr/>
        </p:nvGrpSpPr>
        <p:grpSpPr bwMode="auto">
          <a:xfrm>
            <a:off x="142876" y="141687"/>
            <a:ext cx="2215754" cy="506015"/>
            <a:chOff x="190550" y="189434"/>
            <a:chExt cx="2954709" cy="674898"/>
          </a:xfrm>
        </p:grpSpPr>
        <p:sp>
          <p:nvSpPr>
            <p:cNvPr id="40966" name="标题 1"/>
            <p:cNvSpPr txBox="1">
              <a:spLocks noChangeArrowheads="1"/>
            </p:cNvSpPr>
            <p:nvPr/>
          </p:nvSpPr>
          <p:spPr bwMode="auto">
            <a:xfrm>
              <a:off x="838622" y="333450"/>
              <a:ext cx="2306637" cy="49847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pPr defTabSz="685800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400" b="1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课后习题</a:t>
              </a:r>
              <a:endParaRPr lang="zh-CN" altLang="zh-CN" sz="2400" b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40967" name="Picture 1" descr="F:\千库网下载图片\13ec4e22adfa0dfd6784612ed1d4d90a.png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190550" y="189434"/>
              <a:ext cx="540000" cy="6748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7" name="矩形 6"/>
          <p:cNvSpPr/>
          <p:nvPr/>
        </p:nvSpPr>
        <p:spPr>
          <a:xfrm>
            <a:off x="5579269" y="2475310"/>
            <a:ext cx="1062038" cy="438150"/>
          </a:xfrm>
          <a:prstGeom prst="rect">
            <a:avLst/>
          </a:prstGeom>
        </p:spPr>
        <p:txBody>
          <a:bodyPr wrap="none" lIns="68577" tIns="34289" rIns="68577" bIns="34289">
            <a:spAutoFit/>
          </a:bodyPr>
          <a:lstStyle/>
          <a:p>
            <a:pPr defTabSz="685800">
              <a:defRPr/>
            </a:pPr>
            <a:r>
              <a:rPr lang="zh-CN" altLang="zh-CN" sz="2400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学说</a:t>
            </a:r>
            <a:r>
              <a:rPr lang="en-US" altLang="zh-CN" sz="2400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424489" y="3115866"/>
            <a:ext cx="1370410" cy="438150"/>
          </a:xfrm>
          <a:prstGeom prst="rect">
            <a:avLst/>
          </a:prstGeom>
        </p:spPr>
        <p:txBody>
          <a:bodyPr wrap="none" lIns="68577" tIns="34289" rIns="68577" bIns="34289">
            <a:spAutoFit/>
          </a:bodyPr>
          <a:lstStyle/>
          <a:p>
            <a:pPr defTabSz="685800">
              <a:defRPr/>
            </a:pPr>
            <a:r>
              <a:rPr lang="zh-CN" altLang="zh-CN" sz="2400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司空见惯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424489" y="3658792"/>
            <a:ext cx="1370410" cy="439340"/>
          </a:xfrm>
          <a:prstGeom prst="rect">
            <a:avLst/>
          </a:prstGeom>
        </p:spPr>
        <p:txBody>
          <a:bodyPr wrap="none" lIns="68577" tIns="34289" rIns="68577" bIns="34289">
            <a:spAutoFit/>
          </a:bodyPr>
          <a:lstStyle/>
          <a:p>
            <a:pPr defTabSz="685800">
              <a:defRPr/>
            </a:pPr>
            <a:r>
              <a:rPr lang="zh-CN" altLang="zh-CN" sz="2400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锲而不舍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47688" y="939405"/>
            <a:ext cx="7886700" cy="3264694"/>
          </a:xfrm>
        </p:spPr>
        <p:txBody>
          <a:bodyPr rtlCol="0">
            <a:normAutofit fontScale="92500"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cs typeface="+mn-cs"/>
              </a:rPr>
              <a:t>3.</a:t>
            </a:r>
            <a:r>
              <a:rPr lang="zh-CN" altLang="zh-CN" dirty="0">
                <a:cs typeface="+mn-cs"/>
              </a:rPr>
              <a:t>写出下列词语的近义词和反义词。</a:t>
            </a:r>
            <a:endParaRPr lang="zh-CN" altLang="zh-CN" dirty="0"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dirty="0">
                <a:cs typeface="+mn-cs"/>
              </a:rPr>
              <a:t>（</a:t>
            </a:r>
            <a:r>
              <a:rPr lang="en-US" altLang="zh-CN" dirty="0">
                <a:cs typeface="+mn-cs"/>
              </a:rPr>
              <a:t>1</a:t>
            </a:r>
            <a:r>
              <a:rPr lang="zh-CN" altLang="zh-CN" dirty="0">
                <a:cs typeface="+mn-cs"/>
              </a:rPr>
              <a:t>）写近义词。</a:t>
            </a:r>
            <a:endParaRPr lang="zh-CN" altLang="zh-CN" dirty="0"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dirty="0">
                <a:cs typeface="+mn-cs"/>
              </a:rPr>
              <a:t>敏锐——</a:t>
            </a:r>
            <a:r>
              <a:rPr lang="en-US" altLang="zh-CN" dirty="0">
                <a:cs typeface="+mn-cs"/>
              </a:rPr>
              <a:t>(     )  </a:t>
            </a:r>
            <a:r>
              <a:rPr lang="zh-CN" altLang="zh-CN" dirty="0">
                <a:cs typeface="+mn-cs"/>
              </a:rPr>
              <a:t>探索——</a:t>
            </a:r>
            <a:r>
              <a:rPr lang="en-US" altLang="zh-CN" dirty="0">
                <a:cs typeface="+mn-cs"/>
              </a:rPr>
              <a:t>(     )  </a:t>
            </a:r>
            <a:r>
              <a:rPr lang="zh-CN" altLang="zh-CN" dirty="0">
                <a:cs typeface="+mn-cs"/>
              </a:rPr>
              <a:t>诞生——</a:t>
            </a:r>
            <a:r>
              <a:rPr lang="en-US" altLang="zh-CN" dirty="0">
                <a:cs typeface="+mn-cs"/>
              </a:rPr>
              <a:t>(     ) </a:t>
            </a:r>
            <a:endParaRPr lang="en-US" altLang="zh-CN" dirty="0"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dirty="0">
                <a:cs typeface="+mn-cs"/>
              </a:rPr>
              <a:t>（</a:t>
            </a:r>
            <a:r>
              <a:rPr lang="en-US" altLang="zh-CN" dirty="0">
                <a:cs typeface="+mn-cs"/>
              </a:rPr>
              <a:t>2</a:t>
            </a:r>
            <a:r>
              <a:rPr lang="zh-CN" altLang="zh-CN" dirty="0">
                <a:cs typeface="+mn-cs"/>
              </a:rPr>
              <a:t>）写反义词。</a:t>
            </a:r>
            <a:endParaRPr lang="zh-CN" altLang="zh-CN" dirty="0"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dirty="0">
                <a:cs typeface="+mn-cs"/>
              </a:rPr>
              <a:t>敏锐——</a:t>
            </a:r>
            <a:r>
              <a:rPr lang="en-US" altLang="zh-CN" dirty="0">
                <a:cs typeface="+mn-cs"/>
              </a:rPr>
              <a:t>(     )  </a:t>
            </a:r>
            <a:r>
              <a:rPr lang="zh-CN" altLang="zh-CN" dirty="0">
                <a:cs typeface="+mn-cs"/>
              </a:rPr>
              <a:t>真理——</a:t>
            </a:r>
            <a:r>
              <a:rPr lang="en-US" altLang="zh-CN" dirty="0">
                <a:cs typeface="+mn-cs"/>
              </a:rPr>
              <a:t>(     )   </a:t>
            </a:r>
            <a:r>
              <a:rPr lang="zh-CN" altLang="zh-CN" dirty="0">
                <a:cs typeface="+mn-cs"/>
              </a:rPr>
              <a:t>平常——</a:t>
            </a:r>
            <a:r>
              <a:rPr lang="en-US" altLang="zh-CN" dirty="0">
                <a:cs typeface="+mn-cs"/>
              </a:rPr>
              <a:t>(     )</a:t>
            </a:r>
            <a:endParaRPr lang="zh-CN" altLang="en-US" dirty="0">
              <a:cs typeface="+mn-cs"/>
            </a:endParaRPr>
          </a:p>
        </p:txBody>
      </p:sp>
      <p:grpSp>
        <p:nvGrpSpPr>
          <p:cNvPr id="41986" name="组合 3"/>
          <p:cNvGrpSpPr/>
          <p:nvPr/>
        </p:nvGrpSpPr>
        <p:grpSpPr bwMode="auto">
          <a:xfrm>
            <a:off x="142876" y="141687"/>
            <a:ext cx="2215754" cy="506015"/>
            <a:chOff x="190550" y="189434"/>
            <a:chExt cx="2954709" cy="674898"/>
          </a:xfrm>
        </p:grpSpPr>
        <p:sp>
          <p:nvSpPr>
            <p:cNvPr id="41993" name="标题 1"/>
            <p:cNvSpPr txBox="1">
              <a:spLocks noChangeArrowheads="1"/>
            </p:cNvSpPr>
            <p:nvPr/>
          </p:nvSpPr>
          <p:spPr bwMode="auto">
            <a:xfrm>
              <a:off x="838622" y="333450"/>
              <a:ext cx="2306637" cy="49847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pPr defTabSz="685800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400" b="1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课后习题</a:t>
              </a:r>
              <a:endParaRPr lang="zh-CN" altLang="zh-CN" sz="2400" b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41994" name="Picture 1" descr="F:\千库网下载图片\13ec4e22adfa0dfd6784612ed1d4d90a.png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190550" y="189434"/>
              <a:ext cx="540000" cy="6748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7" name="矩形 6"/>
          <p:cNvSpPr/>
          <p:nvPr/>
        </p:nvSpPr>
        <p:spPr>
          <a:xfrm>
            <a:off x="2471738" y="2075260"/>
            <a:ext cx="753666" cy="438150"/>
          </a:xfrm>
          <a:prstGeom prst="rect">
            <a:avLst/>
          </a:prstGeom>
        </p:spPr>
        <p:txBody>
          <a:bodyPr wrap="none" lIns="68577" tIns="34289" rIns="68577" bIns="34289">
            <a:spAutoFit/>
          </a:bodyPr>
          <a:lstStyle/>
          <a:p>
            <a:pPr defTabSz="685800">
              <a:defRPr/>
            </a:pPr>
            <a:r>
              <a:rPr lang="zh-CN" altLang="zh-CN" sz="2400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敏感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928000" y="2075260"/>
            <a:ext cx="753665" cy="438150"/>
          </a:xfrm>
          <a:prstGeom prst="rect">
            <a:avLst/>
          </a:prstGeom>
        </p:spPr>
        <p:txBody>
          <a:bodyPr wrap="none" lIns="68577" tIns="34289" rIns="68577" bIns="34289">
            <a:spAutoFit/>
          </a:bodyPr>
          <a:lstStyle/>
          <a:p>
            <a:pPr defTabSz="685800">
              <a:defRPr/>
            </a:pPr>
            <a:r>
              <a:rPr lang="zh-CN" altLang="zh-CN" sz="2400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探求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384258" y="2075260"/>
            <a:ext cx="754856" cy="438150"/>
          </a:xfrm>
          <a:prstGeom prst="rect">
            <a:avLst/>
          </a:prstGeom>
        </p:spPr>
        <p:txBody>
          <a:bodyPr wrap="none" lIns="68577" tIns="34289" rIns="68577" bIns="34289">
            <a:spAutoFit/>
          </a:bodyPr>
          <a:lstStyle/>
          <a:p>
            <a:pPr defTabSz="685800">
              <a:defRPr/>
            </a:pPr>
            <a:r>
              <a:rPr lang="zh-CN" altLang="zh-CN" sz="2400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出生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486026" y="3139679"/>
            <a:ext cx="754856" cy="438150"/>
          </a:xfrm>
          <a:prstGeom prst="rect">
            <a:avLst/>
          </a:prstGeom>
        </p:spPr>
        <p:txBody>
          <a:bodyPr lIns="68577" tIns="34289" rIns="68577" bIns="34289">
            <a:spAutoFit/>
          </a:bodyPr>
          <a:lstStyle/>
          <a:p>
            <a:pPr defTabSz="685800">
              <a:defRPr/>
            </a:pPr>
            <a:r>
              <a:rPr lang="zh-CN" altLang="zh-CN" sz="2400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迟钝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928000" y="3138488"/>
            <a:ext cx="753665" cy="438150"/>
          </a:xfrm>
          <a:prstGeom prst="rect">
            <a:avLst/>
          </a:prstGeom>
        </p:spPr>
        <p:txBody>
          <a:bodyPr wrap="none" lIns="68577" tIns="34289" rIns="68577" bIns="34289">
            <a:spAutoFit/>
          </a:bodyPr>
          <a:lstStyle/>
          <a:p>
            <a:pPr defTabSz="685800">
              <a:defRPr/>
            </a:pPr>
            <a:r>
              <a:rPr lang="zh-CN" altLang="zh-CN" sz="2400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谬论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528324" y="3050381"/>
            <a:ext cx="1062038" cy="438150"/>
          </a:xfrm>
          <a:prstGeom prst="rect">
            <a:avLst/>
          </a:prstGeom>
        </p:spPr>
        <p:txBody>
          <a:bodyPr wrap="none" lIns="68577" tIns="34289" rIns="68577" bIns="34289">
            <a:spAutoFit/>
          </a:bodyPr>
          <a:lstStyle/>
          <a:p>
            <a:pPr defTabSz="685800">
              <a:defRPr/>
            </a:pPr>
            <a:r>
              <a:rPr lang="zh-CN" altLang="zh-CN" sz="2400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特殊</a:t>
            </a:r>
            <a:r>
              <a:rPr lang="en-US" altLang="zh-CN" sz="2400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内容占位符 2"/>
          <p:cNvSpPr>
            <a:spLocks noGrp="1"/>
          </p:cNvSpPr>
          <p:nvPr>
            <p:ph idx="1"/>
          </p:nvPr>
        </p:nvSpPr>
        <p:spPr>
          <a:xfrm>
            <a:off x="428625" y="1295401"/>
            <a:ext cx="7886700" cy="3263504"/>
          </a:xfrm>
        </p:spPr>
        <p:txBody>
          <a:bodyPr/>
          <a:lstStyle/>
          <a:p>
            <a:pPr indent="593090"/>
            <a:r>
              <a:rPr lang="zh-CN" altLang="zh-CN" sz="3000" dirty="0">
                <a:latin typeface="楷体" panose="02010609060101010101" pitchFamily="49" charset="-122"/>
                <a:ea typeface="楷体" panose="02010609060101010101" pitchFamily="49" charset="-122"/>
              </a:rPr>
              <a:t>洗澡</a:t>
            </a:r>
            <a:r>
              <a:rPr lang="en-US" altLang="zh-CN" sz="3000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3000" dirty="0">
                <a:latin typeface="楷体" panose="02010609060101010101" pitchFamily="49" charset="-122"/>
                <a:ea typeface="楷体" panose="02010609060101010101" pitchFamily="49" charset="-122"/>
              </a:rPr>
              <a:t>机械</a:t>
            </a:r>
            <a:r>
              <a:rPr lang="en-US" altLang="zh-CN" sz="3000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3000" dirty="0">
                <a:latin typeface="楷体" panose="02010609060101010101" pitchFamily="49" charset="-122"/>
                <a:ea typeface="楷体" panose="02010609060101010101" pitchFamily="49" charset="-122"/>
              </a:rPr>
              <a:t>教授</a:t>
            </a:r>
            <a:r>
              <a:rPr lang="en-US" altLang="zh-CN" sz="3000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3000" dirty="0">
                <a:latin typeface="楷体" panose="02010609060101010101" pitchFamily="49" charset="-122"/>
                <a:ea typeface="楷体" panose="02010609060101010101" pitchFamily="49" charset="-122"/>
              </a:rPr>
              <a:t>敏锐</a:t>
            </a:r>
            <a:r>
              <a:rPr lang="en-US" altLang="zh-CN" sz="3000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3000" dirty="0">
                <a:latin typeface="楷体" panose="02010609060101010101" pitchFamily="49" charset="-122"/>
                <a:ea typeface="楷体" panose="02010609060101010101" pitchFamily="49" charset="-122"/>
              </a:rPr>
              <a:t>逆时针</a:t>
            </a:r>
            <a:r>
              <a:rPr lang="en-US" altLang="zh-CN" sz="3000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endParaRPr lang="en-US" altLang="zh-CN" sz="30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593090"/>
            <a:r>
              <a:rPr lang="zh-CN" altLang="zh-CN" sz="3000" dirty="0">
                <a:latin typeface="楷体" panose="02010609060101010101" pitchFamily="49" charset="-122"/>
                <a:ea typeface="楷体" panose="02010609060101010101" pitchFamily="49" charset="-122"/>
              </a:rPr>
              <a:t>花圃</a:t>
            </a:r>
            <a:r>
              <a:rPr lang="en-US" altLang="zh-CN" sz="3000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3000" dirty="0">
                <a:latin typeface="楷体" panose="02010609060101010101" pitchFamily="49" charset="-122"/>
                <a:ea typeface="楷体" panose="02010609060101010101" pitchFamily="49" charset="-122"/>
              </a:rPr>
              <a:t>玫瑰</a:t>
            </a:r>
            <a:r>
              <a:rPr lang="en-US" altLang="zh-CN" sz="3000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3000" dirty="0">
                <a:latin typeface="楷体" panose="02010609060101010101" pitchFamily="49" charset="-122"/>
                <a:ea typeface="楷体" panose="02010609060101010101" pitchFamily="49" charset="-122"/>
              </a:rPr>
              <a:t>不慎</a:t>
            </a:r>
            <a:r>
              <a:rPr lang="en-US" altLang="zh-CN" sz="3000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3000" dirty="0">
                <a:latin typeface="楷体" panose="02010609060101010101" pitchFamily="49" charset="-122"/>
                <a:ea typeface="楷体" panose="02010609060101010101" pitchFamily="49" charset="-122"/>
              </a:rPr>
              <a:t>盐酸</a:t>
            </a:r>
            <a:r>
              <a:rPr lang="en-US" altLang="zh-CN" sz="3000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3000" dirty="0">
                <a:latin typeface="楷体" panose="02010609060101010101" pitchFamily="49" charset="-122"/>
                <a:ea typeface="楷体" panose="02010609060101010101" pitchFamily="49" charset="-122"/>
              </a:rPr>
              <a:t>石蕊</a:t>
            </a:r>
            <a:r>
              <a:rPr lang="en-US" altLang="zh-CN" sz="3000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endParaRPr lang="en-US" altLang="zh-CN" sz="30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593090"/>
            <a:r>
              <a:rPr lang="zh-CN" altLang="zh-CN" sz="3000" dirty="0">
                <a:latin typeface="楷体" panose="02010609060101010101" pitchFamily="49" charset="-122"/>
                <a:ea typeface="楷体" panose="02010609060101010101" pitchFamily="49" charset="-122"/>
              </a:rPr>
              <a:t>领域</a:t>
            </a:r>
            <a:r>
              <a:rPr lang="en-US" altLang="zh-CN" sz="3000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3000" dirty="0">
                <a:latin typeface="楷体" panose="02010609060101010101" pitchFamily="49" charset="-122"/>
                <a:ea typeface="楷体" panose="02010609060101010101" pitchFamily="49" charset="-122"/>
              </a:rPr>
              <a:t>奥地利</a:t>
            </a:r>
            <a:r>
              <a:rPr lang="en-US" altLang="zh-CN" sz="3000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3000" dirty="0">
                <a:latin typeface="楷体" panose="02010609060101010101" pitchFamily="49" charset="-122"/>
                <a:ea typeface="楷体" panose="02010609060101010101" pitchFamily="49" charset="-122"/>
              </a:rPr>
              <a:t>锲而不舍</a:t>
            </a:r>
            <a:endParaRPr lang="zh-CN" altLang="zh-CN" sz="30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593090"/>
            <a:endParaRPr lang="zh-CN" altLang="en-US" sz="3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73944" y="851299"/>
            <a:ext cx="7886700" cy="517922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zh-CN" altLang="en-US" dirty="0">
                <a:solidFill>
                  <a:srgbClr val="002060"/>
                </a:solidFill>
                <a:cs typeface="+mj-cs"/>
              </a:rPr>
              <a:t>论点：</a:t>
            </a:r>
            <a:r>
              <a:rPr lang="zh-CN" altLang="zh-CN" dirty="0">
                <a:solidFill>
                  <a:srgbClr val="002060"/>
                </a:solidFill>
                <a:cs typeface="+mj-cs"/>
              </a:rPr>
              <a:t>真理诞生于一百个问号之后</a:t>
            </a:r>
            <a:br>
              <a:rPr lang="zh-CN" altLang="en-US" dirty="0">
                <a:solidFill>
                  <a:srgbClr val="002060"/>
                </a:solidFill>
                <a:cs typeface="+mj-cs"/>
              </a:rPr>
            </a:br>
            <a:endParaRPr lang="zh-CN" altLang="en-US" dirty="0">
              <a:cs typeface="+mj-cs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91729" y="1369219"/>
            <a:ext cx="7886700" cy="3546872"/>
          </a:xfrm>
        </p:spPr>
        <p:txBody>
          <a:bodyPr rtlCol="0">
            <a:normAutofit fontScale="92500" lnSpcReduction="10000"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rgbClr val="FF0000"/>
                </a:solidFill>
                <a:cs typeface="+mn-cs"/>
              </a:rPr>
              <a:t>论据：</a:t>
            </a:r>
            <a:endParaRPr lang="en-US" altLang="zh-CN" dirty="0">
              <a:solidFill>
                <a:srgbClr val="FF0000"/>
              </a:solidFill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dirty="0" smtClean="0">
                <a:solidFill>
                  <a:srgbClr val="0070C0"/>
                </a:solidFill>
                <a:cs typeface="+mn-cs"/>
              </a:rPr>
              <a:t>化学家</a:t>
            </a:r>
            <a:r>
              <a:rPr lang="zh-CN" altLang="zh-CN" dirty="0">
                <a:solidFill>
                  <a:srgbClr val="0070C0"/>
                </a:solidFill>
                <a:cs typeface="+mn-cs"/>
              </a:rPr>
              <a:t>波义耳偶然发现盐酸会使花瓣变红，继而进行了许多试验</a:t>
            </a:r>
            <a:r>
              <a:rPr lang="zh-CN" altLang="zh-CN" dirty="0" smtClean="0">
                <a:solidFill>
                  <a:srgbClr val="0070C0"/>
                </a:solidFill>
                <a:cs typeface="+mn-cs"/>
              </a:rPr>
              <a:t>，</a:t>
            </a:r>
            <a:r>
              <a:rPr lang="zh-CN" altLang="en-US" dirty="0" smtClean="0">
                <a:solidFill>
                  <a:srgbClr val="0070C0"/>
                </a:solidFill>
                <a:cs typeface="+mn-cs"/>
              </a:rPr>
              <a:t>制成</a:t>
            </a:r>
            <a:r>
              <a:rPr lang="zh-CN" altLang="zh-CN" dirty="0" smtClean="0">
                <a:solidFill>
                  <a:srgbClr val="0070C0"/>
                </a:solidFill>
                <a:cs typeface="+mn-cs"/>
              </a:rPr>
              <a:t>了</a:t>
            </a:r>
            <a:r>
              <a:rPr lang="zh-CN" altLang="zh-CN" dirty="0">
                <a:solidFill>
                  <a:srgbClr val="0070C0"/>
                </a:solidFill>
                <a:cs typeface="+mn-cs"/>
              </a:rPr>
              <a:t>酸碱试纸。</a:t>
            </a:r>
            <a:endParaRPr lang="zh-CN" altLang="zh-CN" dirty="0">
              <a:solidFill>
                <a:srgbClr val="0070C0"/>
              </a:solidFill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rgbClr val="0070C0"/>
                </a:solidFill>
                <a:cs typeface="+mn-cs"/>
              </a:rPr>
              <a:t>阿瑟林斯基</a:t>
            </a:r>
            <a:r>
              <a:rPr lang="zh-CN" altLang="zh-CN" dirty="0" smtClean="0">
                <a:solidFill>
                  <a:srgbClr val="0070C0"/>
                </a:solidFill>
                <a:cs typeface="+mn-cs"/>
              </a:rPr>
              <a:t>从</a:t>
            </a:r>
            <a:r>
              <a:rPr lang="zh-CN" altLang="zh-CN" dirty="0">
                <a:solidFill>
                  <a:srgbClr val="0070C0"/>
                </a:solidFill>
                <a:cs typeface="+mn-cs"/>
              </a:rPr>
              <a:t>儿子做梦时眼球转动这个现象，经过反复观察和分析，推断出凡睡者眼球转动时都表示在做梦</a:t>
            </a:r>
            <a:r>
              <a:rPr lang="zh-CN" altLang="zh-CN" dirty="0" smtClean="0">
                <a:solidFill>
                  <a:srgbClr val="0070C0"/>
                </a:solidFill>
                <a:cs typeface="+mn-cs"/>
              </a:rPr>
              <a:t>。</a:t>
            </a:r>
            <a:endParaRPr lang="en-US" altLang="zh-CN" dirty="0" smtClean="0">
              <a:solidFill>
                <a:srgbClr val="0070C0"/>
              </a:solidFill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rgbClr val="0070C0"/>
                </a:solidFill>
                <a:cs typeface="+mn-cs"/>
              </a:rPr>
              <a:t>魏格纳系统整理了他的“大陆漂移学说”，出版了</a:t>
            </a:r>
            <a:r>
              <a:rPr lang="en-US" altLang="zh-CN" dirty="0">
                <a:solidFill>
                  <a:srgbClr val="0070C0"/>
                </a:solidFill>
                <a:cs typeface="+mn-cs"/>
              </a:rPr>
              <a:t>《</a:t>
            </a:r>
            <a:r>
              <a:rPr lang="zh-CN" altLang="en-US" dirty="0">
                <a:solidFill>
                  <a:srgbClr val="0070C0"/>
                </a:solidFill>
                <a:cs typeface="+mn-cs"/>
              </a:rPr>
              <a:t>海陆的起源</a:t>
            </a:r>
            <a:r>
              <a:rPr lang="en-US" altLang="zh-CN" dirty="0">
                <a:solidFill>
                  <a:srgbClr val="0070C0"/>
                </a:solidFill>
                <a:cs typeface="+mn-cs"/>
              </a:rPr>
              <a:t>》</a:t>
            </a:r>
            <a:r>
              <a:rPr lang="zh-CN" altLang="en-US" dirty="0">
                <a:solidFill>
                  <a:srgbClr val="0070C0"/>
                </a:solidFill>
                <a:cs typeface="+mn-cs"/>
              </a:rPr>
              <a:t>一书，在地质学界产生了重大影响</a:t>
            </a:r>
            <a:r>
              <a:rPr lang="zh-CN" altLang="en-US" dirty="0" smtClean="0">
                <a:solidFill>
                  <a:srgbClr val="0070C0"/>
                </a:solidFill>
                <a:cs typeface="+mn-cs"/>
              </a:rPr>
              <a:t>。</a:t>
            </a:r>
            <a:endParaRPr lang="zh-CN" altLang="zh-CN" dirty="0">
              <a:solidFill>
                <a:srgbClr val="0070C0"/>
              </a:solidFill>
              <a:cs typeface="+mn-cs"/>
            </a:endParaRPr>
          </a:p>
        </p:txBody>
      </p:sp>
      <p:sp>
        <p:nvSpPr>
          <p:cNvPr id="4" name="标题 1"/>
          <p:cNvSpPr txBox="1"/>
          <p:nvPr/>
        </p:nvSpPr>
        <p:spPr bwMode="auto">
          <a:xfrm>
            <a:off x="280988" y="195263"/>
            <a:ext cx="1944291" cy="373856"/>
          </a:xfrm>
          <a:prstGeom prst="rect">
            <a:avLst/>
          </a:prstGeom>
          <a:noFill/>
        </p:spPr>
        <p:txBody>
          <a:bodyPr lIns="78218" tIns="39109" rIns="78218" bIns="39109" anchor="ctr"/>
          <a:lstStyle/>
          <a:p>
            <a:pPr algn="ctr" defTabSz="782320">
              <a:spcBef>
                <a:spcPct val="0"/>
              </a:spcBef>
              <a:defRPr/>
            </a:pPr>
            <a:r>
              <a:rPr lang="zh-CN" altLang="en-US" sz="2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复习导入</a:t>
            </a:r>
            <a:endParaRPr lang="zh-CN" altLang="zh-CN" sz="24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内容占位符 2"/>
          <p:cNvSpPr>
            <a:spLocks noGrp="1"/>
          </p:cNvSpPr>
          <p:nvPr>
            <p:ph idx="1"/>
          </p:nvPr>
        </p:nvSpPr>
        <p:spPr>
          <a:xfrm>
            <a:off x="683419" y="939405"/>
            <a:ext cx="7886700" cy="3264694"/>
          </a:xfrm>
        </p:spPr>
        <p:txBody>
          <a:bodyPr/>
          <a:lstStyle/>
          <a:p>
            <a:pPr indent="593090"/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纵观千百年来的科学技术发展史，那些科学领域有所建树的人，都善于从细微的、司空见惯的现象中看出问题，不断发问，不断解决疑问，追根求源，最后把“？”拉直变成“！”，找到真理。</a:t>
            </a:r>
            <a:endParaRPr lang="zh-CN" altLang="en-US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674" name="标题 1"/>
          <p:cNvSpPr txBox="1">
            <a:spLocks noChangeArrowheads="1"/>
          </p:cNvSpPr>
          <p:nvPr/>
        </p:nvSpPr>
        <p:spPr bwMode="auto">
          <a:xfrm>
            <a:off x="683419" y="196456"/>
            <a:ext cx="1524000" cy="37385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77" tIns="34289" rIns="68577" bIns="34289"/>
          <a:lstStyle/>
          <a:p>
            <a:pPr defTabSz="68580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句段导读</a:t>
            </a:r>
            <a:endParaRPr lang="zh-CN" altLang="zh-CN" sz="2400" b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8675" name="Picture 3" descr="F:\千库网下载图片\64d18ec1ec89450567be2388c9be5d21.pn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" y="141687"/>
            <a:ext cx="671513" cy="671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" name="直接连接符 5"/>
          <p:cNvCxnSpPr/>
          <p:nvPr/>
        </p:nvCxnSpPr>
        <p:spPr>
          <a:xfrm>
            <a:off x="6744891" y="2487216"/>
            <a:ext cx="95250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5628085" y="2571750"/>
            <a:ext cx="3165872" cy="620316"/>
          </a:xfrm>
          <a:prstGeom prst="callout1">
            <a:avLst>
              <a:gd name="adj1" fmla="val 2009"/>
              <a:gd name="adj2" fmla="val 60625"/>
              <a:gd name="adj3" fmla="val 746"/>
              <a:gd name="adj4" fmla="val 57788"/>
            </a:avLst>
          </a:prstGeom>
          <a:solidFill>
            <a:schemeClr val="accent6">
              <a:lumMod val="20000"/>
              <a:lumOff val="80000"/>
            </a:schemeClr>
          </a:solidFill>
          <a:ln w="19050">
            <a:solidFill>
              <a:schemeClr val="accent6">
                <a:lumMod val="60000"/>
                <a:lumOff val="40000"/>
              </a:schemeClr>
            </a:solidFill>
            <a:prstDash val="sysDot"/>
            <a:miter lim="800000"/>
          </a:ln>
        </p:spPr>
        <p:txBody>
          <a:bodyPr lIns="91434" tIns="45717" rIns="91434" bIns="45717" anchor="ctr"/>
          <a:lstStyle/>
          <a:p>
            <a:pPr defTabSz="685800">
              <a:defRPr/>
            </a:pPr>
            <a:r>
              <a:rPr lang="zh-CN" altLang="en-US" sz="2400" b="1" dirty="0">
                <a:solidFill>
                  <a:srgbClr val="70AD47">
                    <a:lumMod val="75000"/>
                  </a:srgbClr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看出问题，不断发问。</a:t>
            </a:r>
            <a:endParaRPr lang="zh-CN" altLang="en-US" sz="2400" b="1" dirty="0">
              <a:solidFill>
                <a:srgbClr val="70AD47">
                  <a:lumMod val="75000"/>
                </a:srgbClr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1354932" y="3093244"/>
            <a:ext cx="95131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683419" y="3192067"/>
            <a:ext cx="3165872" cy="621506"/>
          </a:xfrm>
          <a:prstGeom prst="callout1">
            <a:avLst>
              <a:gd name="adj1" fmla="val 2009"/>
              <a:gd name="adj2" fmla="val 60625"/>
              <a:gd name="adj3" fmla="val 2395"/>
              <a:gd name="adj4" fmla="val 60698"/>
            </a:avLst>
          </a:prstGeom>
          <a:solidFill>
            <a:schemeClr val="accent6">
              <a:lumMod val="20000"/>
              <a:lumOff val="80000"/>
            </a:schemeClr>
          </a:solidFill>
          <a:ln w="19050">
            <a:solidFill>
              <a:schemeClr val="accent6">
                <a:lumMod val="60000"/>
                <a:lumOff val="40000"/>
              </a:schemeClr>
            </a:solidFill>
            <a:prstDash val="sysDot"/>
            <a:miter lim="800000"/>
          </a:ln>
        </p:spPr>
        <p:txBody>
          <a:bodyPr lIns="91434" tIns="45717" rIns="91434" bIns="45717" anchor="ctr"/>
          <a:lstStyle/>
          <a:p>
            <a:pPr defTabSz="685800">
              <a:defRPr/>
            </a:pPr>
            <a:r>
              <a:rPr lang="zh-CN" altLang="en-US" sz="2400" b="1" dirty="0">
                <a:solidFill>
                  <a:srgbClr val="70AD47">
                    <a:lumMod val="75000"/>
                  </a:srgbClr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解决疑问，发现真理。</a:t>
            </a:r>
            <a:endParaRPr lang="zh-CN" altLang="en-US" sz="2400" b="1" dirty="0">
              <a:solidFill>
                <a:srgbClr val="70AD47">
                  <a:lumMod val="75000"/>
                </a:srgbClr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555586" y="4106134"/>
            <a:ext cx="2258547" cy="588620"/>
          </a:xfrm>
          <a:prstGeom prst="rect">
            <a:avLst/>
          </a:prstGeom>
          <a:solidFill>
            <a:srgbClr val="FFFF99"/>
          </a:solidFill>
          <a:effectLst>
            <a:softEdge rad="63500"/>
          </a:effectLst>
        </p:spPr>
        <p:txBody>
          <a:bodyPr wrap="none" lIns="91434" tIns="45717" rIns="91434" bIns="45717">
            <a:spAutoFit/>
          </a:bodyPr>
          <a:lstStyle/>
          <a:p>
            <a:pPr defTabSz="913765">
              <a:defRPr/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抽象的道理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箭头: 右 12"/>
          <p:cNvSpPr/>
          <p:nvPr/>
        </p:nvSpPr>
        <p:spPr>
          <a:xfrm>
            <a:off x="4104085" y="4302919"/>
            <a:ext cx="1188244" cy="27027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7" tIns="34289" rIns="68577" bIns="34289" anchor="ctr"/>
          <a:lstStyle/>
          <a:p>
            <a:pPr algn="ctr" defTabSz="6858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489972" y="4143901"/>
            <a:ext cx="1843769" cy="588620"/>
          </a:xfrm>
          <a:prstGeom prst="rect">
            <a:avLst/>
          </a:prstGeom>
          <a:solidFill>
            <a:srgbClr val="FFFF99"/>
          </a:solidFill>
          <a:effectLst>
            <a:softEdge rad="63500"/>
          </a:effectLst>
        </p:spPr>
        <p:txBody>
          <a:bodyPr wrap="none" lIns="91434" tIns="45717" rIns="91434" bIns="45717">
            <a:spAutoFit/>
          </a:bodyPr>
          <a:lstStyle/>
          <a:p>
            <a:pPr defTabSz="913765">
              <a:defRPr/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直观形象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indent="593090"/>
            <a:r>
              <a:rPr lang="zh-CN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自读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课文</a:t>
            </a:r>
            <a:r>
              <a:rPr lang="zh-CN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自然段，思考：具体事例中的“问号”是什么？由此发现的“真理”是什么？从“问号”到“真理”的过程怎么样的</a:t>
            </a:r>
            <a:r>
              <a:rPr lang="zh-CN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endParaRPr lang="zh-CN" altLang="zh-CN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标题 1"/>
          <p:cNvSpPr txBox="1"/>
          <p:nvPr/>
        </p:nvSpPr>
        <p:spPr bwMode="auto">
          <a:xfrm>
            <a:off x="304802" y="196456"/>
            <a:ext cx="1944291" cy="373856"/>
          </a:xfrm>
          <a:prstGeom prst="rect">
            <a:avLst/>
          </a:prstGeom>
          <a:noFill/>
        </p:spPr>
        <p:txBody>
          <a:bodyPr lIns="78218" tIns="39109" rIns="78218" bIns="39109" anchor="ctr"/>
          <a:lstStyle/>
          <a:p>
            <a:pPr algn="ctr" defTabSz="782320">
              <a:spcBef>
                <a:spcPct val="0"/>
              </a:spcBef>
              <a:defRPr/>
            </a:pPr>
            <a:r>
              <a:rPr lang="zh-CN" altLang="en-US" sz="2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学习提示</a:t>
            </a:r>
            <a:endParaRPr lang="zh-CN" altLang="zh-CN" sz="24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pic>
        <p:nvPicPr>
          <p:cNvPr id="29699" name="Picture 2" descr="F:\千库网下载图片\bdf0e0aba4ee971977a817be5e4d226d.pn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" y="-1191"/>
            <a:ext cx="700088" cy="700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标题 1"/>
          <p:cNvSpPr txBox="1">
            <a:spLocks noChangeArrowheads="1"/>
          </p:cNvSpPr>
          <p:nvPr/>
        </p:nvSpPr>
        <p:spPr bwMode="auto">
          <a:xfrm>
            <a:off x="683419" y="196456"/>
            <a:ext cx="1524000" cy="37385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77" tIns="34289" rIns="68577" bIns="34289"/>
          <a:lstStyle/>
          <a:p>
            <a:pPr defTabSz="68580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句段导读</a:t>
            </a:r>
            <a:endParaRPr lang="zh-CN" altLang="zh-CN" sz="2400" b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0722" name="Picture 3" descr="F:\千库网下载图片\64d18ec1ec89450567be2388c9be5d21.pn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" y="141687"/>
            <a:ext cx="671513" cy="671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994174" y="945356"/>
          <a:ext cx="7327107" cy="4001692"/>
        </p:xfrm>
        <a:graphic>
          <a:graphicData uri="http://schemas.openxmlformats.org/drawingml/2006/table">
            <a:tbl>
              <a:tblPr/>
              <a:tblGrid>
                <a:gridCol w="1535906"/>
                <a:gridCol w="1930003"/>
                <a:gridCol w="1931194"/>
                <a:gridCol w="1930004"/>
              </a:tblGrid>
              <a:tr h="1007269">
                <a:tc>
                  <a:txBody>
                    <a:bodyPr/>
                    <a:lstStyle/>
                    <a:p>
                      <a:pPr marL="0" marR="0" lvl="0" indent="127000" algn="ctr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733425" algn="l"/>
                        </a:tabLst>
                      </a:pPr>
                      <a:endParaRPr kumimoji="0" lang="en-US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  <a:p>
                      <a:pPr marL="0" marR="0" lvl="0" indent="127000" algn="ctr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733425" algn="l"/>
                        </a:tabLst>
                      </a:pPr>
                      <a:endParaRPr kumimoji="0" lang="en-US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  <a:p>
                      <a:pPr marL="0" marR="0" lvl="0" indent="127000" algn="ctr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733425" algn="l"/>
                        </a:tabLst>
                      </a:pP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人物</a:t>
                      </a: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等线" panose="02010600030101010101" charset="-122"/>
                      </a:endParaRPr>
                    </a:p>
                  </a:txBody>
                  <a:tcPr marL="51435" marR="51435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127000" algn="ctr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733425" algn="l"/>
                        </a:tabLst>
                      </a:pPr>
                      <a:endParaRPr kumimoji="0" lang="en-US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等线" panose="02010600030101010101" charset="-122"/>
                      </a:endParaRPr>
                    </a:p>
                    <a:p>
                      <a:pPr marL="0" marR="0" lvl="0" indent="127000" algn="ctr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733425" algn="l"/>
                        </a:tabLst>
                      </a:pPr>
                      <a:endParaRPr kumimoji="0" lang="en-US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等线" panose="02010600030101010101" charset="-122"/>
                      </a:endParaRPr>
                    </a:p>
                    <a:p>
                      <a:pPr marL="0" marR="0" lvl="0" indent="127000" algn="ctr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733425" algn="l"/>
                        </a:tabLst>
                      </a:pP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等线" panose="02010600030101010101" charset="-122"/>
                        </a:rPr>
                        <a:t>发现现象</a:t>
                      </a: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等线" panose="02010600030101010101" charset="-122"/>
                      </a:endParaRPr>
                    </a:p>
                  </a:txBody>
                  <a:tcPr marL="51435" marR="51435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127000" algn="ctr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733425" algn="l"/>
                        </a:tabLst>
                      </a:pPr>
                      <a:endParaRPr kumimoji="0" lang="en-US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  <a:p>
                      <a:pPr marL="0" marR="0" lvl="0" indent="127000" algn="ctr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733425" algn="l"/>
                        </a:tabLst>
                      </a:pPr>
                      <a:endParaRPr kumimoji="0" lang="en-US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  <a:p>
                      <a:pPr marL="0" marR="0" lvl="0" indent="127000" algn="ctr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733425" algn="l"/>
                        </a:tabLst>
                      </a:pP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等线" panose="02010600030101010101" charset="-122"/>
                        </a:rPr>
                        <a:t>不断发问</a:t>
                      </a: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等线" panose="02010600030101010101" charset="-122"/>
                      </a:endParaRPr>
                    </a:p>
                  </a:txBody>
                  <a:tcPr marL="51435" marR="51435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127000" algn="ctr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733425" algn="l"/>
                        </a:tabLst>
                      </a:pPr>
                      <a:endParaRPr kumimoji="0" lang="en-US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  <a:p>
                      <a:pPr marL="0" marR="0" lvl="0" indent="127000" algn="ctr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733425" algn="l"/>
                        </a:tabLst>
                      </a:pPr>
                      <a:endParaRPr kumimoji="0" lang="en-US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  <a:p>
                      <a:pPr marL="0" marR="0" lvl="0" indent="127000" algn="ctr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733425" algn="l"/>
                        </a:tabLst>
                      </a:pP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找到真理</a:t>
                      </a: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等线" panose="02010600030101010101" charset="-122"/>
                      </a:endParaRPr>
                    </a:p>
                  </a:txBody>
                  <a:tcPr marL="51435" marR="51435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32285">
                <a:tc>
                  <a:txBody>
                    <a:bodyPr/>
                    <a:lstStyle/>
                    <a:p>
                      <a:pPr marL="0" marR="0" lvl="0" indent="127000" algn="l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733425" algn="l"/>
                        </a:tabLst>
                      </a:pPr>
                      <a:endParaRPr kumimoji="0" lang="en-US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  <a:p>
                      <a:pPr marL="0" marR="0" lvl="0" indent="127000" algn="l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733425" algn="l"/>
                        </a:tabLst>
                      </a:pPr>
                      <a:endParaRPr kumimoji="0" lang="en-US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  <a:p>
                      <a:pPr marL="0" marR="0" lvl="0" indent="127000" algn="l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733425" algn="l"/>
                        </a:tabLst>
                      </a:pPr>
                      <a:endParaRPr kumimoji="0" lang="en-US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  <a:p>
                      <a:pPr marL="0" marR="0" lvl="0" indent="127000" algn="l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733425" algn="l"/>
                        </a:tabLst>
                      </a:pPr>
                      <a:endParaRPr kumimoji="0" lang="en-US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  <a:p>
                      <a:pPr marL="0" marR="0" lvl="0" indent="127000" algn="l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733425" algn="l"/>
                        </a:tabLst>
                      </a:pP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等线" panose="02010600030101010101" charset="-122"/>
                      </a:endParaRPr>
                    </a:p>
                  </a:txBody>
                  <a:tcPr marL="51435" marR="51435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127000" algn="l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733425" algn="l"/>
                        </a:tabLst>
                      </a:pPr>
                      <a:endParaRPr kumimoji="0" lang="en-U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  <a:p>
                      <a:pPr marL="0" marR="0" lvl="0" indent="127000" algn="l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733425" algn="l"/>
                        </a:tabLst>
                      </a:pPr>
                      <a:endParaRPr kumimoji="0" lang="en-U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51435" marR="51435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127000" algn="l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733425" algn="l"/>
                        </a:tabLst>
                      </a:pPr>
                      <a:endParaRPr kumimoji="0" lang="en-U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  <a:p>
                      <a:pPr marL="0" marR="0" lvl="0" indent="127000" algn="l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733425" algn="l"/>
                        </a:tabLst>
                      </a:pPr>
                      <a:endParaRPr kumimoji="0" lang="en-U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  <a:p>
                      <a:pPr marL="0" marR="0" lvl="0" indent="127000" algn="l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733425" algn="l"/>
                        </a:tabLst>
                      </a:pPr>
                      <a:endParaRPr kumimoji="0" lang="en-U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  <a:p>
                      <a:pPr marL="0" marR="0" lvl="0" indent="127000" algn="l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733425" algn="l"/>
                        </a:tabLst>
                      </a:pPr>
                      <a:endParaRPr kumimoji="0" lang="en-U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  <a:p>
                      <a:pPr marL="0" marR="0" lvl="0" indent="127000" algn="l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733425" algn="l"/>
                        </a:tabLst>
                      </a:pPr>
                      <a:endParaRPr kumimoji="0" lang="en-U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51435" marR="51435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127000" algn="l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733425" algn="l"/>
                        </a:tabLst>
                      </a:pPr>
                      <a:endParaRPr kumimoji="0" lang="en-U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  <a:p>
                      <a:pPr marL="0" marR="0" lvl="0" indent="127000" algn="l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733425" algn="l"/>
                        </a:tabLst>
                      </a:pPr>
                      <a:endParaRPr kumimoji="0" lang="en-U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  <a:p>
                      <a:pPr marL="0" marR="0" lvl="0" indent="12700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733425" algn="l"/>
                        </a:tabLst>
                      </a:pPr>
                      <a:endParaRPr kumimoji="0" lang="en-U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51435" marR="51435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alpha val="20000"/>
                      </a:schemeClr>
                    </a:solidFill>
                  </a:tcPr>
                </a:tc>
              </a:tr>
              <a:tr h="931069">
                <a:tc>
                  <a:txBody>
                    <a:bodyPr/>
                    <a:lstStyle/>
                    <a:p>
                      <a:pPr marL="0" marR="0" lvl="0" indent="127000" algn="l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733425" algn="l"/>
                        </a:tabLst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 </a:t>
                      </a: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等线" panose="02010600030101010101" charset="-122"/>
                      </a:endParaRPr>
                    </a:p>
                  </a:txBody>
                  <a:tcPr marL="51435" marR="51435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127000" algn="l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733425" algn="l"/>
                        </a:tabLst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 </a:t>
                      </a: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等线" panose="02010600030101010101" charset="-122"/>
                      </a:endParaRPr>
                    </a:p>
                  </a:txBody>
                  <a:tcPr marL="51435" marR="51435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127000" algn="l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733425" algn="l"/>
                        </a:tabLst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 </a:t>
                      </a: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等线" panose="02010600030101010101" charset="-122"/>
                      </a:endParaRPr>
                    </a:p>
                  </a:txBody>
                  <a:tcPr marL="51435" marR="51435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127000" algn="l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733425" algn="l"/>
                        </a:tabLst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 </a:t>
                      </a: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等线" panose="02010600030101010101" charset="-122"/>
                      </a:endParaRPr>
                    </a:p>
                  </a:txBody>
                  <a:tcPr marL="51435" marR="51435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31069">
                <a:tc>
                  <a:txBody>
                    <a:bodyPr/>
                    <a:lstStyle/>
                    <a:p>
                      <a:pPr marL="0" marR="0" lvl="0" indent="127000" algn="l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733425" algn="l"/>
                        </a:tabLst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 </a:t>
                      </a: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等线" panose="02010600030101010101" charset="-122"/>
                      </a:endParaRPr>
                    </a:p>
                  </a:txBody>
                  <a:tcPr marL="51435" marR="51435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127000" algn="l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733425" algn="l"/>
                        </a:tabLst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 </a:t>
                      </a: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等线" panose="02010600030101010101" charset="-122"/>
                      </a:endParaRPr>
                    </a:p>
                  </a:txBody>
                  <a:tcPr marL="51435" marR="51435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127000" algn="l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733425" algn="l"/>
                        </a:tabLst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 </a:t>
                      </a: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等线" panose="02010600030101010101" charset="-122"/>
                      </a:endParaRPr>
                    </a:p>
                  </a:txBody>
                  <a:tcPr marL="51435" marR="51435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127000" algn="l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733425" algn="l"/>
                        </a:tabLst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 </a:t>
                      </a: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等线" panose="02010600030101010101" charset="-122"/>
                      </a:endParaRPr>
                    </a:p>
                  </a:txBody>
                  <a:tcPr marL="51435" marR="51435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alpha val="2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2" name="文本框 11"/>
          <p:cNvSpPr txBox="1">
            <a:spLocks noChangeArrowheads="1"/>
          </p:cNvSpPr>
          <p:nvPr/>
        </p:nvSpPr>
        <p:spPr bwMode="auto">
          <a:xfrm>
            <a:off x="1393031" y="2261000"/>
            <a:ext cx="1152525" cy="34624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77" tIns="34289" rIns="68577" bIns="34289">
            <a:spAutoFit/>
          </a:bodyPr>
          <a:lstStyle/>
          <a:p>
            <a:pPr defTabSz="685800"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波义耳</a:t>
            </a:r>
            <a:endParaRPr lang="zh-CN" altLang="en-US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2850356" y="2227662"/>
            <a:ext cx="1285875" cy="62324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77" tIns="34289" rIns="68577" bIns="34289">
            <a:spAutoFit/>
          </a:bodyPr>
          <a:lstStyle/>
          <a:p>
            <a:pPr defTabSz="685800" fontAlgn="base">
              <a:spcBef>
                <a:spcPct val="20000"/>
              </a:spcBef>
              <a:spcAft>
                <a:spcPct val="0"/>
              </a:spcAft>
            </a:pPr>
            <a:r>
              <a:rPr lang="zh-CN" altLang="en-US" b="1">
                <a:solidFill>
                  <a:srgbClr val="6600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盐酸会使花瓣变红。</a:t>
            </a:r>
            <a:endParaRPr lang="zh-CN" altLang="en-US" b="1">
              <a:solidFill>
                <a:srgbClr val="6600CC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4" name="文本框 13"/>
          <p:cNvSpPr txBox="1">
            <a:spLocks noChangeArrowheads="1"/>
          </p:cNvSpPr>
          <p:nvPr/>
        </p:nvSpPr>
        <p:spPr bwMode="auto">
          <a:xfrm>
            <a:off x="4682728" y="2047876"/>
            <a:ext cx="1500188" cy="90024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77" tIns="34289" rIns="68577" bIns="34289">
            <a:spAutoFit/>
          </a:bodyPr>
          <a:lstStyle/>
          <a:p>
            <a:pPr defTabSz="685800" fontAlgn="base">
              <a:spcBef>
                <a:spcPct val="20000"/>
              </a:spcBef>
              <a:spcAft>
                <a:spcPct val="0"/>
              </a:spcAft>
            </a:pPr>
            <a:r>
              <a:rPr lang="zh-CN" altLang="en-US" b="1">
                <a:solidFill>
                  <a:srgbClr val="6600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紫罗兰中的什么成分遇盐酸会变红？</a:t>
            </a:r>
            <a:endParaRPr lang="zh-CN" altLang="en-US" b="1">
              <a:solidFill>
                <a:srgbClr val="6600CC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5" name="文本框 14"/>
          <p:cNvSpPr txBox="1">
            <a:spLocks noChangeArrowheads="1"/>
          </p:cNvSpPr>
          <p:nvPr/>
        </p:nvSpPr>
        <p:spPr bwMode="auto">
          <a:xfrm>
            <a:off x="6547247" y="2225278"/>
            <a:ext cx="1895475" cy="62324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77" tIns="34289" rIns="68577" bIns="34289">
            <a:spAutoFit/>
          </a:bodyPr>
          <a:lstStyle/>
          <a:p>
            <a:pPr defTabSz="685800"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b="1">
                <a:solidFill>
                  <a:srgbClr val="6600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制成了酸碱试纸</a:t>
            </a:r>
            <a:r>
              <a:rPr lang="en-US" altLang="zh-CN" b="1">
                <a:solidFill>
                  <a:srgbClr val="6600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——</a:t>
            </a:r>
            <a:r>
              <a:rPr lang="zh-CN" altLang="en-US" b="1">
                <a:solidFill>
                  <a:srgbClr val="6600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石蕊试纸</a:t>
            </a:r>
            <a:endParaRPr lang="zh-CN" altLang="en-US" b="1">
              <a:solidFill>
                <a:srgbClr val="6600CC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1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" fill="hold"/>
                                        <p:tgtEl>
                                          <p:spTgt spid="1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" fill="hold"/>
                                        <p:tgtEl>
                                          <p:spTgt spid="1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" fill="hold"/>
                                        <p:tgtEl>
                                          <p:spTgt spid="1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内容占位符 2"/>
          <p:cNvSpPr>
            <a:spLocks noGrp="1"/>
          </p:cNvSpPr>
          <p:nvPr>
            <p:ph idx="1"/>
          </p:nvPr>
        </p:nvSpPr>
        <p:spPr>
          <a:xfrm>
            <a:off x="628650" y="939405"/>
            <a:ext cx="7886700" cy="2407444"/>
          </a:xfrm>
        </p:spPr>
        <p:txBody>
          <a:bodyPr/>
          <a:lstStyle/>
          <a:p>
            <a:pPr indent="593090"/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纵观千百年来的科学技术发展史，那些科学领域有所建树的人，都善于从细微的、司空见惯的现象中看出问题，不断发问，不断解决疑问，追根求源，最后把“？”拉直变成“！”，找到真理。</a:t>
            </a:r>
            <a:endParaRPr lang="zh-CN" altLang="en-US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593090"/>
            <a:endParaRPr lang="zh-CN" altLang="en-US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746" name="标题 1"/>
          <p:cNvSpPr txBox="1">
            <a:spLocks noChangeArrowheads="1"/>
          </p:cNvSpPr>
          <p:nvPr/>
        </p:nvSpPr>
        <p:spPr bwMode="auto">
          <a:xfrm>
            <a:off x="683419" y="196456"/>
            <a:ext cx="1524000" cy="37385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77" tIns="34289" rIns="68577" bIns="34289"/>
          <a:lstStyle/>
          <a:p>
            <a:pPr defTabSz="68580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句段导读</a:t>
            </a:r>
            <a:endParaRPr lang="zh-CN" altLang="zh-CN" sz="2400" b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1747" name="Picture 3" descr="F:\千库网下载图片\64d18ec1ec89450567be2388c9be5d21.pn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" y="141687"/>
            <a:ext cx="671513" cy="671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内容占位符 2"/>
          <p:cNvSpPr>
            <a:spLocks noGrp="1"/>
          </p:cNvSpPr>
          <p:nvPr>
            <p:ph idx="1"/>
          </p:nvPr>
        </p:nvSpPr>
        <p:spPr>
          <a:xfrm>
            <a:off x="1414464" y="1082280"/>
            <a:ext cx="6149579" cy="959644"/>
          </a:xfrm>
        </p:spPr>
        <p:txBody>
          <a:bodyPr/>
          <a:lstStyle/>
          <a:p>
            <a:pPr indent="593090"/>
            <a:r>
              <a:rPr lang="zh-CN" altLang="zh-CN" smtClean="0">
                <a:latin typeface="楷体" panose="02010609060101010101" pitchFamily="49" charset="-122"/>
                <a:ea typeface="楷体" panose="02010609060101010101" pitchFamily="49" charset="-122"/>
              </a:rPr>
              <a:t>总结</a:t>
            </a:r>
            <a:r>
              <a:rPr lang="zh-CN" altLang="en-US" smtClean="0">
                <a:latin typeface="楷体" panose="02010609060101010101" pitchFamily="49" charset="-122"/>
                <a:ea typeface="楷体" panose="02010609060101010101" pitchFamily="49" charset="-122"/>
              </a:rPr>
              <a:t>学习</a:t>
            </a:r>
            <a:r>
              <a:rPr lang="zh-CN" altLang="zh-CN" smtClean="0">
                <a:latin typeface="楷体" panose="02010609060101010101" pitchFamily="49" charset="-122"/>
                <a:ea typeface="楷体" panose="02010609060101010101" pitchFamily="49" charset="-122"/>
              </a:rPr>
              <a:t>第一个事例的具体步骤</a:t>
            </a:r>
            <a:r>
              <a:rPr lang="zh-CN" altLang="en-US" smtClean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zh-CN" altLang="en-US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标题 1"/>
          <p:cNvSpPr txBox="1"/>
          <p:nvPr/>
        </p:nvSpPr>
        <p:spPr bwMode="auto">
          <a:xfrm>
            <a:off x="304802" y="196456"/>
            <a:ext cx="1944291" cy="373856"/>
          </a:xfrm>
          <a:prstGeom prst="rect">
            <a:avLst/>
          </a:prstGeom>
          <a:noFill/>
        </p:spPr>
        <p:txBody>
          <a:bodyPr lIns="78218" tIns="39109" rIns="78218" bIns="39109" anchor="ctr"/>
          <a:lstStyle/>
          <a:p>
            <a:pPr algn="ctr" defTabSz="782320">
              <a:spcBef>
                <a:spcPct val="0"/>
              </a:spcBef>
              <a:defRPr/>
            </a:pPr>
            <a:r>
              <a:rPr lang="zh-CN" altLang="en-US" sz="2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归纳总结</a:t>
            </a:r>
            <a:endParaRPr lang="zh-CN" altLang="zh-CN" sz="24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pic>
        <p:nvPicPr>
          <p:cNvPr id="32771" name="Picture 1" descr="F:\千库网下载图片\00b71da587e5816e6076551b622f1de3.pn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0" y="141687"/>
            <a:ext cx="521494" cy="5214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/>
          <p:nvPr/>
        </p:nvSpPr>
        <p:spPr>
          <a:xfrm>
            <a:off x="1913335" y="2255044"/>
            <a:ext cx="446484" cy="438150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  <a:tileRect/>
          </a:gradFill>
        </p:spPr>
        <p:txBody>
          <a:bodyPr wrap="none" lIns="68577" tIns="34289" rIns="68577" bIns="34289">
            <a:spAutoFit/>
          </a:bodyPr>
          <a:lstStyle/>
          <a:p>
            <a:pPr defTabSz="685800">
              <a:defRPr/>
            </a:pP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谁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983707" y="2294335"/>
            <a:ext cx="1370410" cy="438150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  <a:tileRect/>
          </a:gradFill>
        </p:spPr>
        <p:txBody>
          <a:bodyPr wrap="none" lIns="68577" tIns="34289" rIns="68577" bIns="34289">
            <a:spAutoFit/>
          </a:bodyPr>
          <a:lstStyle/>
          <a:p>
            <a:pPr defTabSz="685800">
              <a:defRPr/>
            </a:pP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发现问题</a:t>
            </a:r>
            <a:endParaRPr lang="en-US" altLang="zh-CN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892279" y="2109789"/>
            <a:ext cx="1370409" cy="807244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  <a:tileRect/>
          </a:gradFill>
        </p:spPr>
        <p:txBody>
          <a:bodyPr wrap="none" lIns="68577" tIns="34289" rIns="68577" bIns="34289">
            <a:spAutoFit/>
          </a:bodyPr>
          <a:lstStyle/>
          <a:p>
            <a:pPr defTabSz="685800">
              <a:defRPr/>
            </a:pP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不断发问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defTabSz="685800">
              <a:defRPr/>
            </a:pP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不断解疑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948489" y="2227660"/>
            <a:ext cx="1370410" cy="438150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  <a:tileRect/>
          </a:gradFill>
        </p:spPr>
        <p:txBody>
          <a:bodyPr wrap="none" lIns="68577" tIns="34289" rIns="68577" bIns="34289">
            <a:spAutoFit/>
          </a:bodyPr>
          <a:lstStyle/>
          <a:p>
            <a:pPr defTabSz="685800">
              <a:defRPr/>
            </a:pP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找到真理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箭头: 右 9"/>
          <p:cNvSpPr/>
          <p:nvPr/>
        </p:nvSpPr>
        <p:spPr>
          <a:xfrm>
            <a:off x="2472930" y="2436021"/>
            <a:ext cx="434578" cy="15478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7" tIns="34289" rIns="68577" bIns="34289" anchor="ctr"/>
          <a:lstStyle/>
          <a:p>
            <a:pPr algn="ctr" defTabSz="6858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箭头: 右 10"/>
          <p:cNvSpPr/>
          <p:nvPr/>
        </p:nvSpPr>
        <p:spPr>
          <a:xfrm>
            <a:off x="4391027" y="2396731"/>
            <a:ext cx="434579" cy="15359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7" tIns="34289" rIns="68577" bIns="34289" anchor="ctr"/>
          <a:lstStyle/>
          <a:p>
            <a:pPr algn="ctr" defTabSz="6858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箭头: 右 11"/>
          <p:cNvSpPr/>
          <p:nvPr/>
        </p:nvSpPr>
        <p:spPr>
          <a:xfrm>
            <a:off x="6403183" y="2396731"/>
            <a:ext cx="434579" cy="15359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7" tIns="34289" rIns="68577" bIns="34289" anchor="ctr"/>
          <a:lstStyle/>
          <a:p>
            <a:pPr algn="ctr" defTabSz="6858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913336" y="3477816"/>
            <a:ext cx="4448175" cy="438150"/>
          </a:xfrm>
          <a:prstGeom prst="rect">
            <a:avLst/>
          </a:prstGeom>
        </p:spPr>
        <p:txBody>
          <a:bodyPr wrap="none" lIns="68577" tIns="34289" rIns="68577" bIns="34289">
            <a:spAutoFit/>
          </a:bodyPr>
          <a:lstStyle/>
          <a:p>
            <a:pPr defTabSz="685800">
              <a:defRPr/>
            </a:pPr>
            <a:r>
              <a:rPr lang="zh-CN" altLang="zh-CN" sz="2400" b="1" dirty="0">
                <a:solidFill>
                  <a:srgbClr val="4472C4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按步骤自主学习第二、三个事例</a:t>
            </a:r>
            <a:endParaRPr lang="zh-CN" altLang="en-US" sz="2400" b="1" dirty="0">
              <a:solidFill>
                <a:srgbClr val="4472C4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标题 1"/>
          <p:cNvSpPr txBox="1">
            <a:spLocks noChangeArrowheads="1"/>
          </p:cNvSpPr>
          <p:nvPr/>
        </p:nvSpPr>
        <p:spPr bwMode="auto">
          <a:xfrm>
            <a:off x="683419" y="196456"/>
            <a:ext cx="1524000" cy="37385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77" tIns="34289" rIns="68577" bIns="34289"/>
          <a:lstStyle/>
          <a:p>
            <a:pPr defTabSz="68580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句段导读</a:t>
            </a:r>
            <a:endParaRPr lang="zh-CN" altLang="zh-CN" sz="2400" b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3794" name="Picture 3" descr="F:\千库网下载图片\64d18ec1ec89450567be2388c9be5d21.pn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" y="141687"/>
            <a:ext cx="671513" cy="671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994174" y="945356"/>
          <a:ext cx="7327107" cy="4001692"/>
        </p:xfrm>
        <a:graphic>
          <a:graphicData uri="http://schemas.openxmlformats.org/drawingml/2006/table">
            <a:tbl>
              <a:tblPr/>
              <a:tblGrid>
                <a:gridCol w="1535906"/>
                <a:gridCol w="1930003"/>
                <a:gridCol w="1931194"/>
                <a:gridCol w="1930004"/>
              </a:tblGrid>
              <a:tr h="1007269">
                <a:tc>
                  <a:txBody>
                    <a:bodyPr/>
                    <a:lstStyle/>
                    <a:p>
                      <a:pPr marL="0" marR="0" lvl="0" indent="127000" algn="ctr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733425" algn="l"/>
                        </a:tabLst>
                      </a:pPr>
                      <a:endParaRPr kumimoji="0" lang="en-US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  <a:p>
                      <a:pPr marL="0" marR="0" lvl="0" indent="127000" algn="ctr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733425" algn="l"/>
                        </a:tabLst>
                      </a:pPr>
                      <a:endParaRPr kumimoji="0" lang="en-US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  <a:p>
                      <a:pPr marL="0" marR="0" lvl="0" indent="127000" algn="ctr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733425" algn="l"/>
                        </a:tabLst>
                      </a:pP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人物</a:t>
                      </a: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等线" panose="02010600030101010101" charset="-122"/>
                      </a:endParaRPr>
                    </a:p>
                  </a:txBody>
                  <a:tcPr marL="51435" marR="51435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127000" algn="ctr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733425" algn="l"/>
                        </a:tabLst>
                      </a:pPr>
                      <a:endParaRPr kumimoji="0" lang="en-US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等线" panose="02010600030101010101" charset="-122"/>
                      </a:endParaRPr>
                    </a:p>
                    <a:p>
                      <a:pPr marL="0" marR="0" lvl="0" indent="127000" algn="ctr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733425" algn="l"/>
                        </a:tabLst>
                      </a:pPr>
                      <a:endParaRPr kumimoji="0" lang="en-US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等线" panose="02010600030101010101" charset="-122"/>
                      </a:endParaRPr>
                    </a:p>
                    <a:p>
                      <a:pPr marL="0" marR="0" lvl="0" indent="127000" algn="ctr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733425" algn="l"/>
                        </a:tabLst>
                      </a:pP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等线" panose="02010600030101010101" charset="-122"/>
                        </a:rPr>
                        <a:t>发现现象</a:t>
                      </a: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等线" panose="02010600030101010101" charset="-122"/>
                      </a:endParaRPr>
                    </a:p>
                  </a:txBody>
                  <a:tcPr marL="51435" marR="51435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127000" algn="ctr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733425" algn="l"/>
                        </a:tabLst>
                      </a:pPr>
                      <a:endParaRPr kumimoji="0" lang="en-US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  <a:p>
                      <a:pPr marL="0" marR="0" lvl="0" indent="127000" algn="ctr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733425" algn="l"/>
                        </a:tabLst>
                      </a:pPr>
                      <a:endParaRPr kumimoji="0" lang="en-US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  <a:p>
                      <a:pPr marL="0" marR="0" lvl="0" indent="127000" algn="ctr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733425" algn="l"/>
                        </a:tabLst>
                      </a:pP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等线" panose="02010600030101010101" charset="-122"/>
                        </a:rPr>
                        <a:t>不断发问</a:t>
                      </a: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等线" panose="02010600030101010101" charset="-122"/>
                      </a:endParaRPr>
                    </a:p>
                  </a:txBody>
                  <a:tcPr marL="51435" marR="51435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127000" algn="ctr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733425" algn="l"/>
                        </a:tabLst>
                      </a:pPr>
                      <a:endParaRPr kumimoji="0" lang="en-US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  <a:p>
                      <a:pPr marL="0" marR="0" lvl="0" indent="127000" algn="ctr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733425" algn="l"/>
                        </a:tabLst>
                      </a:pPr>
                      <a:endParaRPr kumimoji="0" lang="en-US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  <a:p>
                      <a:pPr marL="0" marR="0" lvl="0" indent="127000" algn="ctr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733425" algn="l"/>
                        </a:tabLst>
                      </a:pP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找到真理</a:t>
                      </a: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等线" panose="02010600030101010101" charset="-122"/>
                      </a:endParaRPr>
                    </a:p>
                  </a:txBody>
                  <a:tcPr marL="51435" marR="51435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32285">
                <a:tc>
                  <a:txBody>
                    <a:bodyPr/>
                    <a:lstStyle/>
                    <a:p>
                      <a:pPr marL="0" marR="0" lvl="0" indent="127000" algn="l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733425" algn="l"/>
                        </a:tabLst>
                      </a:pPr>
                      <a:endParaRPr kumimoji="0" lang="en-US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  <a:p>
                      <a:pPr marL="0" marR="0" lvl="0" indent="127000" algn="l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733425" algn="l"/>
                        </a:tabLst>
                      </a:pPr>
                      <a:endParaRPr kumimoji="0" lang="en-US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  <a:p>
                      <a:pPr marL="0" marR="0" lvl="0" indent="127000" algn="l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733425" algn="l"/>
                        </a:tabLst>
                      </a:pPr>
                      <a:endParaRPr kumimoji="0" lang="en-US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  <a:p>
                      <a:pPr marL="0" marR="0" lvl="0" indent="127000" algn="l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733425" algn="l"/>
                        </a:tabLst>
                      </a:pPr>
                      <a:endParaRPr kumimoji="0" lang="en-US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  <a:p>
                      <a:pPr marL="0" marR="0" lvl="0" indent="127000" algn="l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733425" algn="l"/>
                        </a:tabLst>
                      </a:pP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等线" panose="02010600030101010101" charset="-122"/>
                      </a:endParaRPr>
                    </a:p>
                  </a:txBody>
                  <a:tcPr marL="51435" marR="51435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127000" algn="l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733425" algn="l"/>
                        </a:tabLst>
                      </a:pPr>
                      <a:endParaRPr kumimoji="0" lang="en-U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  <a:p>
                      <a:pPr marL="0" marR="0" lvl="0" indent="127000" algn="l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733425" algn="l"/>
                        </a:tabLst>
                      </a:pPr>
                      <a:endParaRPr kumimoji="0" lang="en-U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51435" marR="51435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127000" algn="l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733425" algn="l"/>
                        </a:tabLst>
                      </a:pPr>
                      <a:endParaRPr kumimoji="0" lang="en-U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  <a:p>
                      <a:pPr marL="0" marR="0" lvl="0" indent="127000" algn="l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733425" algn="l"/>
                        </a:tabLst>
                      </a:pPr>
                      <a:endParaRPr kumimoji="0" lang="en-U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  <a:p>
                      <a:pPr marL="0" marR="0" lvl="0" indent="127000" algn="l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733425" algn="l"/>
                        </a:tabLst>
                      </a:pPr>
                      <a:endParaRPr kumimoji="0" lang="en-U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  <a:p>
                      <a:pPr marL="0" marR="0" lvl="0" indent="127000" algn="l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733425" algn="l"/>
                        </a:tabLst>
                      </a:pPr>
                      <a:endParaRPr kumimoji="0" lang="en-U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  <a:p>
                      <a:pPr marL="0" marR="0" lvl="0" indent="127000" algn="l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733425" algn="l"/>
                        </a:tabLst>
                      </a:pPr>
                      <a:endParaRPr kumimoji="0" lang="en-U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51435" marR="51435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127000" algn="l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733425" algn="l"/>
                        </a:tabLst>
                      </a:pPr>
                      <a:endParaRPr kumimoji="0" lang="en-U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  <a:p>
                      <a:pPr marL="0" marR="0" lvl="0" indent="127000" algn="l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733425" algn="l"/>
                        </a:tabLst>
                      </a:pPr>
                      <a:endParaRPr kumimoji="0" lang="en-U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  <a:p>
                      <a:pPr marL="0" marR="0" lvl="0" indent="12700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733425" algn="l"/>
                        </a:tabLst>
                      </a:pPr>
                      <a:endParaRPr kumimoji="0" lang="en-U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51435" marR="51435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alpha val="20000"/>
                      </a:schemeClr>
                    </a:solidFill>
                  </a:tcPr>
                </a:tc>
              </a:tr>
              <a:tr h="931069">
                <a:tc>
                  <a:txBody>
                    <a:bodyPr/>
                    <a:lstStyle/>
                    <a:p>
                      <a:pPr marL="0" marR="0" lvl="0" indent="127000" algn="l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733425" algn="l"/>
                        </a:tabLst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 </a:t>
                      </a: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等线" panose="02010600030101010101" charset="-122"/>
                      </a:endParaRPr>
                    </a:p>
                  </a:txBody>
                  <a:tcPr marL="51435" marR="51435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127000" algn="l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733425" algn="l"/>
                        </a:tabLst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 </a:t>
                      </a: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等线" panose="02010600030101010101" charset="-122"/>
                      </a:endParaRPr>
                    </a:p>
                  </a:txBody>
                  <a:tcPr marL="51435" marR="51435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127000" algn="l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733425" algn="l"/>
                        </a:tabLst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 </a:t>
                      </a: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等线" panose="02010600030101010101" charset="-122"/>
                      </a:endParaRPr>
                    </a:p>
                  </a:txBody>
                  <a:tcPr marL="51435" marR="51435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127000" algn="l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733425" algn="l"/>
                        </a:tabLst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 </a:t>
                      </a: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等线" panose="02010600030101010101" charset="-122"/>
                      </a:endParaRPr>
                    </a:p>
                  </a:txBody>
                  <a:tcPr marL="51435" marR="51435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31069">
                <a:tc>
                  <a:txBody>
                    <a:bodyPr/>
                    <a:lstStyle/>
                    <a:p>
                      <a:pPr marL="0" marR="0" lvl="0" indent="127000" algn="l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733425" algn="l"/>
                        </a:tabLst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 </a:t>
                      </a: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等线" panose="02010600030101010101" charset="-122"/>
                      </a:endParaRPr>
                    </a:p>
                  </a:txBody>
                  <a:tcPr marL="51435" marR="51435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127000" algn="l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733425" algn="l"/>
                        </a:tabLst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 </a:t>
                      </a: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等线" panose="02010600030101010101" charset="-122"/>
                      </a:endParaRPr>
                    </a:p>
                  </a:txBody>
                  <a:tcPr marL="51435" marR="51435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127000" algn="l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733425" algn="l"/>
                        </a:tabLst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 </a:t>
                      </a: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等线" panose="02010600030101010101" charset="-122"/>
                      </a:endParaRPr>
                    </a:p>
                  </a:txBody>
                  <a:tcPr marL="51435" marR="51435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127000" algn="l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733425" algn="l"/>
                        </a:tabLst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 </a:t>
                      </a: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等线" panose="02010600030101010101" charset="-122"/>
                      </a:endParaRPr>
                    </a:p>
                  </a:txBody>
                  <a:tcPr marL="51435" marR="51435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alpha val="2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33822" name="文本框 11"/>
          <p:cNvSpPr txBox="1">
            <a:spLocks noChangeArrowheads="1"/>
          </p:cNvSpPr>
          <p:nvPr/>
        </p:nvSpPr>
        <p:spPr bwMode="auto">
          <a:xfrm>
            <a:off x="1393031" y="2261000"/>
            <a:ext cx="1152525" cy="34624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77" tIns="34289" rIns="68577" bIns="34289">
            <a:spAutoFit/>
          </a:bodyPr>
          <a:lstStyle/>
          <a:p>
            <a:pPr defTabSz="685800"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波义耳</a:t>
            </a:r>
            <a:endParaRPr lang="zh-CN" altLang="en-US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3823" name="文本框 12"/>
          <p:cNvSpPr txBox="1">
            <a:spLocks noChangeArrowheads="1"/>
          </p:cNvSpPr>
          <p:nvPr/>
        </p:nvSpPr>
        <p:spPr bwMode="auto">
          <a:xfrm>
            <a:off x="2850356" y="2227662"/>
            <a:ext cx="1285875" cy="62324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77" tIns="34289" rIns="68577" bIns="34289">
            <a:spAutoFit/>
          </a:bodyPr>
          <a:lstStyle/>
          <a:p>
            <a:pPr defTabSz="685800" fontAlgn="base">
              <a:spcBef>
                <a:spcPct val="20000"/>
              </a:spcBef>
              <a:spcAft>
                <a:spcPct val="0"/>
              </a:spcAft>
            </a:pPr>
            <a:r>
              <a:rPr lang="zh-CN" altLang="en-US" b="1">
                <a:solidFill>
                  <a:srgbClr val="6600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盐酸会使花瓣变红。</a:t>
            </a:r>
            <a:endParaRPr lang="zh-CN" altLang="en-US" b="1">
              <a:solidFill>
                <a:srgbClr val="6600CC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3824" name="文本框 13"/>
          <p:cNvSpPr txBox="1">
            <a:spLocks noChangeArrowheads="1"/>
          </p:cNvSpPr>
          <p:nvPr/>
        </p:nvSpPr>
        <p:spPr bwMode="auto">
          <a:xfrm>
            <a:off x="4682728" y="2047876"/>
            <a:ext cx="1500188" cy="90024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77" tIns="34289" rIns="68577" bIns="34289">
            <a:spAutoFit/>
          </a:bodyPr>
          <a:lstStyle/>
          <a:p>
            <a:pPr defTabSz="685800" fontAlgn="base">
              <a:spcBef>
                <a:spcPct val="20000"/>
              </a:spcBef>
              <a:spcAft>
                <a:spcPct val="0"/>
              </a:spcAft>
            </a:pPr>
            <a:r>
              <a:rPr lang="zh-CN" altLang="en-US" b="1">
                <a:solidFill>
                  <a:srgbClr val="6600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紫罗兰中的什么成分遇盐酸会变红？</a:t>
            </a:r>
            <a:endParaRPr lang="zh-CN" altLang="en-US" b="1">
              <a:solidFill>
                <a:srgbClr val="6600CC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3825" name="文本框 14"/>
          <p:cNvSpPr txBox="1">
            <a:spLocks noChangeArrowheads="1"/>
          </p:cNvSpPr>
          <p:nvPr/>
        </p:nvSpPr>
        <p:spPr bwMode="auto">
          <a:xfrm>
            <a:off x="6547247" y="2225278"/>
            <a:ext cx="1895475" cy="62324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77" tIns="34289" rIns="68577" bIns="34289">
            <a:spAutoFit/>
          </a:bodyPr>
          <a:lstStyle/>
          <a:p>
            <a:pPr defTabSz="685800"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b="1">
                <a:solidFill>
                  <a:srgbClr val="6600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发明了酸碱试纸</a:t>
            </a:r>
            <a:r>
              <a:rPr lang="en-US" altLang="zh-CN" b="1">
                <a:solidFill>
                  <a:srgbClr val="6600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——</a:t>
            </a:r>
            <a:r>
              <a:rPr lang="zh-CN" altLang="en-US" b="1">
                <a:solidFill>
                  <a:srgbClr val="6600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石蕊试纸</a:t>
            </a:r>
            <a:endParaRPr lang="zh-CN" altLang="en-US" b="1">
              <a:solidFill>
                <a:srgbClr val="6600CC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1353741" y="3259933"/>
            <a:ext cx="857250" cy="34624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77" tIns="34289" rIns="68577" bIns="34289">
            <a:spAutoFit/>
          </a:bodyPr>
          <a:lstStyle/>
          <a:p>
            <a:pPr defTabSz="685800"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魏格纳</a:t>
            </a:r>
            <a:endParaRPr lang="zh-CN" altLang="en-US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2407444" y="3319462"/>
            <a:ext cx="1987154" cy="62324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77" tIns="34289" rIns="68577" bIns="34289">
            <a:spAutoFit/>
          </a:bodyPr>
          <a:lstStyle/>
          <a:p>
            <a:pPr defTabSz="685800"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b="1">
                <a:solidFill>
                  <a:srgbClr val="996633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南美洲东海岸和非洲西海岸线吻合</a:t>
            </a:r>
            <a:endParaRPr lang="zh-CN" altLang="en-US" b="1">
              <a:solidFill>
                <a:srgbClr val="996633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1" name="文本框 10"/>
          <p:cNvSpPr txBox="1">
            <a:spLocks noChangeArrowheads="1"/>
          </p:cNvSpPr>
          <p:nvPr/>
        </p:nvSpPr>
        <p:spPr bwMode="auto">
          <a:xfrm>
            <a:off x="4560094" y="3294460"/>
            <a:ext cx="1987154" cy="62324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77" tIns="34289" rIns="68577" bIns="34289">
            <a:spAutoFit/>
          </a:bodyPr>
          <a:lstStyle/>
          <a:p>
            <a:pPr defTabSz="685800"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b="1">
                <a:solidFill>
                  <a:srgbClr val="996633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这不会是一种巧合吧？</a:t>
            </a:r>
            <a:endParaRPr lang="zh-CN" altLang="en-US" b="1">
              <a:solidFill>
                <a:srgbClr val="996633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6" name="文本框 15"/>
          <p:cNvSpPr txBox="1">
            <a:spLocks noChangeArrowheads="1"/>
          </p:cNvSpPr>
          <p:nvPr/>
        </p:nvSpPr>
        <p:spPr bwMode="auto">
          <a:xfrm>
            <a:off x="6547249" y="3121821"/>
            <a:ext cx="1414463" cy="62324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77" tIns="34289" rIns="68577" bIns="34289">
            <a:spAutoFit/>
          </a:bodyPr>
          <a:lstStyle/>
          <a:p>
            <a:pPr defTabSz="685800"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b="1">
                <a:solidFill>
                  <a:srgbClr val="996633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提出“大陆漂移学说”</a:t>
            </a:r>
            <a:endParaRPr lang="zh-CN" altLang="en-US" b="1">
              <a:solidFill>
                <a:srgbClr val="996633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7" name="文本框 16"/>
          <p:cNvSpPr txBox="1">
            <a:spLocks noChangeArrowheads="1"/>
          </p:cNvSpPr>
          <p:nvPr/>
        </p:nvSpPr>
        <p:spPr bwMode="auto">
          <a:xfrm>
            <a:off x="1379937" y="4198146"/>
            <a:ext cx="900113" cy="62324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77" tIns="34289" rIns="68577" bIns="34289">
            <a:spAutoFit/>
          </a:bodyPr>
          <a:lstStyle/>
          <a:p>
            <a:pPr defTabSz="685800"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阿瑟林斯基</a:t>
            </a:r>
            <a:endParaRPr lang="zh-CN" altLang="en-US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8" name="文本框 17"/>
          <p:cNvSpPr txBox="1">
            <a:spLocks noChangeArrowheads="1"/>
          </p:cNvSpPr>
          <p:nvPr/>
        </p:nvSpPr>
        <p:spPr bwMode="auto">
          <a:xfrm>
            <a:off x="2907506" y="4100514"/>
            <a:ext cx="1285875" cy="90024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77" tIns="34289" rIns="68577" bIns="34289">
            <a:spAutoFit/>
          </a:bodyPr>
          <a:lstStyle/>
          <a:p>
            <a:pPr defTabSz="685800"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b="1">
                <a:solidFill>
                  <a:srgbClr val="0563C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儿子做梦时眼珠转动</a:t>
            </a:r>
            <a:endParaRPr lang="zh-CN" altLang="en-US" b="1">
              <a:solidFill>
                <a:srgbClr val="0563C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9" name="文本框 18"/>
          <p:cNvSpPr txBox="1">
            <a:spLocks noChangeArrowheads="1"/>
          </p:cNvSpPr>
          <p:nvPr/>
        </p:nvSpPr>
        <p:spPr bwMode="auto">
          <a:xfrm>
            <a:off x="4747022" y="4068367"/>
            <a:ext cx="1371600" cy="90024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77" tIns="34289" rIns="68577" bIns="34289">
            <a:spAutoFit/>
          </a:bodyPr>
          <a:lstStyle/>
          <a:p>
            <a:pPr defTabSz="685800"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b="1">
                <a:solidFill>
                  <a:srgbClr val="0563C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眼珠转动会不会与做梦有关？</a:t>
            </a:r>
            <a:endParaRPr lang="zh-CN" altLang="en-US" b="1">
              <a:solidFill>
                <a:srgbClr val="0563C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0" name="文本框 19"/>
          <p:cNvSpPr txBox="1">
            <a:spLocks noChangeArrowheads="1"/>
          </p:cNvSpPr>
          <p:nvPr/>
        </p:nvSpPr>
        <p:spPr bwMode="auto">
          <a:xfrm>
            <a:off x="6469859" y="3918349"/>
            <a:ext cx="2165747" cy="117724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77" tIns="34289" rIns="68577" bIns="34289">
            <a:spAutoFit/>
          </a:bodyPr>
          <a:lstStyle/>
          <a:p>
            <a:pPr defTabSz="685800"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b="1">
                <a:solidFill>
                  <a:srgbClr val="0563C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睡眠中眼珠快速转动时，人的脑电波也会变化，这是最容易做梦的阶段</a:t>
            </a:r>
            <a:endParaRPr lang="zh-CN" altLang="en-US" b="1">
              <a:solidFill>
                <a:srgbClr val="0563C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2742010" y="428625"/>
            <a:ext cx="3832622" cy="438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77" tIns="34289" rIns="68577" bIns="34289"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2400">
                <a:solidFill>
                  <a:srgbClr val="FF0000"/>
                </a:solidFill>
              </a:rPr>
              <a:t>真理诞生于一百个问号之后</a:t>
            </a:r>
            <a:endParaRPr lang="zh-CN" altLang="en-US" sz="24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" fill="hold"/>
                                        <p:tgtEl>
                                          <p:spTgt spid="1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" fill="hold"/>
                                        <p:tgtEl>
                                          <p:spTgt spid="1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" fill="hold"/>
                                        <p:tgtEl>
                                          <p:spTgt spid="1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" fill="hold"/>
                                        <p:tgtEl>
                                          <p:spTgt spid="1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" fill="hold"/>
                                        <p:tgtEl>
                                          <p:spTgt spid="1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" fill="hold"/>
                                        <p:tgtEl>
                                          <p:spTgt spid="1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" fill="hold"/>
                                        <p:tgtEl>
                                          <p:spTgt spid="2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6" grpId="0"/>
      <p:bldP spid="17" grpId="0"/>
      <p:bldP spid="18" grpId="0"/>
      <p:bldP spid="19" grpId="0"/>
      <p:bldP spid="20" grpId="0"/>
      <p:bldP spid="2" grpId="0"/>
    </p:bldLst>
  </p:timing>
</p:sld>
</file>

<file path=ppt/tags/tag1.xml><?xml version="1.0" encoding="utf-8"?>
<p:tagLst xmlns:p="http://schemas.openxmlformats.org/presentationml/2006/main">
  <p:tag name="KSO_WPP_MARK_KEY" val="d75c3210-9099-48fe-84fc-7b61c5cd22e9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1619</Words>
  <Application>WPS 演示</Application>
  <PresentationFormat>全屏显示(16:9)</PresentationFormat>
  <Paragraphs>274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30" baseType="lpstr">
      <vt:lpstr>Arial</vt:lpstr>
      <vt:lpstr>宋体</vt:lpstr>
      <vt:lpstr>Wingdings</vt:lpstr>
      <vt:lpstr>微软雅黑</vt:lpstr>
      <vt:lpstr>等线 Light</vt:lpstr>
      <vt:lpstr>楷体</vt:lpstr>
      <vt:lpstr>等线</vt:lpstr>
      <vt:lpstr>仿宋</vt:lpstr>
      <vt:lpstr>Times New Roman</vt:lpstr>
      <vt:lpstr>Arial</vt:lpstr>
      <vt:lpstr>Arial Unicode MS</vt:lpstr>
      <vt:lpstr>Calibri</vt:lpstr>
      <vt:lpstr>第一PPT模板网-WWW.1PPT.COM</vt:lpstr>
      <vt:lpstr>PowerPoint 演示文稿</vt:lpstr>
      <vt:lpstr>PowerPoint 演示文稿</vt:lpstr>
      <vt:lpstr>论点：真理诞生于一百个问号之后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Lenovo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2</cp:revision>
  <dcterms:created xsi:type="dcterms:W3CDTF">2022-02-25T06:04:00Z</dcterms:created>
  <dcterms:modified xsi:type="dcterms:W3CDTF">2023-01-19T01:46:02Z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A4DB97AC4ACB483A844A40BD58673127</vt:lpwstr>
  </property>
  <property fmtid="{D5CDD505-2E9C-101B-9397-08002B2CF9AE}" pid="3" name="KSOProductBuildVer">
    <vt:lpwstr>2052-11.1.0.13703</vt:lpwstr>
  </property>
</Properties>
</file>