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9375A-0034-436C-B697-0FD94A0F772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49030-22E8-4F5C-A7EF-CE1C7F57F8C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EDA7E-DCEE-44F5-A1AA-9555501CDFE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3A746-32FE-4918-BC61-DF3C6622FCA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53154-086F-4CA5-9F58-88559790A45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11782-F102-4F46-B5C5-8E4AA199147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750094"/>
            <a:ext cx="7886700" cy="517922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>
              <a:defRPr sz="30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593725">
              <a:lnSpc>
                <a:spcPct val="150000"/>
              </a:lnSpc>
              <a:buNone/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1560C-B2DB-4647-8CA9-9A6372627FD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2E92C-74C5-4E1A-AF6A-C4F72749F2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EE0B0-018D-4FC7-9718-8A38100E1DF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73B0F-A98B-42B1-9DE0-5D025BD0895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2208E-4528-437B-909C-93EBC88C2FF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22123-5907-466B-8AF9-175AEBC0DBE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8C531-0D32-493B-AEEF-44ECB3A33B3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0CA92-64B5-4E52-BB29-A6A0672CEC7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9A8D8-FDC5-4705-90AB-B9873AECDCE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A88D1-2108-4398-8143-D319C545C6D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0A38E-8660-4401-8879-748100A3831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5DE13-CD12-4306-928D-8D3F7B61E79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73A0E-CBCB-4309-A036-2411A7FE074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DAEAF-B863-4F22-83DE-3B44ED4AA8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6A067-BE00-43BE-99C1-C7A2172FDBB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F4E1-55F5-420A-B5AC-B58CC36208A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lvl="0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400EE9A-A3A3-419B-8CBE-10724E2E72B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9295297-7DE3-4514-ADBD-80FBBD33A75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五边形 7"/>
          <p:cNvSpPr>
            <a:spLocks noChangeArrowheads="1"/>
          </p:cNvSpPr>
          <p:nvPr userDrawn="1"/>
        </p:nvSpPr>
        <p:spPr bwMode="auto">
          <a:xfrm>
            <a:off x="0" y="139304"/>
            <a:ext cx="2627710" cy="496490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indent="342900" algn="l" rtl="0" fontAlgn="base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b="1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楷体" panose="02010609060101010101" pitchFamily="49" charset="-122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 txBox="1"/>
          <p:nvPr/>
        </p:nvSpPr>
        <p:spPr>
          <a:xfrm>
            <a:off x="4464706" y="1577911"/>
            <a:ext cx="4219436" cy="575182"/>
          </a:xfrm>
          <a:prstGeom prst="rect">
            <a:avLst/>
          </a:prstGeom>
        </p:spPr>
        <p:txBody>
          <a:bodyPr lIns="68580" tIns="34290" rIns="68580" bIns="34290" anchor="b">
            <a:noAutofit/>
          </a:bodyPr>
          <a:lstStyle>
            <a:lvl1pPr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500" kern="1200">
                <a:solidFill>
                  <a:schemeClr val="tx1"/>
                </a:solidFill>
                <a:latin typeface="+mj-lt"/>
                <a:ea typeface="+mj-ea"/>
                <a:cs typeface="等线 Light" panose="02010600030101010101" charset="-122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5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表里的生物</a:t>
            </a:r>
            <a:endParaRPr lang="zh-CN" altLang="en-US" sz="5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5129323" y="2880316"/>
            <a:ext cx="1944291" cy="373856"/>
          </a:xfrm>
          <a:prstGeom prst="rect">
            <a:avLst/>
          </a:prstGeom>
          <a:noFill/>
        </p:spPr>
        <p:txBody>
          <a:bodyPr lIns="78222" tIns="39111" rIns="78222" bIns="39111" anchor="ctr"/>
          <a:lstStyle/>
          <a:p>
            <a:pPr algn="ctr" defTabSz="782320" fontAlgn="auto"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第</a:t>
            </a:r>
            <a:r>
              <a:rPr lang="en-US" altLang="zh-CN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</a:t>
            </a: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</a:t>
            </a: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时</a:t>
            </a:r>
            <a:endParaRPr lang="zh-CN" altLang="zh-CN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8FCFF"/>
              </a:clrFrom>
              <a:clrTo>
                <a:srgbClr val="F8FCFF">
                  <a:alpha val="0"/>
                </a:srgbClr>
              </a:clrTo>
            </a:clrChange>
            <a:lum bright="-6000" contrast="12000"/>
          </a:blip>
          <a:srcRect/>
          <a:stretch>
            <a:fillRect/>
          </a:stretch>
        </p:blipFill>
        <p:spPr bwMode="auto">
          <a:xfrm>
            <a:off x="0" y="1303735"/>
            <a:ext cx="3826669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91446" y="18109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部编版语文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30191" y="169069"/>
            <a:ext cx="2283619" cy="51792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5"/>
                </a:solidFill>
                <a:cs typeface="+mj-cs"/>
              </a:rPr>
              <a:t>夜晚的实验</a:t>
            </a:r>
            <a:endParaRPr lang="zh-CN" altLang="en-US" dirty="0">
              <a:solidFill>
                <a:schemeClr val="accent5"/>
              </a:solidFill>
              <a:cs typeface="+mj-cs"/>
            </a:endParaRPr>
          </a:p>
        </p:txBody>
      </p:sp>
      <p:sp>
        <p:nvSpPr>
          <p:cNvPr id="30722" name="内容占位符 2"/>
          <p:cNvSpPr>
            <a:spLocks noGrp="1"/>
          </p:cNvSpPr>
          <p:nvPr>
            <p:ph idx="1"/>
          </p:nvPr>
        </p:nvSpPr>
        <p:spPr>
          <a:xfrm>
            <a:off x="653654" y="828675"/>
            <a:ext cx="8045053" cy="4314825"/>
          </a:xfrm>
        </p:spPr>
        <p:txBody>
          <a:bodyPr/>
          <a:lstStyle/>
          <a:p>
            <a:pPr indent="593090"/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意大利科学家斯帕拉捷习惯晚饭后到附近的街道上散步。他常常看到，很多蝙蝠灵活的在空中飞来飞去，却从不会撞到树上或者墙壁上。这个现象引起了他的好奇：蝙蝠凭什么特殊的本领在夜空中自由自在地飞行呢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1793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年夏天，一个晴朗的夜晚，喧腾热闹的城市渐渐平静下来。斯帕拉捷匆匆吃完晚饭，便走出街口，把笼子里的蝙蝠放了出去。当他看到放出去的几只蝙蝠轻盈敏捷地来回飞翔时，不由得惊叫起来。因为那几只蝙蝠，眼睛全被他蒙上了，都是“瞎子”呀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3" name="文本框 14"/>
          <p:cNvSpPr txBox="1">
            <a:spLocks noChangeArrowheads="1"/>
          </p:cNvSpPr>
          <p:nvPr/>
        </p:nvSpPr>
        <p:spPr bwMode="auto">
          <a:xfrm>
            <a:off x="790575" y="196454"/>
            <a:ext cx="1448991" cy="4214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1435" tIns="25718" rIns="51435" bIns="2571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  <a:endParaRPr lang="zh-CN" altLang="en-US" sz="2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24" name="Picture 2" descr="F:\千库网下载图片\1bc59db17b5019eedd9bb79b8d014c9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38100" y="0"/>
            <a:ext cx="8286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198" y="697706"/>
            <a:ext cx="8083153" cy="4330304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cs typeface="+mn-cs"/>
              </a:rPr>
              <a:t>斯帕拉捷为什么要把蝙蝠的眼睛蒙上呢？原来，每当他看到蝙蝠在夜晚轻巧</a:t>
            </a:r>
            <a:r>
              <a:rPr lang="zh-CN" altLang="en-US" sz="1800" dirty="0">
                <a:cs typeface="+mn-cs"/>
              </a:rPr>
              <a:t>自如地飞翔</a:t>
            </a:r>
            <a:r>
              <a:rPr lang="zh-CN" altLang="en-US" sz="1800" dirty="0">
                <a:cs typeface="+mn-cs"/>
              </a:rPr>
              <a:t>时，总认为这些小精灵一定长着一双特别敏锐的眼睛。假如他们的眼睛瞎了，就不可能在黑暗中</a:t>
            </a:r>
            <a:r>
              <a:rPr lang="zh-CN" altLang="en-US" sz="1800" dirty="0">
                <a:cs typeface="+mn-cs"/>
              </a:rPr>
              <a:t>灵巧地躲</a:t>
            </a:r>
            <a:r>
              <a:rPr lang="zh-CN" altLang="en-US" sz="1800" dirty="0">
                <a:cs typeface="+mn-cs"/>
              </a:rPr>
              <a:t>过各种障碍物，并且</a:t>
            </a:r>
            <a:r>
              <a:rPr lang="zh-CN" altLang="en-US" sz="1800" dirty="0">
                <a:cs typeface="+mn-cs"/>
              </a:rPr>
              <a:t>敏捷地捕捉</a:t>
            </a:r>
            <a:r>
              <a:rPr lang="zh-CN" altLang="en-US" sz="1800" dirty="0">
                <a:cs typeface="+mn-cs"/>
              </a:rPr>
              <a:t>飞蛾了。</a:t>
            </a:r>
            <a:r>
              <a:rPr lang="zh-CN" altLang="en-US" sz="1800" dirty="0">
                <a:cs typeface="+mn-cs"/>
              </a:rPr>
              <a:t>然而，事实</a:t>
            </a:r>
            <a:r>
              <a:rPr lang="zh-CN" altLang="en-US" sz="1800" dirty="0">
                <a:cs typeface="+mn-cs"/>
              </a:rPr>
              <a:t>完全出乎他的意料。斯帕拉捷很奇怪：不用眼睛，蝙蝠凭什么来辨别前方的物体，捕捉灵活的飞蛾呢？</a:t>
            </a:r>
            <a:endParaRPr lang="zh-CN" altLang="en-US" sz="1800" dirty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cs typeface="+mn-cs"/>
              </a:rPr>
              <a:t>于是，他把蝙蝠的鼻子堵住。结果，蝙蝠在空中还是飞得那么敏捷、轻松。“难道它薄膜似的翅膀，不仅能够飞翔，而且能在夜间洞察一切吗？”斯帕拉捷这样猜想。他又捉来几只蝙蝠，用油漆涂满它们的全身，然而还是没有影响到它们的飞行。</a:t>
            </a:r>
            <a:endParaRPr lang="zh-CN" altLang="en-US" sz="1800" dirty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cs typeface="+mn-cs"/>
              </a:rPr>
              <a:t>最后，斯帕拉捷堵住蝙蝠的耳朵，</a:t>
            </a:r>
            <a:r>
              <a:rPr lang="zh-CN" altLang="en-US" sz="1800" dirty="0">
                <a:cs typeface="+mn-cs"/>
              </a:rPr>
              <a:t>把它们</a:t>
            </a:r>
            <a:r>
              <a:rPr lang="zh-CN" altLang="en-US" sz="1800" dirty="0">
                <a:cs typeface="+mn-cs"/>
              </a:rPr>
              <a:t>放到夜空中。这次，蝙蝠可没有了先前的神气。它们像无头的苍蝇一样在空中东碰西撞，很快就跌落到地上。</a:t>
            </a:r>
            <a:endParaRPr lang="zh-CN" altLang="en-US" sz="1800" dirty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cs typeface="+mn-cs"/>
              </a:rPr>
              <a:t>啊！蝙蝠在夜间飞行，捕捉食物，原来是靠听觉来辨别方向、确认目标的！</a:t>
            </a:r>
            <a:endParaRPr lang="zh-CN" altLang="en-US" sz="1800" dirty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>
              <a:cs typeface="+mn-cs"/>
            </a:endParaRPr>
          </a:p>
        </p:txBody>
      </p:sp>
      <p:sp>
        <p:nvSpPr>
          <p:cNvPr id="31746" name="文本框 14"/>
          <p:cNvSpPr txBox="1">
            <a:spLocks noChangeArrowheads="1"/>
          </p:cNvSpPr>
          <p:nvPr/>
        </p:nvSpPr>
        <p:spPr bwMode="auto">
          <a:xfrm>
            <a:off x="790575" y="196454"/>
            <a:ext cx="1448991" cy="4214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1435" tIns="25718" rIns="51435" bIns="2571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  <a:endParaRPr lang="zh-CN" altLang="en-US" sz="2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747" name="Picture 2" descr="F:\千库网下载图片\1bc59db17b5019eedd9bb79b8d014c9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38100" y="0"/>
            <a:ext cx="8286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内容占位符 2"/>
          <p:cNvSpPr>
            <a:spLocks noGrp="1"/>
          </p:cNvSpPr>
          <p:nvPr>
            <p:ph idx="1"/>
          </p:nvPr>
        </p:nvSpPr>
        <p:spPr>
          <a:xfrm>
            <a:off x="790576" y="771525"/>
            <a:ext cx="7861697" cy="3600450"/>
          </a:xfrm>
        </p:spPr>
        <p:txBody>
          <a:bodyPr/>
          <a:lstStyle/>
          <a:p>
            <a:pPr indent="593090"/>
            <a:r>
              <a:rPr lang="zh-CN" altLang="en-US" sz="1700">
                <a:latin typeface="楷体" panose="02010609060101010101" pitchFamily="49" charset="-122"/>
                <a:ea typeface="楷体" panose="02010609060101010101" pitchFamily="49" charset="-122"/>
              </a:rPr>
              <a:t>斯帕拉捷的实验，揭开了蝙蝠飞行的秘密，促使很多人进一步思考：蝙蝠的耳朵又怎么能“穿透”黑夜，“听”没有声音的物体呢？</a:t>
            </a:r>
            <a:endParaRPr lang="zh-CN" altLang="en-US" sz="17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zh-CN" altLang="en-US" sz="1700">
                <a:latin typeface="楷体" panose="02010609060101010101" pitchFamily="49" charset="-122"/>
                <a:ea typeface="楷体" panose="02010609060101010101" pitchFamily="49" charset="-122"/>
              </a:rPr>
              <a:t>后来人们继续研究，终于弄清了其中的奥秘。原来，蝙蝠靠喉咙发出人耳听不到的“超声波”，这种声音沿着直线传播，一碰到物体就像光照到镜子上那样反射回来。蝙蝠用耳朵接受到这种“超声波”，就能迅速做出判断，灵巧地自由飞翔，捕捉食物。</a:t>
            </a:r>
            <a:endParaRPr lang="zh-CN" altLang="en-US" sz="17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zh-CN" altLang="en-US" sz="1700">
                <a:latin typeface="楷体" panose="02010609060101010101" pitchFamily="49" charset="-122"/>
                <a:ea typeface="楷体" panose="02010609060101010101" pitchFamily="49" charset="-122"/>
              </a:rPr>
              <a:t>现在，人们利用超声波来为飞机、轮船导航，寻找地下的宝藏。超声波就像一位无声的功臣，广泛地应用于工业、农业、医疗和军事等领域。斯帕拉捷怎么也不会想到，自己的实验会给人类带来如此巨大的恩惠。</a:t>
            </a:r>
            <a:endParaRPr lang="zh-CN" altLang="en-US" sz="17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endParaRPr lang="zh-CN" altLang="en-US" sz="1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0" name="文本框 14"/>
          <p:cNvSpPr txBox="1">
            <a:spLocks noChangeArrowheads="1"/>
          </p:cNvSpPr>
          <p:nvPr/>
        </p:nvSpPr>
        <p:spPr bwMode="auto">
          <a:xfrm>
            <a:off x="790575" y="196454"/>
            <a:ext cx="1448991" cy="4214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1435" tIns="25718" rIns="51435" bIns="2571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  <a:endParaRPr lang="zh-CN" altLang="en-US" sz="2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771" name="Picture 2" descr="F:\千库网下载图片\1bc59db17b5019eedd9bb79b8d014c9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38100" y="0"/>
            <a:ext cx="8286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309688" y="4371976"/>
            <a:ext cx="6823472" cy="621506"/>
          </a:xfrm>
          <a:prstGeom prst="callout1">
            <a:avLst>
              <a:gd name="adj1" fmla="val 2009"/>
              <a:gd name="adj2" fmla="val 60625"/>
              <a:gd name="adj3" fmla="val 5920"/>
              <a:gd name="adj4" fmla="val 62875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60000"/>
                <a:lumOff val="40000"/>
              </a:schemeClr>
            </a:solidFill>
            <a:prstDash val="sysDot"/>
            <a:miter lim="800000"/>
          </a:ln>
        </p:spPr>
        <p:txBody>
          <a:bodyPr lIns="91438" tIns="45719" rIns="91438" bIns="45719" anchor="ctr"/>
          <a:lstStyle/>
          <a:p>
            <a:pPr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我们从这篇文章看到了一个什么样的斯帕拉捷</a:t>
            </a:r>
            <a:r>
              <a:rPr lang="en-US" altLang="zh-CN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endParaRPr lang="zh-CN" altLang="en-US" sz="2400" b="1" dirty="0">
              <a:solidFill>
                <a:srgbClr val="70AD47">
                  <a:lumMod val="75000"/>
                </a:srgb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593090"/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好奇心是学习者的第一美德。———居里夫人</a:t>
            </a:r>
            <a:endParaRPr lang="en-US" altLang="zh-CN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好奇是儿童的天性，也是人类最好的老师。</a:t>
            </a:r>
            <a:endParaRPr lang="en-US" altLang="zh-CN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———莱辛</a:t>
            </a:r>
            <a:endParaRPr lang="zh-CN" altLang="zh-CN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我没有特别的才能，只有强烈的好奇心。</a:t>
            </a:r>
            <a:endParaRPr lang="en-US" altLang="zh-CN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———爱因斯坦</a:t>
            </a:r>
            <a:endParaRPr lang="zh-CN" altLang="zh-CN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endParaRPr lang="zh-CN" altLang="en-US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4" name="文本框 14"/>
          <p:cNvSpPr txBox="1">
            <a:spLocks noChangeArrowheads="1"/>
          </p:cNvSpPr>
          <p:nvPr/>
        </p:nvSpPr>
        <p:spPr bwMode="auto">
          <a:xfrm>
            <a:off x="790575" y="196454"/>
            <a:ext cx="1448991" cy="4214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1435" tIns="25718" rIns="51435" bIns="2571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课外积累</a:t>
            </a:r>
            <a:endParaRPr lang="zh-CN" altLang="en-US" sz="2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795" name="Picture 2" descr="F:\千库网下载图片\1bc59db17b5019eedd9bb79b8d014c9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38100" y="0"/>
            <a:ext cx="8286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593090"/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小练笔：你的童年也一定发生过许多有趣的事吧，请你也像作者那样运用多种描写方法将你的童年趣事写一写。</a:t>
            </a:r>
            <a:endParaRPr lang="zh-CN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18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69919" y="3238500"/>
            <a:ext cx="122753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819" name="组合 5"/>
          <p:cNvGrpSpPr/>
          <p:nvPr/>
        </p:nvGrpSpPr>
        <p:grpSpPr bwMode="auto">
          <a:xfrm>
            <a:off x="142875" y="141685"/>
            <a:ext cx="2215754" cy="506015"/>
            <a:chOff x="190550" y="189434"/>
            <a:chExt cx="2954709" cy="674898"/>
          </a:xfrm>
        </p:grpSpPr>
        <p:sp>
          <p:nvSpPr>
            <p:cNvPr id="34820" name="标题 1"/>
            <p:cNvSpPr txBox="1">
              <a:spLocks noChangeArrowheads="1"/>
            </p:cNvSpPr>
            <p:nvPr/>
          </p:nvSpPr>
          <p:spPr bwMode="auto">
            <a:xfrm>
              <a:off x="838622" y="333450"/>
              <a:ext cx="2306637" cy="4984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课后习题</a:t>
              </a:r>
              <a:endParaRPr lang="zh-CN" altLang="zh-CN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4821" name="Picture 1" descr="F:\千库网下载图片\13ec4e22adfa0dfd6784612ed1d4d90a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0550" y="189434"/>
              <a:ext cx="540000" cy="6748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内容占位符 2"/>
          <p:cNvSpPr>
            <a:spLocks noGrp="1"/>
          </p:cNvSpPr>
          <p:nvPr>
            <p:ph idx="1"/>
          </p:nvPr>
        </p:nvSpPr>
        <p:spPr>
          <a:xfrm>
            <a:off x="717947" y="977504"/>
            <a:ext cx="7886700" cy="3263503"/>
          </a:xfrm>
        </p:spPr>
        <p:txBody>
          <a:bodyPr/>
          <a:lstStyle/>
          <a:p>
            <a:pPr indent="593090"/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按要求填空。</a:t>
            </a:r>
            <a:endParaRPr lang="zh-CN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小时候的“我”认为（  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    ）都是活的生物，所以对父亲的表极为好奇，并相信父亲说的表里有（      ）。说明童年的我是一个（   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  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      ）的孩子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42" name="组合 3"/>
          <p:cNvGrpSpPr/>
          <p:nvPr/>
        </p:nvGrpSpPr>
        <p:grpSpPr bwMode="auto">
          <a:xfrm>
            <a:off x="142875" y="141685"/>
            <a:ext cx="2215754" cy="506015"/>
            <a:chOff x="190550" y="189434"/>
            <a:chExt cx="2954709" cy="674898"/>
          </a:xfrm>
        </p:grpSpPr>
        <p:sp>
          <p:nvSpPr>
            <p:cNvPr id="35846" name="标题 1"/>
            <p:cNvSpPr txBox="1">
              <a:spLocks noChangeArrowheads="1"/>
            </p:cNvSpPr>
            <p:nvPr/>
          </p:nvSpPr>
          <p:spPr bwMode="auto">
            <a:xfrm>
              <a:off x="838622" y="333450"/>
              <a:ext cx="2306637" cy="4984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课后习题</a:t>
              </a:r>
              <a:endParaRPr lang="zh-CN" altLang="zh-CN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5847" name="Picture 1" descr="F:\千库网下载图片\13ec4e22adfa0dfd6784612ed1d4d90a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90550" y="189434"/>
              <a:ext cx="540000" cy="6748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矩形 6"/>
          <p:cNvSpPr/>
          <p:nvPr/>
        </p:nvSpPr>
        <p:spPr>
          <a:xfrm>
            <a:off x="4526756" y="1613297"/>
            <a:ext cx="1985963" cy="43815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200025" indent="-200025" algn="just"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凡是有声音的</a:t>
            </a:r>
            <a:endParaRPr lang="zh-CN" altLang="zh-CN" sz="24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31106" y="2687241"/>
            <a:ext cx="753666" cy="43815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200025" indent="-200025" algn="just"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蝎子</a:t>
            </a:r>
            <a:endParaRPr lang="zh-CN" altLang="zh-CN" sz="24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98319" y="2707481"/>
            <a:ext cx="2600325" cy="43815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200025" indent="-200025" algn="just"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善于观察、爱思考</a:t>
            </a:r>
            <a:endParaRPr lang="zh-CN" altLang="zh-CN" sz="24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7688" y="1225154"/>
            <a:ext cx="7886700" cy="3263503"/>
          </a:xfrm>
        </p:spPr>
        <p:txBody>
          <a:bodyPr rtlCol="0">
            <a:normAutofit fontScale="92500"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2.</a:t>
            </a:r>
            <a:r>
              <a:rPr lang="zh-CN" altLang="zh-CN" dirty="0">
                <a:cs typeface="+mn-cs"/>
              </a:rPr>
              <a:t>写出下列词语的近义词或反义词。</a:t>
            </a:r>
            <a:endParaRPr lang="zh-CN" altLang="zh-CN" dirty="0"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cs typeface="+mn-cs"/>
              </a:rPr>
              <a:t>（</a:t>
            </a:r>
            <a:r>
              <a:rPr lang="en-US" altLang="zh-CN" dirty="0">
                <a:cs typeface="+mn-cs"/>
              </a:rPr>
              <a:t>1</a:t>
            </a:r>
            <a:r>
              <a:rPr lang="zh-CN" altLang="en-US" dirty="0">
                <a:cs typeface="+mn-cs"/>
              </a:rPr>
              <a:t>）</a:t>
            </a:r>
            <a:r>
              <a:rPr lang="zh-CN" altLang="zh-CN" dirty="0" smtClean="0">
                <a:cs typeface="+mn-cs"/>
              </a:rPr>
              <a:t>写近义</a:t>
            </a:r>
            <a:r>
              <a:rPr lang="zh-CN" altLang="zh-CN" dirty="0">
                <a:cs typeface="+mn-cs"/>
              </a:rPr>
              <a:t>词。</a:t>
            </a:r>
            <a:endParaRPr lang="zh-CN" altLang="zh-CN" dirty="0"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cs typeface="+mn-cs"/>
              </a:rPr>
              <a:t>立即——（</a:t>
            </a:r>
            <a:r>
              <a:rPr lang="en-US" altLang="zh-CN" dirty="0">
                <a:cs typeface="+mn-cs"/>
              </a:rPr>
              <a:t>    </a:t>
            </a:r>
            <a:r>
              <a:rPr lang="zh-CN" altLang="zh-CN" dirty="0">
                <a:cs typeface="+mn-cs"/>
              </a:rPr>
              <a:t>）</a:t>
            </a:r>
            <a:r>
              <a:rPr lang="en-US" altLang="zh-CN" dirty="0">
                <a:cs typeface="+mn-cs"/>
              </a:rPr>
              <a:t>  </a:t>
            </a:r>
            <a:r>
              <a:rPr lang="zh-CN" altLang="zh-CN" dirty="0">
                <a:cs typeface="+mn-cs"/>
              </a:rPr>
              <a:t>呈现——（</a:t>
            </a:r>
            <a:r>
              <a:rPr lang="en-US" altLang="zh-CN" dirty="0">
                <a:cs typeface="+mn-cs"/>
              </a:rPr>
              <a:t>    </a:t>
            </a:r>
            <a:r>
              <a:rPr lang="zh-CN" altLang="zh-CN" dirty="0">
                <a:cs typeface="+mn-cs"/>
              </a:rPr>
              <a:t>）</a:t>
            </a:r>
            <a:r>
              <a:rPr lang="en-US" altLang="zh-CN" dirty="0">
                <a:cs typeface="+mn-cs"/>
              </a:rPr>
              <a:t> </a:t>
            </a:r>
            <a:r>
              <a:rPr lang="zh-CN" altLang="zh-CN" dirty="0">
                <a:cs typeface="+mn-cs"/>
              </a:rPr>
              <a:t>恐怖——（</a:t>
            </a:r>
            <a:r>
              <a:rPr lang="en-US" altLang="zh-CN" dirty="0">
                <a:cs typeface="+mn-cs"/>
              </a:rPr>
              <a:t>    </a:t>
            </a:r>
            <a:r>
              <a:rPr lang="zh-CN" altLang="zh-CN" dirty="0">
                <a:cs typeface="+mn-cs"/>
              </a:rPr>
              <a:t>）</a:t>
            </a:r>
            <a:endParaRPr lang="zh-CN" altLang="zh-CN" dirty="0"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cs typeface="+mn-cs"/>
              </a:rPr>
              <a:t>（</a:t>
            </a:r>
            <a:r>
              <a:rPr lang="en-US" altLang="zh-CN" dirty="0">
                <a:cs typeface="+mn-cs"/>
              </a:rPr>
              <a:t>2</a:t>
            </a:r>
            <a:r>
              <a:rPr lang="zh-CN" altLang="zh-CN" dirty="0">
                <a:cs typeface="+mn-cs"/>
              </a:rPr>
              <a:t>）</a:t>
            </a:r>
            <a:r>
              <a:rPr lang="zh-CN" altLang="zh-CN" dirty="0" smtClean="0">
                <a:cs typeface="+mn-cs"/>
              </a:rPr>
              <a:t>写反义词</a:t>
            </a:r>
            <a:r>
              <a:rPr lang="zh-CN" altLang="zh-CN" dirty="0">
                <a:cs typeface="+mn-cs"/>
              </a:rPr>
              <a:t>。</a:t>
            </a:r>
            <a:endParaRPr lang="zh-CN" altLang="zh-CN" dirty="0"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cs typeface="+mn-cs"/>
              </a:rPr>
              <a:t>拒绝——（</a:t>
            </a:r>
            <a:r>
              <a:rPr lang="en-US" altLang="zh-CN" dirty="0">
                <a:cs typeface="+mn-cs"/>
              </a:rPr>
              <a:t>    </a:t>
            </a:r>
            <a:r>
              <a:rPr lang="zh-CN" altLang="zh-CN" dirty="0">
                <a:cs typeface="+mn-cs"/>
              </a:rPr>
              <a:t>）</a:t>
            </a:r>
            <a:r>
              <a:rPr lang="en-US" altLang="zh-CN" dirty="0">
                <a:cs typeface="+mn-cs"/>
              </a:rPr>
              <a:t>  </a:t>
            </a:r>
            <a:r>
              <a:rPr lang="zh-CN" altLang="zh-CN" dirty="0">
                <a:cs typeface="+mn-cs"/>
              </a:rPr>
              <a:t>坚硬——（</a:t>
            </a:r>
            <a:r>
              <a:rPr lang="en-US" altLang="zh-CN" dirty="0">
                <a:cs typeface="+mn-cs"/>
              </a:rPr>
              <a:t>    </a:t>
            </a:r>
            <a:r>
              <a:rPr lang="zh-CN" altLang="zh-CN" dirty="0">
                <a:cs typeface="+mn-cs"/>
              </a:rPr>
              <a:t>）</a:t>
            </a:r>
            <a:r>
              <a:rPr lang="en-US" altLang="zh-CN" dirty="0">
                <a:cs typeface="+mn-cs"/>
              </a:rPr>
              <a:t> </a:t>
            </a:r>
            <a:r>
              <a:rPr lang="zh-CN" altLang="zh-CN" dirty="0">
                <a:cs typeface="+mn-cs"/>
              </a:rPr>
              <a:t>清脆——（</a:t>
            </a:r>
            <a:r>
              <a:rPr lang="en-US" altLang="zh-CN" dirty="0">
                <a:cs typeface="+mn-cs"/>
              </a:rPr>
              <a:t>    </a:t>
            </a:r>
            <a:r>
              <a:rPr lang="zh-CN" altLang="zh-CN" dirty="0">
                <a:cs typeface="+mn-cs"/>
              </a:rPr>
              <a:t>）</a:t>
            </a:r>
            <a:endParaRPr lang="zh-CN" altLang="zh-CN" dirty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cs typeface="+mn-cs"/>
            </a:endParaRPr>
          </a:p>
        </p:txBody>
      </p:sp>
      <p:grpSp>
        <p:nvGrpSpPr>
          <p:cNvPr id="36866" name="组合 3"/>
          <p:cNvGrpSpPr/>
          <p:nvPr/>
        </p:nvGrpSpPr>
        <p:grpSpPr bwMode="auto">
          <a:xfrm>
            <a:off x="142875" y="141685"/>
            <a:ext cx="2215754" cy="506015"/>
            <a:chOff x="190550" y="189434"/>
            <a:chExt cx="2954709" cy="674898"/>
          </a:xfrm>
        </p:grpSpPr>
        <p:sp>
          <p:nvSpPr>
            <p:cNvPr id="36873" name="标题 1"/>
            <p:cNvSpPr txBox="1">
              <a:spLocks noChangeArrowheads="1"/>
            </p:cNvSpPr>
            <p:nvPr/>
          </p:nvSpPr>
          <p:spPr bwMode="auto">
            <a:xfrm>
              <a:off x="838622" y="333450"/>
              <a:ext cx="2306637" cy="4984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课后习题</a:t>
              </a:r>
              <a:endParaRPr lang="zh-CN" altLang="zh-CN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6874" name="Picture 1" descr="F:\千库网下载图片\13ec4e22adfa0dfd6784612ed1d4d90a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90550" y="189434"/>
              <a:ext cx="540000" cy="6748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矩形 6"/>
          <p:cNvSpPr/>
          <p:nvPr/>
        </p:nvSpPr>
        <p:spPr>
          <a:xfrm>
            <a:off x="2584848" y="2352675"/>
            <a:ext cx="754856" cy="43815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立刻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32785" y="2352675"/>
            <a:ext cx="753665" cy="43815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表现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47373" y="2352675"/>
            <a:ext cx="753665" cy="43815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恐慌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84848" y="3367088"/>
            <a:ext cx="754856" cy="43934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接受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32785" y="3367088"/>
            <a:ext cx="753665" cy="43934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柔软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47373" y="3367088"/>
            <a:ext cx="753665" cy="43934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低沉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5079" y="1185863"/>
            <a:ext cx="7886700" cy="4231481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3.</a:t>
            </a:r>
            <a:r>
              <a:rPr lang="zh-CN" altLang="zh-CN" dirty="0">
                <a:cs typeface="+mn-cs"/>
              </a:rPr>
              <a:t>按要求写句子。</a:t>
            </a:r>
            <a:endParaRPr lang="zh-CN" altLang="zh-CN" dirty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cs typeface="+mn-cs"/>
              </a:rPr>
              <a:t>（</a:t>
            </a:r>
            <a:r>
              <a:rPr lang="en-US" altLang="zh-CN" dirty="0">
                <a:cs typeface="+mn-cs"/>
              </a:rPr>
              <a:t>1</a:t>
            </a:r>
            <a:r>
              <a:rPr lang="zh-CN" altLang="zh-CN" dirty="0">
                <a:cs typeface="+mn-cs"/>
              </a:rPr>
              <a:t>）它坚硬的表盖里会发出清脆的声音。（缩句）</a:t>
            </a:r>
            <a:endParaRPr lang="zh-CN" altLang="zh-CN" dirty="0"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___________________________________________________________</a:t>
            </a:r>
            <a:endParaRPr lang="zh-CN" altLang="zh-CN" dirty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cs typeface="+mn-cs"/>
              </a:rPr>
              <a:t>（</a:t>
            </a:r>
            <a:r>
              <a:rPr lang="en-US" altLang="zh-CN" dirty="0">
                <a:cs typeface="+mn-cs"/>
              </a:rPr>
              <a:t>2</a:t>
            </a:r>
            <a:r>
              <a:rPr lang="zh-CN" altLang="zh-CN" dirty="0">
                <a:cs typeface="+mn-cs"/>
              </a:rPr>
              <a:t>）哪里有死的东西会自己走动，并且能自动地发出和谐的声音呢？（改为陈述句）</a:t>
            </a:r>
            <a:endParaRPr lang="zh-CN" altLang="zh-CN" dirty="0"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___________________________________________________________</a:t>
            </a:r>
            <a:endParaRPr lang="zh-CN" altLang="zh-CN" dirty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cs typeface="+mn-cs"/>
              </a:rPr>
              <a:t>（</a:t>
            </a:r>
            <a:r>
              <a:rPr lang="en-US" altLang="zh-CN" dirty="0">
                <a:cs typeface="+mn-cs"/>
              </a:rPr>
              <a:t>3</a:t>
            </a:r>
            <a:r>
              <a:rPr lang="zh-CN" altLang="zh-CN" dirty="0">
                <a:cs typeface="+mn-cs"/>
              </a:rPr>
              <a:t>）夏天蝉在绿树上叫。（改为拟人句）</a:t>
            </a:r>
            <a:endParaRPr lang="zh-CN" altLang="zh-CN" dirty="0"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___________________________________________________________</a:t>
            </a:r>
            <a:endParaRPr lang="zh-CN" altLang="zh-CN" dirty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cs typeface="+mn-cs"/>
            </a:endParaRPr>
          </a:p>
        </p:txBody>
      </p:sp>
      <p:grpSp>
        <p:nvGrpSpPr>
          <p:cNvPr id="37890" name="组合 3"/>
          <p:cNvGrpSpPr/>
          <p:nvPr/>
        </p:nvGrpSpPr>
        <p:grpSpPr bwMode="auto">
          <a:xfrm>
            <a:off x="142875" y="141685"/>
            <a:ext cx="2215754" cy="506015"/>
            <a:chOff x="190550" y="189434"/>
            <a:chExt cx="2954709" cy="674898"/>
          </a:xfrm>
        </p:grpSpPr>
        <p:sp>
          <p:nvSpPr>
            <p:cNvPr id="37894" name="标题 1"/>
            <p:cNvSpPr txBox="1">
              <a:spLocks noChangeArrowheads="1"/>
            </p:cNvSpPr>
            <p:nvPr/>
          </p:nvSpPr>
          <p:spPr bwMode="auto">
            <a:xfrm>
              <a:off x="838622" y="333450"/>
              <a:ext cx="2306637" cy="4984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课后习题</a:t>
              </a:r>
              <a:endParaRPr lang="zh-CN" altLang="zh-CN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7895" name="Picture 1" descr="F:\千库网下载图片\13ec4e22adfa0dfd6784612ed1d4d90a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90550" y="189434"/>
              <a:ext cx="540000" cy="6748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494235" y="1869281"/>
            <a:ext cx="4572000" cy="3917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表盖里发出声音。</a:t>
            </a:r>
            <a:endParaRPr lang="zh-CN" altLang="en-US" sz="2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272779" y="2944417"/>
            <a:ext cx="7093744" cy="391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没有死的东西会自己走动，并且能自动地发出和谐的声音。</a:t>
            </a:r>
            <a:endParaRPr lang="zh-CN" altLang="en-US" sz="2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94235" y="3776663"/>
            <a:ext cx="4572000" cy="3929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夏天蝉在绿树上唱歌。</a:t>
            </a:r>
            <a:endParaRPr lang="zh-CN" altLang="en-US" sz="2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xfrm>
            <a:off x="628650" y="1604962"/>
            <a:ext cx="7305675" cy="1624013"/>
          </a:xfrm>
        </p:spPr>
        <p:txBody>
          <a:bodyPr/>
          <a:lstStyle/>
          <a:p>
            <a:pPr indent="593090"/>
            <a:r>
              <a:rPr lang="zh-CN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en-US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脆</a:t>
            </a:r>
            <a:r>
              <a:rPr lang="en-US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增</a:t>
            </a:r>
            <a:r>
              <a:rPr lang="en-US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添</a:t>
            </a:r>
            <a:r>
              <a:rPr lang="en-US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恐</a:t>
            </a:r>
            <a:r>
              <a:rPr lang="en-US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怖</a:t>
            </a:r>
            <a:r>
              <a:rPr lang="en-US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蟋</a:t>
            </a:r>
            <a:r>
              <a:rPr lang="en-US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蟀</a:t>
            </a:r>
            <a:endParaRPr lang="en-US" altLang="zh-CN" sz="3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zh-CN" altLang="en-US" sz="3000">
                <a:latin typeface="楷体" panose="02010609060101010101" pitchFamily="49" charset="-122"/>
                <a:ea typeface="楷体" panose="02010609060101010101" pitchFamily="49" charset="-122"/>
              </a:rPr>
              <a:t>玻 璃    蝎 子    蝈 蝈    钵 子</a:t>
            </a:r>
            <a:endParaRPr lang="zh-CN" altLang="en-US" sz="3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593090"/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自由读课文，思考文中刻画人物时主要采用了哪些描写方法？</a:t>
            </a:r>
            <a:endParaRPr lang="zh-CN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在文中找出心理描写的句子并体会当时人物的内心世界，说说小时候的作者是个怎样的孩子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304800" y="196454"/>
            <a:ext cx="1944291" cy="373856"/>
          </a:xfrm>
          <a:prstGeom prst="rect">
            <a:avLst/>
          </a:prstGeom>
          <a:noFill/>
        </p:spPr>
        <p:txBody>
          <a:bodyPr lIns="78222" tIns="39111" rIns="78222" bIns="39111" anchor="ctr"/>
          <a:lstStyle/>
          <a:p>
            <a:pPr algn="ctr" defTabSz="782320"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学习提示</a:t>
            </a:r>
            <a:endParaRPr lang="zh-CN" altLang="zh-CN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3555" name="Picture 2" descr="F:\千库网下载图片\bdf0e0aba4ee971977a817be5e4d226d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-1191"/>
            <a:ext cx="700088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419" y="728663"/>
            <a:ext cx="7886700" cy="3686175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cs typeface="+mn-cs"/>
              </a:rPr>
              <a:t>“我爱听这表的声音。”</a:t>
            </a:r>
            <a:endParaRPr lang="en-US" altLang="zh-CN" dirty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cs typeface="+mn-cs"/>
              </a:rPr>
              <a:t>我一边说一边向着表伸出手去。父亲立刻把我的手拦住了，他说：</a:t>
            </a:r>
            <a:br>
              <a:rPr lang="zh-CN" altLang="en-US" dirty="0">
                <a:cs typeface="+mn-cs"/>
              </a:rPr>
            </a:br>
            <a:r>
              <a:rPr lang="zh-CN" altLang="en-US" dirty="0">
                <a:cs typeface="+mn-cs"/>
              </a:rPr>
              <a:t>　 “只许听，不许动。”</a:t>
            </a:r>
            <a:endParaRPr lang="en-US" altLang="zh-CN" dirty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cs typeface="+mn-cs"/>
              </a:rPr>
              <a:t>停了一会儿，他又添上一句：</a:t>
            </a:r>
            <a:br>
              <a:rPr lang="zh-CN" altLang="en-US" dirty="0">
                <a:cs typeface="+mn-cs"/>
              </a:rPr>
            </a:br>
            <a:r>
              <a:rPr lang="zh-CN" altLang="en-US" dirty="0">
                <a:cs typeface="+mn-cs"/>
              </a:rPr>
              <a:t>　 “小孩儿不许动表。”</a:t>
            </a:r>
            <a:br>
              <a:rPr lang="zh-CN" altLang="en-US" dirty="0">
                <a:cs typeface="+mn-cs"/>
              </a:rPr>
            </a:br>
            <a:r>
              <a:rPr lang="zh-CN" altLang="en-US" dirty="0">
                <a:cs typeface="+mn-cs"/>
              </a:rPr>
              <a:t>  　他这么说，就更增加了表的神秘。“不许动”，里边该是什么东西在响呢？我对于它的好奇心一天比一天增加。树上的蝉，草里的虫，都不会轻易被人看见，我想：表里边一定也有一个蝉或虫一类的生物吧</a:t>
            </a:r>
            <a:r>
              <a:rPr lang="en-US" altLang="zh-CN" dirty="0">
                <a:cs typeface="+mn-cs"/>
              </a:rPr>
              <a:t>,</a:t>
            </a:r>
            <a:r>
              <a:rPr lang="zh-CN" altLang="en-US" dirty="0">
                <a:cs typeface="+mn-cs"/>
              </a:rPr>
              <a:t>这生物被父亲关在表里，不许小孩子动。</a:t>
            </a:r>
            <a:endParaRPr lang="zh-CN" altLang="en-US" dirty="0">
              <a:cs typeface="+mn-cs"/>
            </a:endParaRPr>
          </a:p>
        </p:txBody>
      </p:sp>
      <p:sp>
        <p:nvSpPr>
          <p:cNvPr id="24578" name="标题 1"/>
          <p:cNvSpPr txBox="1">
            <a:spLocks noChangeArrowheads="1"/>
          </p:cNvSpPr>
          <p:nvPr/>
        </p:nvSpPr>
        <p:spPr bwMode="auto">
          <a:xfrm>
            <a:off x="683419" y="196454"/>
            <a:ext cx="1524000" cy="3738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句段导读</a:t>
            </a:r>
            <a:endParaRPr lang="zh-CN" altLang="zh-CN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579" name="Picture 3" descr="F:\千库网下载图片\64d18ec1ec89450567be2388c9be5d2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41685"/>
            <a:ext cx="671513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连接符 6"/>
          <p:cNvCxnSpPr/>
          <p:nvPr/>
        </p:nvCxnSpPr>
        <p:spPr>
          <a:xfrm>
            <a:off x="1200151" y="1146572"/>
            <a:ext cx="23931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169194" y="1903810"/>
            <a:ext cx="219789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200150" y="2571750"/>
            <a:ext cx="216693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66101" y="1088231"/>
            <a:ext cx="507831" cy="1425179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vert="eaVert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语言描写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087166" y="1038225"/>
            <a:ext cx="254794" cy="523875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913765"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490913" y="1088231"/>
            <a:ext cx="254794" cy="523875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913765"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602016" y="1037035"/>
            <a:ext cx="255984" cy="523875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913765"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74141" y="1516358"/>
            <a:ext cx="1420577" cy="46166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effectLst>
            <a:softEdge rad="63500"/>
          </a:effectLst>
        </p:spPr>
        <p:txBody>
          <a:bodyPr wrap="none" lIns="91438" tIns="45719" rIns="91438" bIns="45719">
            <a:spAutoFit/>
          </a:bodyPr>
          <a:lstStyle/>
          <a:p>
            <a:pPr defTabSz="913765"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动作描写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494360" y="3695700"/>
            <a:ext cx="5735240" cy="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51285" y="4126706"/>
            <a:ext cx="3437334" cy="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4899076" y="3769891"/>
            <a:ext cx="1420577" cy="46166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effectLst>
            <a:softEdge rad="63500"/>
          </a:effectLst>
        </p:spPr>
        <p:txBody>
          <a:bodyPr wrap="none" lIns="91438" tIns="45719" rIns="91438" bIns="45719">
            <a:spAutoFit/>
          </a:bodyPr>
          <a:lstStyle/>
          <a:p>
            <a:pPr defTabSz="913765">
              <a:defRPr/>
            </a:pPr>
            <a:r>
              <a:rPr lang="zh-CN" altLang="en-US" sz="2400" b="1" dirty="0">
                <a:solidFill>
                  <a:srgbClr val="70AD47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心理描写</a:t>
            </a:r>
            <a:endParaRPr lang="zh-CN" altLang="en-US" sz="2400" b="1" dirty="0">
              <a:solidFill>
                <a:srgbClr val="70AD47">
                  <a:lumMod val="5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爆炸形: 8 pt  11"/>
          <p:cNvSpPr/>
          <p:nvPr/>
        </p:nvSpPr>
        <p:spPr>
          <a:xfrm>
            <a:off x="6319838" y="3745706"/>
            <a:ext cx="2699147" cy="1338263"/>
          </a:xfrm>
          <a:prstGeom prst="irregularSeal1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8" tIns="45719" rIns="91438" bIns="45719" anchor="ctr"/>
          <a:lstStyle/>
          <a:p>
            <a:pPr algn="ctr" defTabSz="913765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强烈的好奇心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7" grpId="0" animBg="1"/>
      <p:bldP spid="18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1426369"/>
          </a:xfrm>
        </p:spPr>
        <p:txBody>
          <a:bodyPr>
            <a:normAutofit lnSpcReduction="10000"/>
          </a:bodyPr>
          <a:lstStyle/>
          <a:p>
            <a:pPr indent="593090">
              <a:lnSpc>
                <a:spcPct val="130000"/>
              </a:lnSpc>
            </a:pPr>
            <a:r>
              <a:rPr lang="zh-CN" altLang="en-US" sz="2300" dirty="0">
                <a:latin typeface="楷体" panose="02010609060101010101" pitchFamily="49" charset="-122"/>
                <a:ea typeface="楷体" panose="02010609060101010101" pitchFamily="49" charset="-122"/>
              </a:rPr>
              <a:t>没有请求，父亲就自动给我看，我高兴极了，同时我的心也加速跳动。</a:t>
            </a:r>
            <a:br>
              <a:rPr lang="zh-CN" altLang="en-US" sz="23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2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2" name="标题 1"/>
          <p:cNvSpPr txBox="1">
            <a:spLocks noChangeArrowheads="1"/>
          </p:cNvSpPr>
          <p:nvPr/>
        </p:nvSpPr>
        <p:spPr bwMode="auto">
          <a:xfrm>
            <a:off x="683419" y="196454"/>
            <a:ext cx="1524000" cy="3738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句段导读</a:t>
            </a:r>
            <a:endParaRPr lang="zh-CN" altLang="zh-CN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03" name="Picture 3" descr="F:\千库网下载图片\64d18ec1ec89450567be2388c9be5d2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41685"/>
            <a:ext cx="671513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横卷形 8"/>
          <p:cNvSpPr/>
          <p:nvPr/>
        </p:nvSpPr>
        <p:spPr>
          <a:xfrm>
            <a:off x="1313260" y="3012281"/>
            <a:ext cx="6036469" cy="1033463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4704" y="3086100"/>
            <a:ext cx="5792390" cy="95564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lIns="68573" tIns="34287" rIns="68573" bIns="34287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表达了作者的强烈的好奇心，以及好奇心即将得到满足的紧张心情。</a:t>
            </a:r>
            <a:endParaRPr lang="zh-CN" altLang="zh-CN" sz="2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08510" y="1988859"/>
            <a:ext cx="1420577" cy="46166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effectLst>
            <a:softEdge rad="63500"/>
          </a:effectLst>
        </p:spPr>
        <p:txBody>
          <a:bodyPr wrap="none" lIns="91438" tIns="45719" rIns="91438" bIns="45719">
            <a:spAutoFit/>
          </a:bodyPr>
          <a:lstStyle/>
          <a:p>
            <a:pPr defTabSz="913765">
              <a:defRPr/>
            </a:pPr>
            <a:r>
              <a:rPr lang="zh-CN" altLang="en-US" sz="2400" b="1" dirty="0">
                <a:solidFill>
                  <a:srgbClr val="70AD47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心理描写</a:t>
            </a:r>
            <a:endParaRPr lang="zh-CN" altLang="en-US" sz="2400" b="1" dirty="0">
              <a:solidFill>
                <a:srgbClr val="70AD47">
                  <a:lumMod val="5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593090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我吓了一跳，蝎子是多么丑恶而恐怖的东西，为什么把它放在这样一个美丽的世界里呢？但是我也感到愉快，证实我的猜测没有错：表里边有一个活的生物。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6" name="标题 1"/>
          <p:cNvSpPr txBox="1">
            <a:spLocks noChangeArrowheads="1"/>
          </p:cNvSpPr>
          <p:nvPr/>
        </p:nvSpPr>
        <p:spPr bwMode="auto">
          <a:xfrm>
            <a:off x="683419" y="196454"/>
            <a:ext cx="1524000" cy="3738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句段导读</a:t>
            </a:r>
            <a:endParaRPr lang="zh-CN" altLang="zh-CN" sz="2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27" name="Picture 3" descr="F:\千库网下载图片\64d18ec1ec89450567be2388c9be5d2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41685"/>
            <a:ext cx="671513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5451811" y="3000971"/>
            <a:ext cx="1420577" cy="46166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effectLst>
            <a:softEdge rad="63500"/>
          </a:effectLst>
        </p:spPr>
        <p:txBody>
          <a:bodyPr wrap="none" lIns="91438" tIns="45719" rIns="91438" bIns="45719">
            <a:spAutoFit/>
          </a:bodyPr>
          <a:lstStyle/>
          <a:p>
            <a:pPr defTabSz="913765">
              <a:defRPr/>
            </a:pPr>
            <a:r>
              <a:rPr lang="zh-CN" altLang="en-US" sz="2400" b="1" dirty="0">
                <a:solidFill>
                  <a:srgbClr val="70AD47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心理描写</a:t>
            </a:r>
            <a:endParaRPr lang="zh-CN" altLang="en-US" sz="2400" b="1" dirty="0">
              <a:solidFill>
                <a:srgbClr val="70AD47">
                  <a:lumMod val="5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横卷形 8"/>
          <p:cNvSpPr/>
          <p:nvPr/>
        </p:nvSpPr>
        <p:spPr>
          <a:xfrm>
            <a:off x="1037035" y="3462337"/>
            <a:ext cx="6035278" cy="1033463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0392" y="3690938"/>
            <a:ext cx="5792390" cy="53090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lIns="68573" tIns="34287" rIns="68573" bIns="34287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表现了作者弄清事情缘由的满足心情。</a:t>
            </a:r>
            <a:endParaRPr lang="zh-CN" altLang="zh-CN" sz="2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1640681"/>
          </a:xfrm>
        </p:spPr>
        <p:txBody>
          <a:bodyPr/>
          <a:lstStyle/>
          <a:p>
            <a:pPr indent="593090"/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后来我见人就说：“我有蟋蟀在钵子里，蝈蝈儿在葫芦里，鸟儿在笼子里。父亲却有一个小蝎子在表里。”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0" name="标题 1"/>
          <p:cNvSpPr txBox="1">
            <a:spLocks noChangeArrowheads="1"/>
          </p:cNvSpPr>
          <p:nvPr/>
        </p:nvSpPr>
        <p:spPr bwMode="auto">
          <a:xfrm>
            <a:off x="683419" y="196454"/>
            <a:ext cx="1524000" cy="3738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句段导读</a:t>
            </a:r>
            <a:endParaRPr lang="zh-CN" altLang="zh-CN" sz="2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651" name="Picture 3" descr="F:\千库网下载图片\64d18ec1ec89450567be2388c9be5d2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41685"/>
            <a:ext cx="671513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538027" y="2547670"/>
            <a:ext cx="1420577" cy="461662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  <a:effectLst>
            <a:softEdge rad="63500"/>
          </a:effectLst>
        </p:spPr>
        <p:txBody>
          <a:bodyPr wrap="none" lIns="91438" tIns="45719" rIns="91438" bIns="45719">
            <a:spAutoFit/>
          </a:bodyPr>
          <a:lstStyle/>
          <a:p>
            <a:pPr defTabSz="913765">
              <a:defRPr/>
            </a:pPr>
            <a:r>
              <a:rPr lang="zh-CN" altLang="en-US" sz="2400" b="1" dirty="0">
                <a:solidFill>
                  <a:srgbClr val="ED7D31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语言描写</a:t>
            </a:r>
            <a:endParaRPr lang="zh-CN" altLang="en-US" sz="2400" b="1" dirty="0">
              <a:solidFill>
                <a:srgbClr val="ED7D31">
                  <a:lumMod val="7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横卷形 8"/>
          <p:cNvSpPr/>
          <p:nvPr/>
        </p:nvSpPr>
        <p:spPr>
          <a:xfrm>
            <a:off x="1037035" y="3462337"/>
            <a:ext cx="6035278" cy="1033463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9923" y="3564731"/>
            <a:ext cx="5792390" cy="95564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lIns="68573" tIns="34287" rIns="68573" bIns="34287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表现了儿童有趣的内心世界，为我们描绘出一个天真活泼的儿童形象。</a:t>
            </a:r>
            <a:endParaRPr lang="zh-CN" altLang="zh-CN" sz="2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内容占位符 2"/>
          <p:cNvSpPr>
            <a:spLocks noGrp="1"/>
          </p:cNvSpPr>
          <p:nvPr>
            <p:ph idx="1"/>
          </p:nvPr>
        </p:nvSpPr>
        <p:spPr>
          <a:xfrm>
            <a:off x="513160" y="915591"/>
            <a:ext cx="7886700" cy="1341834"/>
          </a:xfrm>
        </p:spPr>
        <p:txBody>
          <a:bodyPr/>
          <a:lstStyle/>
          <a:p>
            <a:pPr indent="593090"/>
            <a:r>
              <a:rPr lang="zh-CN" altLang="en-US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</a:t>
            </a:r>
            <a:endParaRPr lang="zh-CN" altLang="en-US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小时候的“我”是个怎样的孩子？ </a:t>
            </a:r>
            <a:endParaRPr lang="zh-CN" altLang="en-US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endParaRPr lang="zh-CN" altLang="en-US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4" name="标题 1"/>
          <p:cNvSpPr txBox="1">
            <a:spLocks noChangeArrowheads="1"/>
          </p:cNvSpPr>
          <p:nvPr/>
        </p:nvSpPr>
        <p:spPr bwMode="auto">
          <a:xfrm>
            <a:off x="683419" y="196454"/>
            <a:ext cx="1524000" cy="3738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理解升华</a:t>
            </a:r>
            <a:endParaRPr lang="zh-CN" altLang="zh-CN" sz="2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7308" y="2213055"/>
            <a:ext cx="1872926" cy="461662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  <a:effectLst>
            <a:softEdge rad="63500"/>
          </a:effectLst>
        </p:spPr>
        <p:txBody>
          <a:bodyPr lIns="91438" tIns="45719" rIns="91438" bIns="45719">
            <a:spAutoFit/>
          </a:bodyPr>
          <a:lstStyle/>
          <a:p>
            <a:pPr defTabSz="913765">
              <a:defRPr/>
            </a:pPr>
            <a:r>
              <a:rPr lang="zh-CN" altLang="en-US" sz="2400" b="1" dirty="0">
                <a:solidFill>
                  <a:srgbClr val="ED7D31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好奇心很强</a:t>
            </a:r>
            <a:endParaRPr lang="zh-CN" altLang="en-US" sz="2400" b="1" dirty="0">
              <a:solidFill>
                <a:srgbClr val="ED7D31">
                  <a:lumMod val="7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71278" y="2224844"/>
            <a:ext cx="1672461" cy="46166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effectLst>
            <a:softEdge rad="63500"/>
          </a:effectLst>
        </p:spPr>
        <p:txBody>
          <a:bodyPr lIns="91438" tIns="45719" rIns="91438" bIns="45719">
            <a:spAutoFit/>
          </a:bodyPr>
          <a:lstStyle/>
          <a:p>
            <a:pPr defTabSz="913765">
              <a:defRPr/>
            </a:pPr>
            <a:r>
              <a:rPr lang="zh-CN" altLang="en-US" sz="2400" b="1" dirty="0">
                <a:solidFill>
                  <a:srgbClr val="70AD47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渴求知识</a:t>
            </a:r>
            <a:endParaRPr lang="zh-CN" altLang="en-US" sz="2400" b="1" dirty="0">
              <a:solidFill>
                <a:srgbClr val="70AD47">
                  <a:lumMod val="5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7589" y="2930446"/>
            <a:ext cx="2452364" cy="46166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effectLst>
            <a:softEdge rad="63500"/>
          </a:effectLst>
        </p:spPr>
        <p:txBody>
          <a:bodyPr lIns="91438" tIns="45719" rIns="91438" bIns="45719">
            <a:spAutoFit/>
          </a:bodyPr>
          <a:lstStyle/>
          <a:p>
            <a:pPr defTabSz="913765">
              <a:defRPr/>
            </a:pPr>
            <a:r>
              <a:rPr lang="zh-CN" altLang="en-US" sz="2400" b="1" dirty="0">
                <a:solidFill>
                  <a:srgbClr val="4472C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善于观察和思考</a:t>
            </a:r>
            <a:endParaRPr lang="zh-CN" altLang="en-US" sz="2400" b="1" dirty="0">
              <a:solidFill>
                <a:srgbClr val="4472C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34639" y="2930446"/>
            <a:ext cx="2283363" cy="46166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effectLst>
            <a:softEdge rad="63500"/>
          </a:effectLst>
        </p:spPr>
        <p:txBody>
          <a:bodyPr lIns="91438" tIns="45719" rIns="91438" bIns="45719">
            <a:spAutoFit/>
          </a:bodyPr>
          <a:lstStyle/>
          <a:p>
            <a:pPr defTabSz="913765">
              <a:defRPr/>
            </a:pP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富有探究精神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2685" y="1063229"/>
            <a:ext cx="7886700" cy="1152525"/>
          </a:xfrm>
        </p:spPr>
        <p:txBody>
          <a:bodyPr rtlCol="0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cs typeface="+mn-cs"/>
              </a:rPr>
              <a:t>课文在刻画父亲和作者两个人物时，运用了哪些描写方法？</a:t>
            </a:r>
            <a:endParaRPr lang="zh-CN" altLang="en-US" dirty="0">
              <a:cs typeface="+mn-cs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304800" y="196454"/>
            <a:ext cx="1944291" cy="373856"/>
          </a:xfrm>
          <a:prstGeom prst="rect">
            <a:avLst/>
          </a:prstGeom>
          <a:noFill/>
        </p:spPr>
        <p:txBody>
          <a:bodyPr lIns="78222" tIns="39111" rIns="78222" bIns="39111" anchor="ctr"/>
          <a:lstStyle/>
          <a:p>
            <a:pPr algn="ctr" defTabSz="782320"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归纳写法</a:t>
            </a:r>
            <a:endParaRPr lang="zh-CN" altLang="zh-CN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9699" name="Picture 1" descr="F:\千库网下载图片\00b71da587e5816e6076551b622f1de3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41685"/>
            <a:ext cx="521494" cy="521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1716839" y="2110089"/>
            <a:ext cx="1420577" cy="46166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effectLst>
            <a:softEdge rad="63500"/>
          </a:effectLst>
        </p:spPr>
        <p:txBody>
          <a:bodyPr wrap="none" lIns="91438" tIns="45719" rIns="91438" bIns="45719">
            <a:spAutoFit/>
          </a:bodyPr>
          <a:lstStyle/>
          <a:p>
            <a:pPr defTabSz="913765">
              <a:defRPr/>
            </a:pPr>
            <a:r>
              <a:rPr lang="zh-CN" altLang="en-US" sz="2400" b="1" dirty="0">
                <a:solidFill>
                  <a:srgbClr val="70AD47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心理描写</a:t>
            </a:r>
            <a:endParaRPr lang="zh-CN" altLang="en-US" sz="2400" b="1" dirty="0">
              <a:solidFill>
                <a:srgbClr val="70AD47">
                  <a:lumMod val="5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27476" y="2154216"/>
            <a:ext cx="1420577" cy="461662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  <a:effectLst>
            <a:softEdge rad="63500"/>
          </a:effectLst>
        </p:spPr>
        <p:txBody>
          <a:bodyPr wrap="none" lIns="91438" tIns="45719" rIns="91438" bIns="45719">
            <a:spAutoFit/>
          </a:bodyPr>
          <a:lstStyle/>
          <a:p>
            <a:pPr defTabSz="913765">
              <a:defRPr/>
            </a:pPr>
            <a:r>
              <a:rPr lang="zh-CN" altLang="en-US" sz="2400" b="1" dirty="0">
                <a:solidFill>
                  <a:srgbClr val="ED7D31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语言描写</a:t>
            </a:r>
            <a:endParaRPr lang="zh-CN" altLang="en-US" sz="2400" b="1" dirty="0">
              <a:solidFill>
                <a:srgbClr val="ED7D31">
                  <a:lumMod val="7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横卷形 8"/>
          <p:cNvSpPr/>
          <p:nvPr/>
        </p:nvSpPr>
        <p:spPr>
          <a:xfrm>
            <a:off x="1448991" y="3012281"/>
            <a:ext cx="6035278" cy="1681163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1879" y="3164681"/>
            <a:ext cx="5792390" cy="138037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lIns="68573" tIns="34287" rIns="68573" bIns="34287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细致入微地语言描写、心理活动的描写，能够将我们很好地带入到人物的内心世界，去体会人物的内心情感。</a:t>
            </a:r>
            <a:endParaRPr lang="zh-CN" altLang="zh-CN" sz="2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PP_MARK_KEY" val="eb05bd70-630f-49f4-9b07-d7a5b9a808f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2335</Words>
  <Application>WPS 演示</Application>
  <PresentationFormat>全屏显示(16:9)</PresentationFormat>
  <Paragraphs>164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等线 Light</vt:lpstr>
      <vt:lpstr>楷体</vt:lpstr>
      <vt:lpstr>等线</vt:lpstr>
      <vt:lpstr>仿宋</vt:lpstr>
      <vt:lpstr>Times New Roman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夜晚的实验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2022-02-25T06:40:00Z</dcterms:created>
  <dcterms:modified xsi:type="dcterms:W3CDTF">2023-01-19T01:48:00Z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E1267AAB18754C6A87B1BD564F09A749</vt:lpwstr>
  </property>
  <property fmtid="{D5CDD505-2E9C-101B-9397-08002B2CF9AE}" pid="3" name="KSOProductBuildVer">
    <vt:lpwstr>2052-11.1.0.13703</vt:lpwstr>
  </property>
</Properties>
</file>