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0" r:id="rId5"/>
    <p:sldId id="262" r:id="rId6"/>
    <p:sldId id="263" r:id="rId7"/>
    <p:sldId id="265" r:id="rId8"/>
    <p:sldId id="302" r:id="rId9"/>
    <p:sldId id="267" r:id="rId10"/>
    <p:sldId id="271" r:id="rId11"/>
    <p:sldId id="272" r:id="rId12"/>
    <p:sldId id="273" r:id="rId13"/>
    <p:sldId id="274" r:id="rId14"/>
    <p:sldId id="275" r:id="rId15"/>
    <p:sldId id="279" r:id="rId16"/>
    <p:sldId id="301" r:id="rId17"/>
    <p:sldId id="303" r:id="rId18"/>
    <p:sldId id="283" r:id="rId19"/>
    <p:sldId id="285" r:id="rId20"/>
    <p:sldId id="304" r:id="rId21"/>
    <p:sldId id="288" r:id="rId22"/>
    <p:sldId id="290" r:id="rId23"/>
    <p:sldId id="292" r:id="rId24"/>
  </p:sldIdLst>
  <p:sldSz cx="12192000" cy="6858000"/>
  <p:notesSz cx="6858000" cy="9144000"/>
  <p:custDataLst>
    <p:tags r:id="rId28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6335" userDrawn="1">
          <p15:clr>
            <a:srgbClr val="A4A3A4"/>
          </p15:clr>
        </p15:guide>
        <p15:guide id="3" pos="13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9051"/>
    <a:srgbClr val="FFC856"/>
    <a:srgbClr val="775749"/>
    <a:srgbClr val="12A941"/>
    <a:srgbClr val="61DAAC"/>
    <a:srgbClr val="8BA76A"/>
    <a:srgbClr val="FA6424"/>
    <a:srgbClr val="FFCB12"/>
    <a:srgbClr val="78594B"/>
    <a:srgbClr val="9F5B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5" autoAdjust="0"/>
    <p:restoredTop sz="94660"/>
  </p:normalViewPr>
  <p:slideViewPr>
    <p:cSldViewPr>
      <p:cViewPr>
        <p:scale>
          <a:sx n="100" d="100"/>
          <a:sy n="100" d="100"/>
        </p:scale>
        <p:origin x="-1062" y="-432"/>
      </p:cViewPr>
      <p:guideLst>
        <p:guide orient="horz" pos="2206"/>
        <p:guide pos="6335"/>
        <p:guide pos="13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8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09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909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09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9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67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28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5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5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C2372-0927-4873-B8A4-B1D1E29C1C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4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AF8DC-20F2-49BF-B11F-C9CC37C7D9B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4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09B58-56B3-4178-9362-3D2C0DE1C8E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0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61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6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B6D-DA5A-4A4A-938E-EC746120D68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6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67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34E84-DC47-4397-9C71-76D417FEE27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1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72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3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7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5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7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2956C-7FEA-40D4-A52F-3B10A3F3B2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9D22-6518-4407-8075-776B9724C3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4BFD-7A44-408A-B9EC-85BC150BAB6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8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8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8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F28E-EED8-4729-918D-2FDEE53838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5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104905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B5488-F59C-4D31-A337-337F2354E7A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5500DD5-F7F3-419B-A00F-B1F475D9CB56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fade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61707"/>
            <a:ext cx="2304256" cy="11521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48661" name="矩形 3"/>
          <p:cNvSpPr/>
          <p:nvPr/>
        </p:nvSpPr>
        <p:spPr>
          <a:xfrm>
            <a:off x="0" y="2564904"/>
            <a:ext cx="12190914" cy="2376264"/>
          </a:xfrm>
          <a:prstGeom prst="rect">
            <a:avLst/>
          </a:prstGeom>
          <a:solidFill>
            <a:srgbClr val="FFC856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48663" name="文本框 4"/>
          <p:cNvSpPr txBox="1"/>
          <p:nvPr/>
        </p:nvSpPr>
        <p:spPr>
          <a:xfrm>
            <a:off x="0" y="2704017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7757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他们那时候多有趣啊</a:t>
            </a:r>
            <a:endParaRPr lang="zh-CN" altLang="en-US" sz="8000" b="1" dirty="0">
              <a:solidFill>
                <a:srgbClr val="7757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64" name="矩形 2"/>
          <p:cNvSpPr/>
          <p:nvPr/>
        </p:nvSpPr>
        <p:spPr>
          <a:xfrm>
            <a:off x="8649664" y="372938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804933"/>
                </a:solidFill>
                <a:latin typeface="+mn-ea"/>
                <a:cs typeface="+mn-ea"/>
                <a:sym typeface="+mn-lt"/>
              </a:rPr>
              <a:t>部</a:t>
            </a:r>
            <a:r>
              <a:rPr lang="zh-CN" altLang="en-US" dirty="0">
                <a:solidFill>
                  <a:srgbClr val="804933"/>
                </a:solidFill>
                <a:latin typeface="+mn-ea"/>
                <a:cs typeface="+mn-ea"/>
                <a:sym typeface="+mn-lt"/>
              </a:rPr>
              <a:t>编版 小学语文 </a:t>
            </a:r>
            <a:r>
              <a:rPr lang="zh-CN" altLang="en-US" dirty="0" smtClean="0">
                <a:solidFill>
                  <a:srgbClr val="804933"/>
                </a:solidFill>
                <a:latin typeface="+mn-ea"/>
                <a:cs typeface="+mn-ea"/>
                <a:sym typeface="+mn-lt"/>
              </a:rPr>
              <a:t>六年级</a:t>
            </a:r>
            <a:r>
              <a:rPr lang="zh-CN" altLang="en-US" dirty="0">
                <a:solidFill>
                  <a:srgbClr val="804933"/>
                </a:solidFill>
                <a:latin typeface="+mn-ea"/>
                <a:cs typeface="+mn-ea"/>
                <a:sym typeface="+mn-lt"/>
              </a:rPr>
              <a:t>下</a:t>
            </a:r>
            <a:r>
              <a:rPr lang="zh-CN" altLang="en-US" dirty="0" smtClean="0">
                <a:solidFill>
                  <a:srgbClr val="804933"/>
                </a:solidFill>
                <a:latin typeface="+mn-ea"/>
                <a:cs typeface="+mn-ea"/>
                <a:sym typeface="+mn-lt"/>
              </a:rPr>
              <a:t>册</a:t>
            </a:r>
            <a:endParaRPr lang="zh-CN" altLang="en-US" dirty="0">
              <a:solidFill>
                <a:srgbClr val="804933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8665" name="文本框 7"/>
          <p:cNvSpPr txBox="1"/>
          <p:nvPr/>
        </p:nvSpPr>
        <p:spPr>
          <a:xfrm>
            <a:off x="4209411" y="4115688"/>
            <a:ext cx="4434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775749"/>
                </a:solidFill>
                <a:latin typeface="+mn-ea"/>
              </a:rPr>
              <a:t>艾萨克</a:t>
            </a:r>
            <a:r>
              <a:rPr lang="en-US" altLang="zh-CN" sz="3600" dirty="0" smtClean="0">
                <a:solidFill>
                  <a:srgbClr val="775749"/>
                </a:solidFill>
                <a:latin typeface="+mn-ea"/>
              </a:rPr>
              <a:t>·</a:t>
            </a:r>
            <a:r>
              <a:rPr lang="zh-CN" altLang="en-US" sz="3600" dirty="0" smtClean="0">
                <a:solidFill>
                  <a:srgbClr val="775749"/>
                </a:solidFill>
                <a:latin typeface="+mn-ea"/>
              </a:rPr>
              <a:t>阿西莫夫</a:t>
            </a:r>
            <a:endParaRPr lang="zh-CN" altLang="en-US" sz="3600" dirty="0">
              <a:solidFill>
                <a:srgbClr val="775749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3" grpId="0"/>
      <p:bldP spid="1048663" grpId="1"/>
      <p:bldP spid="1048665" grpId="0"/>
      <p:bldP spid="104866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1" name="矩形 1"/>
          <p:cNvSpPr>
            <a:spLocks noChangeArrowheads="1"/>
          </p:cNvSpPr>
          <p:nvPr/>
        </p:nvSpPr>
        <p:spPr bwMode="auto">
          <a:xfrm>
            <a:off x="695825" y="1529846"/>
            <a:ext cx="11088807" cy="71558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 smtClean="0">
                <a:latin typeface="+mn-ea"/>
                <a:ea typeface="+mn-ea"/>
              </a:rPr>
              <a:t>读完课文，想一想，</a:t>
            </a:r>
            <a:r>
              <a:rPr lang="en-US" altLang="zh-CN" sz="3200" b="1" dirty="0" smtClean="0">
                <a:latin typeface="+mn-ea"/>
                <a:ea typeface="+mn-ea"/>
              </a:rPr>
              <a:t>100</a:t>
            </a:r>
            <a:r>
              <a:rPr lang="zh-CN" altLang="en-US" sz="3200" b="1" dirty="0" smtClean="0">
                <a:latin typeface="+mn-ea"/>
                <a:ea typeface="+mn-ea"/>
              </a:rPr>
              <a:t>多年前的教学方式和现在有什么差异？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1048812" name="标题 1"/>
          <p:cNvSpPr txBox="1"/>
          <p:nvPr/>
        </p:nvSpPr>
        <p:spPr>
          <a:xfrm>
            <a:off x="163587" y="10194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43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9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9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9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1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3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7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12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云形 1"/>
          <p:cNvSpPr/>
          <p:nvPr/>
        </p:nvSpPr>
        <p:spPr>
          <a:xfrm>
            <a:off x="307974" y="2348880"/>
            <a:ext cx="4347866" cy="115212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+mn-ea"/>
              </a:rPr>
              <a:t>以前：纸质书</a:t>
            </a:r>
            <a:endParaRPr lang="zh-CN" altLang="en-US" sz="3200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689" y="3586062"/>
            <a:ext cx="4032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字在纸上，静止不动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1472" y="4365104"/>
            <a:ext cx="3461535" cy="23400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5786844" y="2636912"/>
            <a:ext cx="0" cy="4068192"/>
          </a:xfrm>
          <a:prstGeom prst="line">
            <a:avLst/>
          </a:prstGeom>
          <a:ln w="28575">
            <a:prstDash val="sys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云形 26"/>
          <p:cNvSpPr/>
          <p:nvPr/>
        </p:nvSpPr>
        <p:spPr>
          <a:xfrm>
            <a:off x="6326805" y="2348880"/>
            <a:ext cx="4089675" cy="115212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+mn-ea"/>
              </a:rPr>
              <a:t>现在：电子书</a:t>
            </a:r>
            <a:endParaRPr lang="zh-CN" altLang="en-US" sz="3200" dirty="0"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60097" y="3573016"/>
            <a:ext cx="43654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字荧光屏上，顺序移动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11164" y="4293096"/>
            <a:ext cx="3622291" cy="234000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01" grpId="1"/>
      <p:bldP spid="1048812" grpId="1"/>
      <p:bldP spid="2" grpId="0" animBg="1"/>
      <p:bldP spid="3" grpId="0"/>
      <p:bldP spid="27" grpId="0" animBg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5" name="标题 1"/>
          <p:cNvSpPr txBox="1"/>
          <p:nvPr/>
        </p:nvSpPr>
        <p:spPr>
          <a:xfrm>
            <a:off x="166898" y="996919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endParaRPr lang="zh-CN" altLang="en-US" sz="2800" noProof="0" dirty="0">
              <a:solidFill>
                <a:srgbClr val="0B819B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4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10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9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3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4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15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20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816051" y="1772816"/>
            <a:ext cx="275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教学地点：</a:t>
            </a:r>
            <a:endParaRPr lang="zh-CN" altLang="en-US" sz="32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5825" y="2551648"/>
            <a:ext cx="4438357" cy="324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89646" y="2520424"/>
            <a:ext cx="4320000" cy="3240000"/>
          </a:xfrm>
          <a:prstGeom prst="rect">
            <a:avLst/>
          </a:prstGeom>
        </p:spPr>
      </p:pic>
      <p:sp>
        <p:nvSpPr>
          <p:cNvPr id="7" name="右箭头 6"/>
          <p:cNvSpPr/>
          <p:nvPr/>
        </p:nvSpPr>
        <p:spPr>
          <a:xfrm>
            <a:off x="5424698" y="3933056"/>
            <a:ext cx="1463390" cy="576064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861892" y="1814398"/>
            <a:ext cx="3019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从学校到家里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35" grpId="1"/>
      <p:bldP spid="2" grpId="0"/>
      <p:bldP spid="7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0" name="标题 1"/>
          <p:cNvSpPr txBox="1"/>
          <p:nvPr/>
        </p:nvSpPr>
        <p:spPr>
          <a:xfrm>
            <a:off x="255270" y="986026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endParaRPr kumimoji="1"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43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92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93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94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95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96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8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9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0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1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2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7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695825" y="1772816"/>
            <a:ext cx="30239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讲课人员：</a:t>
            </a:r>
            <a:endParaRPr lang="zh-CN" altLang="en-US" sz="32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1361" y="2707760"/>
            <a:ext cx="4899194" cy="324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04953" y="2726160"/>
            <a:ext cx="4860000" cy="324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82921" y="1772816"/>
            <a:ext cx="5537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从教师讲课到机器人讲课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50" grpId="1"/>
      <p:bldP spid="2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8" name="标题 1"/>
          <p:cNvSpPr txBox="1"/>
          <p:nvPr/>
        </p:nvSpPr>
        <p:spPr>
          <a:xfrm>
            <a:off x="293549" y="984971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究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38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8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8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9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91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3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4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97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2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695825" y="1772816"/>
            <a:ext cx="9510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读完全文想一想，教学方式的改变有什么利弊呢？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31361" y="2708920"/>
            <a:ext cx="443004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在校学习，真人老师：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95825" y="4221088"/>
            <a:ext cx="402199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知识有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限</a:t>
            </a:r>
            <a:endParaRPr lang="en-US" altLang="zh-CN" sz="3200" b="1" dirty="0" smtClean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同年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龄孩子教法相同</a:t>
            </a:r>
            <a:endParaRPr lang="zh-CN" altLang="en-US" sz="32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78523" y="2708920"/>
            <a:ext cx="4430045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在家学习，机器老师：</a:t>
            </a:r>
            <a:endParaRPr lang="zh-CN" altLang="en-US" sz="32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7056038" y="4005064"/>
            <a:ext cx="40219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调整学习内容</a:t>
            </a:r>
            <a:endParaRPr lang="en-US" altLang="zh-CN" sz="3200" b="1" dirty="0" smtClean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每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个孩子教法不同</a:t>
            </a:r>
            <a:endParaRPr lang="en-US" altLang="zh-CN" sz="3200" b="1" dirty="0" smtClean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会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出故障</a:t>
            </a:r>
            <a:endParaRPr lang="zh-CN" altLang="en-US" sz="32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08" grpId="1"/>
      <p:bldP spid="3" grpId="0" animBg="1"/>
      <p:bldP spid="4" grpId="0"/>
      <p:bldP spid="25" grpId="0" animBg="1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8" name="标题 1"/>
          <p:cNvSpPr txBox="1"/>
          <p:nvPr/>
        </p:nvSpPr>
        <p:spPr>
          <a:xfrm>
            <a:off x="293549" y="984971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究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38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8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8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9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91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3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4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97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2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1040370" y="1628799"/>
            <a:ext cx="9145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想一想，为什么玛琪觉得以前的孩子学习有趣？</a:t>
            </a:r>
            <a:endParaRPr lang="zh-CN" alt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0870" y="3284984"/>
            <a:ext cx="57347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</a:rPr>
              <a:t>        学校里有很多一起上学的同学，可以一起玩闹，还可以一起讨论作业，互相帮助。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585" y="2729146"/>
            <a:ext cx="5836800" cy="342000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08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8" name="标题 1"/>
          <p:cNvSpPr txBox="1"/>
          <p:nvPr/>
        </p:nvSpPr>
        <p:spPr>
          <a:xfrm>
            <a:off x="293549" y="984971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究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38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8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8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9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91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3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4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97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2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681408" y="1700808"/>
            <a:ext cx="11103223" cy="746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根据课文和你的理解，对比未来学校和现在学校的优缺点。</a:t>
            </a:r>
            <a:endParaRPr lang="zh-CN" altLang="en-US" sz="3200" b="1" dirty="0"/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1492887" y="2996952"/>
          <a:ext cx="9585140" cy="2592287"/>
        </p:xfrm>
        <a:graphic>
          <a:graphicData uri="http://schemas.openxmlformats.org/drawingml/2006/table">
            <a:tbl>
              <a:tblPr firstRow="1">
                <a:tableStyleId>{00A15C55-8517-42AA-B614-E9B94910E393}</a:tableStyleId>
              </a:tblPr>
              <a:tblGrid>
                <a:gridCol w="1921337"/>
                <a:gridCol w="3873171"/>
                <a:gridCol w="3790632"/>
              </a:tblGrid>
              <a:tr h="8224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学校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未来学校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现在学校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4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好处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自由，因材施教</a:t>
                      </a:r>
                      <a:endParaRPr lang="zh-CN" altLang="en-US" sz="28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团结合作快乐有趣</a:t>
                      </a:r>
                      <a:endParaRPr lang="zh-CN" altLang="en-US" sz="28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4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不好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不够快乐有趣</a:t>
                      </a:r>
                      <a:endParaRPr lang="zh-CN" altLang="en-US" sz="28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不够自由</a:t>
                      </a:r>
                      <a:endParaRPr lang="zh-CN" altLang="en-US" sz="28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7" name="矩形 1"/>
          <p:cNvSpPr>
            <a:spLocks noChangeArrowheads="1"/>
          </p:cNvSpPr>
          <p:nvPr/>
        </p:nvSpPr>
        <p:spPr bwMode="auto">
          <a:xfrm>
            <a:off x="783476" y="1844824"/>
            <a:ext cx="10569108" cy="396875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latin typeface="+mn-ea"/>
                <a:ea typeface="+mn-ea"/>
              </a:rPr>
              <a:t>    本文的作</a:t>
            </a:r>
            <a:r>
              <a:rPr lang="zh-CN" altLang="en-US" sz="3200" b="1" dirty="0">
                <a:latin typeface="+mn-ea"/>
                <a:ea typeface="+mn-ea"/>
              </a:rPr>
              <a:t>者通过大胆奇特的想象，为我们展示了未来的孩子们上学的情境，孩子们在享受着高科技教学的同时，也有着自己学习上的压力和烦恼，说明现在的传统教学方式和未来的现代化教学方</a:t>
            </a:r>
            <a:r>
              <a:rPr lang="zh-CN" altLang="en-US" sz="3200" b="1" dirty="0" smtClean="0">
                <a:latin typeface="+mn-ea"/>
                <a:ea typeface="+mn-ea"/>
              </a:rPr>
              <a:t>式的利弊，同时也表达了孩子们渴望快乐学习的心愿。</a:t>
            </a:r>
            <a:endParaRPr lang="zh-CN" altLang="en-US" sz="3600" noProof="0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048948" name="标题 1"/>
          <p:cNvSpPr txBox="1"/>
          <p:nvPr/>
        </p:nvSpPr>
        <p:spPr>
          <a:xfrm>
            <a:off x="307975" y="100041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课堂小结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21" name="图形 1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4" y="1089126"/>
            <a:ext cx="726033" cy="395658"/>
          </a:xfrm>
          <a:prstGeom prst="rect">
            <a:avLst/>
          </a:prstGeom>
        </p:spPr>
      </p:pic>
      <p:grpSp>
        <p:nvGrpSpPr>
          <p:cNvPr id="110" name="组合 30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49" name="矩形 31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50" name="矩形 32"/>
            <p:cNvSpPr/>
            <p:nvPr/>
          </p:nvSpPr>
          <p:spPr>
            <a:xfrm>
              <a:off x="4967287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51" name="文本框 33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48" name="直接连接符 34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52" name="文本框 35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3" name="文本框 36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4" name="文本框 37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5" name="文本框 38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6" name="文本框 39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49" name="直接连接符 40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0" name="直接连接符 41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1" name="直接连接符 42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2" name="直接连接符 43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57" name="文本框 44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3" name="直接连接符 45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1" name="标题 1"/>
          <p:cNvSpPr txBox="1"/>
          <p:nvPr/>
        </p:nvSpPr>
        <p:spPr>
          <a:xfrm>
            <a:off x="287849" y="10077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拓展延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伸</a:t>
            </a:r>
            <a:r>
              <a:rPr lang="en-US" altLang="zh-CN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——《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三体</a:t>
            </a:r>
            <a:r>
              <a:rPr lang="en-US" altLang="zh-CN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》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名句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27" name="图形 2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1969" y="1089126"/>
            <a:ext cx="648072" cy="353173"/>
          </a:xfrm>
          <a:prstGeom prst="rect">
            <a:avLst/>
          </a:prstGeom>
        </p:spPr>
      </p:pic>
      <p:grpSp>
        <p:nvGrpSpPr>
          <p:cNvPr id="113" name="组合 26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62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3" name="矩形 28"/>
            <p:cNvSpPr/>
            <p:nvPr/>
          </p:nvSpPr>
          <p:spPr>
            <a:xfrm>
              <a:off x="6453960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4" name="文本框 29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54" name="直接连接符 30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65" name="文本框 31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6" name="文本框 32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7" name="文本框 33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8" name="文本框 34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rgbClr val="C00000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rgbClr val="C00000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9" name="文本框 35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5" name="直接连接符 36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6" name="直接连接符 37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7" name="直接连接符 38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8" name="直接连接符 39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70" name="文本框 40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9" name="直接连接符 41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626006" y="1988840"/>
            <a:ext cx="1094260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         </a:t>
            </a:r>
            <a:r>
              <a:rPr lang="en-US" altLang="zh-CN" sz="3600" dirty="0" smtClean="0"/>
              <a:t>1.</a:t>
            </a:r>
            <a:r>
              <a:rPr lang="zh-CN" altLang="en-US" sz="3600" dirty="0" smtClean="0"/>
              <a:t>即</a:t>
            </a:r>
            <a:r>
              <a:rPr lang="zh-CN" altLang="en-US" sz="3600" dirty="0"/>
              <a:t>使在宇宙尺度上是近在咫尺的四光年，对脆弱的生命来说也是不可想象的遥远，在这太空的江之头和江之尾，任何联系都细若游丝</a:t>
            </a:r>
            <a:r>
              <a:rPr lang="zh-CN" altLang="en-US" sz="3600" dirty="0" smtClean="0"/>
              <a:t>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3600" dirty="0"/>
              <a:t>在黑暗中沉淀出了重元素，所以光明不是文明的母亲，黑暗才</a:t>
            </a:r>
            <a:r>
              <a:rPr lang="zh-CN" altLang="en-US" sz="3600" dirty="0" smtClean="0"/>
              <a:t>是。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61" grpId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1" name="标题 1"/>
          <p:cNvSpPr txBox="1"/>
          <p:nvPr/>
        </p:nvSpPr>
        <p:spPr>
          <a:xfrm>
            <a:off x="287849" y="10077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拓展延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伸</a:t>
            </a:r>
            <a:r>
              <a:rPr lang="en-US" altLang="zh-CN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——《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三体</a:t>
            </a:r>
            <a:r>
              <a:rPr lang="en-US" altLang="zh-CN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》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名句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27" name="图形 2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1969" y="1089126"/>
            <a:ext cx="648072" cy="353173"/>
          </a:xfrm>
          <a:prstGeom prst="rect">
            <a:avLst/>
          </a:prstGeom>
        </p:spPr>
      </p:pic>
      <p:grpSp>
        <p:nvGrpSpPr>
          <p:cNvPr id="113" name="组合 26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62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3" name="矩形 28"/>
            <p:cNvSpPr/>
            <p:nvPr/>
          </p:nvSpPr>
          <p:spPr>
            <a:xfrm>
              <a:off x="6453960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4" name="文本框 29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54" name="直接连接符 30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65" name="文本框 31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6" name="文本框 32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7" name="文本框 33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8" name="文本框 34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rgbClr val="C00000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rgbClr val="C00000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9" name="文本框 35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5" name="直接连接符 36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6" name="直接连接符 37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7" name="直接连接符 38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8" name="直接连接符 39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70" name="文本框 40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9" name="直接连接符 41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609301" y="1988840"/>
            <a:ext cx="1094260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          </a:t>
            </a:r>
            <a:r>
              <a:rPr lang="en-US" altLang="zh-CN" sz="2800" dirty="0" smtClean="0"/>
              <a:t>3.</a:t>
            </a:r>
            <a:r>
              <a:rPr lang="zh-CN" altLang="en-US" sz="2800" dirty="0" smtClean="0"/>
              <a:t>“</a:t>
            </a:r>
            <a:r>
              <a:rPr lang="zh-CN" altLang="en-US" sz="2800" dirty="0"/>
              <a:t>成吉思汗的骑兵，攻</a:t>
            </a:r>
            <a:r>
              <a:rPr lang="zh-CN" altLang="en-US" sz="2800" dirty="0" smtClean="0"/>
              <a:t>击速度</a:t>
            </a:r>
            <a:r>
              <a:rPr lang="zh-CN" altLang="en-US" sz="2800" dirty="0"/>
              <a:t>与二十世纪的装甲部队相当；北宋的床弩，射程达一千五百米，与二十世纪的狙击步枪</a:t>
            </a:r>
            <a:r>
              <a:rPr lang="zh-CN" altLang="en-US" sz="2800" dirty="0" smtClean="0"/>
              <a:t>差不多</a:t>
            </a:r>
            <a:r>
              <a:rPr lang="zh-CN" altLang="en-US" sz="2800" dirty="0"/>
              <a:t>；但这些仍不过是古代的骑兵与弓弩而已，不可能与现代力量抗衡。基础理论决定一切，未来史学派清楚地看到了这一点。而你们，却被回光返照的低级技术蒙住了眼睛。你们躺在现代文明的温床中安于享乐，对即将到来的决定人类命运的终极决战完全没有精神上的准备。”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61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标题 1"/>
          <p:cNvSpPr txBox="1"/>
          <p:nvPr/>
        </p:nvSpPr>
        <p:spPr>
          <a:xfrm>
            <a:off x="91141" y="1046509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板书设计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37" name="图形 3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267" y="1091698"/>
            <a:ext cx="720080" cy="392414"/>
          </a:xfrm>
          <a:prstGeom prst="rect">
            <a:avLst/>
          </a:prstGeom>
        </p:spPr>
      </p:pic>
      <p:grpSp>
        <p:nvGrpSpPr>
          <p:cNvPr id="118" name="组合 5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93" name="矩形 58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94" name="矩形 59"/>
            <p:cNvSpPr/>
            <p:nvPr/>
          </p:nvSpPr>
          <p:spPr>
            <a:xfrm>
              <a:off x="7954056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95" name="文本框 60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66" name="直接连接符 61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96" name="文本框 62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7" name="文本框 63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8" name="文本框 64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9" name="文本框 65"/>
            <p:cNvSpPr txBox="1"/>
            <p:nvPr/>
          </p:nvSpPr>
          <p:spPr>
            <a:xfrm>
              <a:off x="6550694" y="8330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9000" name="文本框 66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C00000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rgbClr val="C00000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67" name="直接连接符 73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8" name="直接连接符 75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9" name="直接连接符 76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0" name="直接连接符 77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01" name="文本框 7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71" name="直接连接符 79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3525641" y="1287905"/>
            <a:ext cx="6132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他们那个时候多有趣啊</a:t>
            </a:r>
            <a:endParaRPr lang="zh-CN" altLang="en-US" sz="3600" b="1" dirty="0"/>
          </a:p>
        </p:txBody>
      </p:sp>
      <p:sp>
        <p:nvSpPr>
          <p:cNvPr id="3" name="左大括号 2"/>
          <p:cNvSpPr/>
          <p:nvPr/>
        </p:nvSpPr>
        <p:spPr>
          <a:xfrm>
            <a:off x="839416" y="2780928"/>
            <a:ext cx="521533" cy="292761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125492" y="2062589"/>
            <a:ext cx="2408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电子课本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565164" y="2708920"/>
            <a:ext cx="1991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未来学校</a:t>
            </a:r>
            <a:endParaRPr lang="zh-CN" altLang="en-US" sz="3200" b="1" dirty="0"/>
          </a:p>
        </p:txBody>
      </p:sp>
      <p:sp>
        <p:nvSpPr>
          <p:cNvPr id="26" name="左大括号 25"/>
          <p:cNvSpPr/>
          <p:nvPr/>
        </p:nvSpPr>
        <p:spPr>
          <a:xfrm>
            <a:off x="3439956" y="2289758"/>
            <a:ext cx="521533" cy="14638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125492" y="2815688"/>
            <a:ext cx="2408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机器老师</a:t>
            </a:r>
            <a:endParaRPr lang="zh-CN" altLang="en-US" sz="32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197500" y="3529406"/>
            <a:ext cx="2408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比较自由</a:t>
            </a:r>
            <a:endParaRPr lang="zh-CN" altLang="en-US" sz="32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981476" y="4473752"/>
            <a:ext cx="2408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纸质课本</a:t>
            </a:r>
            <a:endParaRPr lang="zh-CN" alt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421148" y="5120083"/>
            <a:ext cx="1991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现在学校</a:t>
            </a:r>
            <a:endParaRPr lang="zh-CN" altLang="en-US" sz="3200" b="1" dirty="0"/>
          </a:p>
        </p:txBody>
      </p:sp>
      <p:sp>
        <p:nvSpPr>
          <p:cNvPr id="31" name="左大括号 30"/>
          <p:cNvSpPr/>
          <p:nvPr/>
        </p:nvSpPr>
        <p:spPr>
          <a:xfrm>
            <a:off x="3295940" y="4700921"/>
            <a:ext cx="521533" cy="14638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3981476" y="5226851"/>
            <a:ext cx="2408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真人老师</a:t>
            </a:r>
            <a:endParaRPr lang="zh-CN" altLang="en-US" sz="32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053483" y="5940569"/>
            <a:ext cx="3257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一起学习很有趣</a:t>
            </a:r>
            <a:endParaRPr lang="zh-CN" altLang="en-US" sz="3200" b="1" dirty="0"/>
          </a:p>
        </p:txBody>
      </p:sp>
      <p:sp>
        <p:nvSpPr>
          <p:cNvPr id="8" name="右箭头 7"/>
          <p:cNvSpPr/>
          <p:nvPr/>
        </p:nvSpPr>
        <p:spPr>
          <a:xfrm>
            <a:off x="6702573" y="3579587"/>
            <a:ext cx="1216694" cy="944346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184232" y="3759372"/>
            <a:ext cx="3247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渴望快乐、有趣</a:t>
            </a:r>
            <a:endParaRPr lang="zh-CN" altLang="en-US" sz="3200" b="1" dirty="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标题 1"/>
          <p:cNvSpPr txBox="1"/>
          <p:nvPr/>
        </p:nvSpPr>
        <p:spPr>
          <a:xfrm>
            <a:off x="767408" y="101605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新课导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入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5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617" name="矩形 2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8" name="矩形 3"/>
            <p:cNvSpPr/>
            <p:nvPr/>
          </p:nvSpPr>
          <p:spPr>
            <a:xfrm>
              <a:off x="334963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9" name="文本框 4"/>
            <p:cNvSpPr txBox="1"/>
            <p:nvPr/>
          </p:nvSpPr>
          <p:spPr>
            <a:xfrm>
              <a:off x="307975" y="92075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rgbClr val="A05C43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rgbClr val="A05C43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46" name="直接连接符 5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0" name="文本框 6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1" name="文本框 7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2" name="文本框 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3" name="文本框 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4" name="文本框 1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47" name="直接连接符 19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8" name="直接连接符 20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9" name="直接连接符 21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0" name="直接连接符 22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5" name="文本框 1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51" name="直接连接符 24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63" name="图形 1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640" y="869951"/>
            <a:ext cx="668917" cy="668917"/>
          </a:xfrm>
          <a:prstGeom prst="rect">
            <a:avLst/>
          </a:prstGeom>
        </p:spPr>
      </p:pic>
      <p:sp>
        <p:nvSpPr>
          <p:cNvPr id="1048626" name="矩形 11"/>
          <p:cNvSpPr/>
          <p:nvPr/>
        </p:nvSpPr>
        <p:spPr>
          <a:xfrm>
            <a:off x="172512" y="2577518"/>
            <a:ext cx="654502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0" dirty="0" smtClean="0">
                <a:latin typeface="+mn-ea"/>
                <a:cs typeface="宋体" panose="02010600030101010101" pitchFamily="2" charset="-122"/>
              </a:rPr>
              <a:t>    和小伙伴做游戏是有趣的；听奶奶讲故事是有趣的；和妈妈做手工是有趣的</a:t>
            </a:r>
            <a:r>
              <a:rPr lang="en-US" altLang="zh-CN" sz="3200" kern="0" dirty="0" smtClean="0">
                <a:latin typeface="+mn-ea"/>
                <a:cs typeface="宋体" panose="02010600030101010101" pitchFamily="2" charset="-122"/>
              </a:rPr>
              <a:t>……</a:t>
            </a:r>
            <a:r>
              <a:rPr lang="zh-CN" altLang="en-US" sz="3200" kern="0" dirty="0" smtClean="0">
                <a:latin typeface="+mn-ea"/>
                <a:cs typeface="宋体" panose="02010600030101010101" pitchFamily="2" charset="-122"/>
              </a:rPr>
              <a:t>今天我们去看看玛琪的上学故事吧。</a:t>
            </a:r>
            <a:endParaRPr lang="zh-CN" altLang="en-US" sz="3200" kern="0" dirty="0">
              <a:latin typeface="+mn-ea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6769801" y="2410010"/>
            <a:ext cx="5234830" cy="324000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6" grpId="1"/>
      <p:bldP spid="1048626" grpId="1"/>
      <p:bldP spid="1048626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7" name="标题 1"/>
          <p:cNvSpPr txBox="1"/>
          <p:nvPr/>
        </p:nvSpPr>
        <p:spPr>
          <a:xfrm>
            <a:off x="754346" y="1045414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布置作业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43" name="图形 2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5" y="1089126"/>
            <a:ext cx="646856" cy="352510"/>
          </a:xfrm>
          <a:prstGeom prst="rect">
            <a:avLst/>
          </a:prstGeom>
        </p:spPr>
      </p:pic>
      <p:grpSp>
        <p:nvGrpSpPr>
          <p:cNvPr id="121" name="组合 25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9008" name="矩形 26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cs typeface="+mn-ea"/>
                <a:sym typeface="+mn-lt"/>
              </a:endParaRPr>
            </a:p>
          </p:txBody>
        </p:sp>
        <p:sp>
          <p:nvSpPr>
            <p:cNvPr id="1049009" name="矩形 27"/>
            <p:cNvSpPr/>
            <p:nvPr/>
          </p:nvSpPr>
          <p:spPr>
            <a:xfrm>
              <a:off x="9395308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9010" name="文本框 28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2" name="直接连接符 29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1" name="文本框 30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2" name="文本框 31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3" name="文本框 32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4" name="文本框 33"/>
            <p:cNvSpPr txBox="1"/>
            <p:nvPr/>
          </p:nvSpPr>
          <p:spPr>
            <a:xfrm>
              <a:off x="6550694" y="7975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5" name="文本框 34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3" name="直接连接符 35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4" name="直接连接符 36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5" name="直接连接符 37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6" name="直接连接符 38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6" name="文本框 39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C00000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rgbClr val="C00000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7" name="直接连接符 40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9017" name="矩形 1"/>
          <p:cNvSpPr>
            <a:spLocks noChangeArrowheads="1"/>
          </p:cNvSpPr>
          <p:nvPr/>
        </p:nvSpPr>
        <p:spPr bwMode="auto">
          <a:xfrm>
            <a:off x="928518" y="3140968"/>
            <a:ext cx="6553944" cy="17543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 smtClean="0">
                <a:latin typeface="+mn-ea"/>
                <a:ea typeface="+mn-ea"/>
              </a:rPr>
              <a:t>    未来的学校是什么样子的呢？请你展开想象，写一写吧。</a:t>
            </a:r>
            <a:endParaRPr lang="zh-CN" altLang="en-US" sz="3600" b="1" dirty="0"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53358" y="1772816"/>
            <a:ext cx="5085184" cy="5085184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9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0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9" name="矩形 8"/>
          <p:cNvSpPr/>
          <p:nvPr/>
        </p:nvSpPr>
        <p:spPr>
          <a:xfrm>
            <a:off x="-48895" y="3350392"/>
            <a:ext cx="12240895" cy="3679007"/>
          </a:xfrm>
          <a:prstGeom prst="rect">
            <a:avLst/>
          </a:prstGeom>
          <a:solidFill>
            <a:srgbClr val="FFC8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49030" name="椭圆 99"/>
          <p:cNvSpPr/>
          <p:nvPr/>
        </p:nvSpPr>
        <p:spPr>
          <a:xfrm>
            <a:off x="3397749" y="2636912"/>
            <a:ext cx="1310909" cy="1310909"/>
          </a:xfrm>
          <a:prstGeom prst="ellipse">
            <a:avLst/>
          </a:prstGeom>
          <a:solidFill>
            <a:srgbClr val="F1F1F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 dirty="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 dirty="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1" name="椭圆 101"/>
          <p:cNvSpPr/>
          <p:nvPr/>
        </p:nvSpPr>
        <p:spPr>
          <a:xfrm>
            <a:off x="4801222" y="2636912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 dirty="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 dirty="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2" name="椭圆 102"/>
          <p:cNvSpPr/>
          <p:nvPr/>
        </p:nvSpPr>
        <p:spPr>
          <a:xfrm>
            <a:off x="6204695" y="2636912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 dirty="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观</a:t>
            </a:r>
            <a:endParaRPr lang="zh-CN" altLang="en-US" sz="6600" dirty="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3" name="椭圆 103"/>
          <p:cNvSpPr/>
          <p:nvPr/>
        </p:nvSpPr>
        <p:spPr>
          <a:xfrm>
            <a:off x="7608168" y="2636912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 dirty="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看</a:t>
            </a:r>
            <a:endParaRPr lang="zh-CN" altLang="en-US" sz="6600" dirty="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62614" y="-273264"/>
            <a:ext cx="2846065" cy="136990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 txBox="1"/>
          <p:nvPr/>
        </p:nvSpPr>
        <p:spPr>
          <a:xfrm>
            <a:off x="817726" y="949465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学习目标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582" name="矩形 1"/>
          <p:cNvSpPr>
            <a:spLocks noChangeArrowheads="1"/>
          </p:cNvSpPr>
          <p:nvPr/>
        </p:nvSpPr>
        <p:spPr bwMode="auto">
          <a:xfrm>
            <a:off x="782232" y="2132856"/>
            <a:ext cx="10346430" cy="29845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zh-CN" sz="4000" b="1" i="1" dirty="0">
                <a:solidFill>
                  <a:srgbClr val="0B819B"/>
                </a:solidFill>
                <a:latin typeface="+mn-ea"/>
                <a:ea typeface="+mn-ea"/>
                <a:sym typeface="+mn-ea"/>
              </a:rPr>
              <a:t>1</a:t>
            </a:r>
            <a:r>
              <a:rPr lang="en-US" altLang="zh-CN" sz="4000" i="1" dirty="0">
                <a:solidFill>
                  <a:srgbClr val="0B819B"/>
                </a:solidFill>
                <a:latin typeface="+mn-ea"/>
                <a:ea typeface="+mn-ea"/>
                <a:sym typeface="+mn-ea"/>
              </a:rPr>
              <a:t>．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识记生字词，重点词句，理解文章内容；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zh-CN" sz="3600" b="1" i="1" dirty="0">
                <a:solidFill>
                  <a:srgbClr val="BB1C02"/>
                </a:solidFill>
                <a:latin typeface="+mn-ea"/>
                <a:ea typeface="+mn-ea"/>
                <a:sym typeface="+mn-ea"/>
              </a:rPr>
              <a:t>2</a:t>
            </a:r>
            <a:r>
              <a:rPr lang="en-US" altLang="zh-CN" sz="3600" b="1" i="1" dirty="0" smtClean="0">
                <a:solidFill>
                  <a:srgbClr val="BB1C02"/>
                </a:solidFill>
                <a:latin typeface="+mn-ea"/>
                <a:ea typeface="+mn-ea"/>
                <a:sym typeface="+mn-ea"/>
              </a:rPr>
              <a:t>．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用自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己的话讲述作者想象中，未来上学方式和今天的不同；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zh-CN" sz="3600" b="1" i="1" dirty="0">
                <a:solidFill>
                  <a:srgbClr val="0B819B"/>
                </a:solidFill>
                <a:latin typeface="+mn-ea"/>
                <a:ea typeface="+mn-ea"/>
                <a:sym typeface="+mn-ea"/>
              </a:rPr>
              <a:t>3</a:t>
            </a:r>
            <a:r>
              <a:rPr lang="en-US" altLang="zh-CN" sz="3600" b="1" i="1" dirty="0" smtClean="0">
                <a:solidFill>
                  <a:srgbClr val="0B819B"/>
                </a:solidFill>
                <a:latin typeface="+mn-ea"/>
                <a:ea typeface="+mn-ea"/>
                <a:sym typeface="+mn-ea"/>
              </a:rPr>
              <a:t>．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大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胆想象，能与同学交流未来的学习生活可能的样子。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+mn-ea"/>
            </a:endParaRPr>
          </a:p>
        </p:txBody>
      </p:sp>
      <p:grpSp>
        <p:nvGrpSpPr>
          <p:cNvPr id="2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583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4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5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28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6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7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8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9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90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29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41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33" name="直接连接符 43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5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8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48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1" grpId="1"/>
      <p:bldP spid="104858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标题 1"/>
          <p:cNvSpPr txBox="1"/>
          <p:nvPr/>
        </p:nvSpPr>
        <p:spPr>
          <a:xfrm>
            <a:off x="782232" y="94787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作家作品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593" name="矩形 1"/>
          <p:cNvSpPr>
            <a:spLocks noChangeArrowheads="1"/>
          </p:cNvSpPr>
          <p:nvPr/>
        </p:nvSpPr>
        <p:spPr bwMode="auto">
          <a:xfrm>
            <a:off x="4524961" y="2205390"/>
            <a:ext cx="7177999" cy="34163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艾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萨克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阿西莫夫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1920-1992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年），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美国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科幻小说作家、科普作家、文学评论家，美国科幻小说黄金时代的代表人物之一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8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90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1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3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99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41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04" name="直接连接符 43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61069" y="1659925"/>
            <a:ext cx="3810000" cy="455549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矩形 4"/>
          <p:cNvSpPr>
            <a:spLocks noChangeArrowheads="1"/>
          </p:cNvSpPr>
          <p:nvPr/>
        </p:nvSpPr>
        <p:spPr bwMode="auto">
          <a:xfrm>
            <a:off x="873799" y="1500412"/>
            <a:ext cx="336867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B416F"/>
                </a:solidFill>
                <a:latin typeface="+mn-ea"/>
                <a:ea typeface="+mn-ea"/>
              </a:rPr>
              <a:t>   </a:t>
            </a:r>
            <a:endParaRPr lang="zh-CN" altLang="en-US" sz="2800" dirty="0">
              <a:solidFill>
                <a:srgbClr val="4B416F"/>
              </a:solidFill>
              <a:latin typeface="+mn-ea"/>
              <a:ea typeface="+mn-ea"/>
            </a:endParaRPr>
          </a:p>
        </p:txBody>
      </p:sp>
      <p:sp>
        <p:nvSpPr>
          <p:cNvPr id="1048630" name="文本框 35"/>
          <p:cNvSpPr txBox="1">
            <a:spLocks noChangeArrowheads="1"/>
          </p:cNvSpPr>
          <p:nvPr/>
        </p:nvSpPr>
        <p:spPr bwMode="auto">
          <a:xfrm>
            <a:off x="2940377" y="2691478"/>
            <a:ext cx="185912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  <a:latin typeface="+mn-ea"/>
                <a:ea typeface="+mn-ea"/>
              </a:rPr>
              <a:t>mǎ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  </a:t>
            </a:r>
            <a:r>
              <a:rPr lang="en-US" altLang="zh-CN" sz="3200" dirty="0" err="1" smtClean="0">
                <a:solidFill>
                  <a:srgbClr val="C00000"/>
                </a:solidFill>
                <a:latin typeface="+mn-ea"/>
                <a:ea typeface="+mn-ea"/>
              </a:rPr>
              <a:t>qí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48631" name="文本框 36"/>
          <p:cNvSpPr txBox="1">
            <a:spLocks noChangeArrowheads="1"/>
          </p:cNvSpPr>
          <p:nvPr/>
        </p:nvSpPr>
        <p:spPr bwMode="auto">
          <a:xfrm>
            <a:off x="5470573" y="2661653"/>
            <a:ext cx="180390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>
                <a:solidFill>
                  <a:srgbClr val="C00000"/>
                </a:solidFill>
                <a:latin typeface="+mn-ea"/>
                <a:ea typeface="+mn-ea"/>
              </a:rPr>
              <a:t>bǐ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  <a:latin typeface="+mn-ea"/>
                <a:ea typeface="+mn-ea"/>
              </a:rPr>
              <a:t>yí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37" name="标题 1"/>
          <p:cNvSpPr txBox="1"/>
          <p:nvPr/>
        </p:nvSpPr>
        <p:spPr>
          <a:xfrm>
            <a:off x="810009" y="93989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我会写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64" name="组合 11"/>
          <p:cNvGrpSpPr/>
          <p:nvPr/>
        </p:nvGrpSpPr>
        <p:grpSpPr>
          <a:xfrm>
            <a:off x="2894582" y="3246428"/>
            <a:ext cx="1758927" cy="910068"/>
            <a:chOff x="1136650" y="2442515"/>
            <a:chExt cx="1758927" cy="910068"/>
          </a:xfrm>
        </p:grpSpPr>
        <p:pic>
          <p:nvPicPr>
            <p:cNvPr id="2097166" name="图片 59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136650" y="2442515"/>
              <a:ext cx="910068" cy="910068"/>
            </a:xfrm>
            <a:prstGeom prst="rect">
              <a:avLst/>
            </a:prstGeom>
          </p:spPr>
        </p:pic>
        <p:pic>
          <p:nvPicPr>
            <p:cNvPr id="2097167" name="图片 60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985509" y="2442515"/>
              <a:ext cx="910068" cy="910068"/>
            </a:xfrm>
            <a:prstGeom prst="rect">
              <a:avLst/>
            </a:prstGeom>
          </p:spPr>
        </p:pic>
      </p:grpSp>
      <p:sp>
        <p:nvSpPr>
          <p:cNvPr id="1048647" name="矩形 1"/>
          <p:cNvSpPr/>
          <p:nvPr/>
        </p:nvSpPr>
        <p:spPr>
          <a:xfrm>
            <a:off x="2989410" y="3293376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+mn-ea"/>
              </a:rPr>
              <a:t>玛 </a:t>
            </a:r>
            <a:r>
              <a:rPr lang="zh-CN" altLang="en-US" sz="4400" dirty="0" smtClean="0">
                <a:solidFill>
                  <a:srgbClr val="FF0000"/>
                </a:solidFill>
                <a:latin typeface="+mn-ea"/>
              </a:rPr>
              <a:t> </a:t>
            </a:r>
            <a:endParaRPr lang="zh-CN" altLang="en-US" sz="4400" dirty="0">
              <a:latin typeface="+mn-ea"/>
            </a:endParaRPr>
          </a:p>
        </p:txBody>
      </p:sp>
      <p:grpSp>
        <p:nvGrpSpPr>
          <p:cNvPr id="65" name="组合 12"/>
          <p:cNvGrpSpPr/>
          <p:nvPr/>
        </p:nvGrpSpPr>
        <p:grpSpPr>
          <a:xfrm>
            <a:off x="5390093" y="3246428"/>
            <a:ext cx="1758927" cy="910068"/>
            <a:chOff x="4623810" y="2442515"/>
            <a:chExt cx="1758927" cy="910068"/>
          </a:xfrm>
        </p:grpSpPr>
        <p:pic>
          <p:nvPicPr>
            <p:cNvPr id="2097168" name="图片 61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623810" y="2442515"/>
              <a:ext cx="910068" cy="910068"/>
            </a:xfrm>
            <a:prstGeom prst="rect">
              <a:avLst/>
            </a:prstGeom>
          </p:spPr>
        </p:pic>
        <p:pic>
          <p:nvPicPr>
            <p:cNvPr id="2097169" name="图片 62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472669" y="2442515"/>
              <a:ext cx="910068" cy="910068"/>
            </a:xfrm>
            <a:prstGeom prst="rect">
              <a:avLst/>
            </a:prstGeom>
          </p:spPr>
        </p:pic>
      </p:grpSp>
      <p:sp>
        <p:nvSpPr>
          <p:cNvPr id="1048648" name="矩形 15"/>
          <p:cNvSpPr/>
          <p:nvPr/>
        </p:nvSpPr>
        <p:spPr>
          <a:xfrm>
            <a:off x="5177038" y="3296809"/>
            <a:ext cx="15953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+mn-ea"/>
              </a:rPr>
              <a:t> </a:t>
            </a:r>
            <a:r>
              <a:rPr lang="zh-CN" altLang="en-US" sz="4400" dirty="0" smtClean="0">
                <a:solidFill>
                  <a:srgbClr val="C00000"/>
                </a:solidFill>
                <a:latin typeface="+mn-ea"/>
              </a:rPr>
              <a:t>鄙</a:t>
            </a:r>
            <a:r>
              <a:rPr lang="zh-CN" altLang="en-US" sz="4400" dirty="0" smtClean="0">
                <a:solidFill>
                  <a:srgbClr val="4B416F"/>
                </a:solidFill>
                <a:latin typeface="+mn-ea"/>
              </a:rPr>
              <a:t> </a:t>
            </a:r>
            <a:r>
              <a:rPr lang="zh-CN" altLang="en-US" sz="4400" dirty="0" smtClean="0">
                <a:solidFill>
                  <a:srgbClr val="C00000"/>
                </a:solidFill>
                <a:latin typeface="+mn-ea"/>
              </a:rPr>
              <a:t> </a:t>
            </a:r>
            <a:endParaRPr lang="zh-CN" altLang="en-US" sz="4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8" name="文本框 0"/>
          <p:cNvSpPr txBox="1"/>
          <p:nvPr/>
        </p:nvSpPr>
        <p:spPr>
          <a:xfrm>
            <a:off x="3869942" y="3317291"/>
            <a:ext cx="7702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+mn-ea"/>
              </a:rPr>
              <a:t>琪</a:t>
            </a:r>
            <a:endParaRPr lang="zh-CN" altLang="en-US" sz="4400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42632" y="3296336"/>
            <a:ext cx="7912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+mn-ea"/>
              </a:rPr>
              <a:t>夷</a:t>
            </a:r>
            <a:endParaRPr lang="zh-CN" altLang="en-US" sz="4400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72" name="图形 12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155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56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57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58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159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65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41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70" name="直接连接符 43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7923456" y="2696558"/>
            <a:ext cx="1298575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 smtClean="0">
                <a:solidFill>
                  <a:srgbClr val="C00000"/>
                </a:solidFill>
                <a:latin typeface="+mn-ea"/>
                <a:ea typeface="+mn-ea"/>
              </a:rPr>
              <a:t>qiónɡ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38" name="组合 11"/>
          <p:cNvGrpSpPr/>
          <p:nvPr/>
        </p:nvGrpSpPr>
        <p:grpSpPr>
          <a:xfrm>
            <a:off x="7956817" y="3290902"/>
            <a:ext cx="1758927" cy="910068"/>
            <a:chOff x="1136650" y="2442515"/>
            <a:chExt cx="1758927" cy="910068"/>
          </a:xfrm>
        </p:grpSpPr>
        <p:pic>
          <p:nvPicPr>
            <p:cNvPr id="39" name="图片 59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136650" y="2442515"/>
              <a:ext cx="910068" cy="910068"/>
            </a:xfrm>
            <a:prstGeom prst="rect">
              <a:avLst/>
            </a:prstGeom>
          </p:spPr>
        </p:pic>
        <p:pic>
          <p:nvPicPr>
            <p:cNvPr id="40" name="图片 60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985509" y="2442515"/>
              <a:ext cx="910068" cy="910068"/>
            </a:xfrm>
            <a:prstGeom prst="rect">
              <a:avLst/>
            </a:prstGeom>
          </p:spPr>
        </p:pic>
      </p:grpSp>
      <p:sp>
        <p:nvSpPr>
          <p:cNvPr id="41" name="矩形 1"/>
          <p:cNvSpPr/>
          <p:nvPr/>
        </p:nvSpPr>
        <p:spPr>
          <a:xfrm>
            <a:off x="8051645" y="3337850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+mn-ea"/>
              </a:rPr>
              <a:t>琼 </a:t>
            </a:r>
            <a:r>
              <a:rPr lang="zh-CN" altLang="en-US" sz="4400" dirty="0" smtClean="0">
                <a:solidFill>
                  <a:srgbClr val="FF0000"/>
                </a:solidFill>
                <a:latin typeface="+mn-ea"/>
              </a:rPr>
              <a:t> </a:t>
            </a:r>
            <a:endParaRPr lang="zh-CN" altLang="en-US" sz="4400" dirty="0">
              <a:latin typeface="+mn-ea"/>
            </a:endParaRPr>
          </a:p>
        </p:txBody>
      </p:sp>
      <p:sp>
        <p:nvSpPr>
          <p:cNvPr id="46" name="文本框 0"/>
          <p:cNvSpPr txBox="1"/>
          <p:nvPr/>
        </p:nvSpPr>
        <p:spPr>
          <a:xfrm>
            <a:off x="8932177" y="3361765"/>
            <a:ext cx="7702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+mn-ea"/>
              </a:rPr>
              <a:t>斯</a:t>
            </a:r>
            <a:endParaRPr lang="zh-CN" altLang="en-US" sz="4400" dirty="0"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0" grpId="0"/>
      <p:bldP spid="1048631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标题 1"/>
          <p:cNvSpPr txBox="1"/>
          <p:nvPr/>
        </p:nvSpPr>
        <p:spPr>
          <a:xfrm>
            <a:off x="810009" y="93989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理解词语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7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155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56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57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58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159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65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41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70" name="直接连接符 43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1140073" y="2348880"/>
            <a:ext cx="41821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C00000"/>
                </a:solidFill>
                <a:latin typeface="+mn-ea"/>
              </a:rPr>
              <a:t>鄙夷不屑：</a:t>
            </a:r>
            <a:endParaRPr lang="en-US" altLang="zh-CN" sz="3600" dirty="0" smtClean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+mn-ea"/>
              </a:rPr>
              <a:t>高</a:t>
            </a:r>
            <a:r>
              <a:rPr lang="zh-CN" altLang="en-US" sz="3600" dirty="0" smtClean="0">
                <a:solidFill>
                  <a:srgbClr val="C00000"/>
                </a:solidFill>
                <a:latin typeface="+mn-ea"/>
              </a:rPr>
              <a:t>傲：</a:t>
            </a:r>
            <a:endParaRPr lang="en-US" altLang="zh-CN" sz="3600" dirty="0" smtClean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+mn-ea"/>
              </a:rPr>
              <a:t>憎</a:t>
            </a:r>
            <a:r>
              <a:rPr lang="zh-CN" altLang="en-US" sz="3600" dirty="0" smtClean="0">
                <a:solidFill>
                  <a:srgbClr val="C00000"/>
                </a:solidFill>
                <a:latin typeface="+mn-ea"/>
              </a:rPr>
              <a:t>恶：</a:t>
            </a:r>
            <a:endParaRPr lang="zh-CN" altLang="en-US" sz="36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63752" y="4221088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憎恨，厌恶。</a:t>
            </a:r>
            <a:endParaRPr lang="zh-CN" altLang="en-US" sz="3600" dirty="0"/>
          </a:p>
        </p:txBody>
      </p:sp>
      <p:sp>
        <p:nvSpPr>
          <p:cNvPr id="42" name="TextBox 41"/>
          <p:cNvSpPr txBox="1"/>
          <p:nvPr/>
        </p:nvSpPr>
        <p:spPr>
          <a:xfrm>
            <a:off x="3881566" y="3429000"/>
            <a:ext cx="811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自以为了不起，看不起人；及其骄傲。</a:t>
            </a:r>
            <a:endParaRPr lang="zh-CN" altLang="en-US" sz="3600" dirty="0"/>
          </a:p>
        </p:txBody>
      </p:sp>
      <p:sp>
        <p:nvSpPr>
          <p:cNvPr id="43" name="TextBox 42"/>
          <p:cNvSpPr txBox="1"/>
          <p:nvPr/>
        </p:nvSpPr>
        <p:spPr>
          <a:xfrm>
            <a:off x="3881566" y="2494637"/>
            <a:ext cx="550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指轻视；看不起。</a:t>
            </a:r>
            <a:endParaRPr lang="zh-CN" altLang="en-US" sz="3600" dirty="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7" name="文本框 28"/>
          <p:cNvSpPr txBox="1"/>
          <p:nvPr/>
        </p:nvSpPr>
        <p:spPr>
          <a:xfrm>
            <a:off x="751515" y="2996952"/>
            <a:ext cx="658523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4000" b="1" kern="100" dirty="0">
                <a:latin typeface="+mn-ea"/>
                <a:cs typeface="Times New Roman" panose="02020603050405020304" pitchFamily="18" charset="0"/>
              </a:rPr>
              <a:t>朗读课文，掌握文章大意</a:t>
            </a:r>
            <a:r>
              <a:rPr lang="zh-CN" altLang="en-US" sz="4000" b="1" kern="100" dirty="0" smtClean="0">
                <a:latin typeface="+mn-ea"/>
                <a:cs typeface="Times New Roman" panose="02020603050405020304" pitchFamily="18" charset="0"/>
              </a:rPr>
              <a:t>，</a:t>
            </a:r>
            <a:endParaRPr lang="en-US" altLang="zh-CN" sz="4000" b="1" kern="100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4000" b="1" kern="100" dirty="0" smtClean="0">
                <a:latin typeface="+mn-ea"/>
                <a:cs typeface="Times New Roman" panose="02020603050405020304" pitchFamily="18" charset="0"/>
              </a:rPr>
              <a:t>感受科幻的魅力。</a:t>
            </a:r>
            <a:endParaRPr lang="zh-CN" altLang="en-US" sz="4000" b="1" kern="100" dirty="0">
              <a:solidFill>
                <a:srgbClr val="4B416F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48707" name="标题 1"/>
          <p:cNvSpPr txBox="1"/>
          <p:nvPr/>
        </p:nvSpPr>
        <p:spPr>
          <a:xfrm>
            <a:off x="782232" y="94510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朗读课文，整体感知课文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3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44129" y="2649793"/>
            <a:ext cx="5011033" cy="2939447"/>
          </a:xfrm>
          <a:prstGeom prst="rect">
            <a:avLst/>
          </a:prstGeom>
        </p:spPr>
      </p:pic>
      <p:grpSp>
        <p:nvGrpSpPr>
          <p:cNvPr id="103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5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6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107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13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41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18" name="直接连接符 43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"/>
          <p:cNvGrpSpPr/>
          <p:nvPr/>
        </p:nvGrpSpPr>
        <p:grpSpPr>
          <a:xfrm>
            <a:off x="152400" y="52387"/>
            <a:ext cx="12192000" cy="792163"/>
            <a:chOff x="0" y="-100013"/>
            <a:chExt cx="12192000" cy="792163"/>
          </a:xfrm>
        </p:grpSpPr>
        <p:sp>
          <p:nvSpPr>
            <p:cNvPr id="120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21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2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123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8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29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41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34" name="直接连接符 43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97" grpId="1"/>
      <p:bldP spid="1048697" grpId="2"/>
      <p:bldP spid="104870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757" name="矩形 1"/>
          <p:cNvSpPr>
            <a:spLocks noChangeArrowheads="1"/>
          </p:cNvSpPr>
          <p:nvPr/>
        </p:nvSpPr>
        <p:spPr bwMode="auto">
          <a:xfrm>
            <a:off x="555102" y="1515461"/>
            <a:ext cx="10382203" cy="15696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 smtClean="0">
                <a:latin typeface="+mn-ea"/>
                <a:ea typeface="+mn-ea"/>
              </a:rPr>
              <a:t>    默读全文，思考在作者的想象中，今天的教育方式和未来的教育方式有什么不同？</a:t>
            </a:r>
            <a:endParaRPr lang="en-US" altLang="zh-CN" sz="3200" b="1" dirty="0" smtClean="0">
              <a:latin typeface="+mn-ea"/>
              <a:ea typeface="+mn-ea"/>
            </a:endParaRPr>
          </a:p>
        </p:txBody>
      </p:sp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7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487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87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2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1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2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3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4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5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3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4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5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6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7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20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2" name="圆角矩形 1"/>
          <p:cNvSpPr/>
          <p:nvPr/>
        </p:nvSpPr>
        <p:spPr>
          <a:xfrm>
            <a:off x="409942" y="3356992"/>
            <a:ext cx="5050378" cy="30963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       今天的教育方式：学生在学校里接受教育，课本是纸质的，有老师给我们上课。</a:t>
            </a:r>
            <a:endParaRPr lang="zh-CN" altLang="en-US" sz="3200" dirty="0"/>
          </a:p>
        </p:txBody>
      </p:sp>
      <p:sp>
        <p:nvSpPr>
          <p:cNvPr id="23" name="圆角矩形 22"/>
          <p:cNvSpPr/>
          <p:nvPr/>
        </p:nvSpPr>
        <p:spPr>
          <a:xfrm>
            <a:off x="6227664" y="3356992"/>
            <a:ext cx="5484960" cy="30963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       未来的教育方式：学生在家里接受教育，课本是电子的，老师是机器人。</a:t>
            </a:r>
            <a:endParaRPr lang="zh-CN" altLang="en-US" sz="3200" dirty="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6" grpId="1"/>
      <p:bldP spid="1048757" grpId="1"/>
      <p:bldP spid="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5" name="标题 1"/>
          <p:cNvSpPr txBox="1"/>
          <p:nvPr/>
        </p:nvSpPr>
        <p:spPr>
          <a:xfrm>
            <a:off x="248285" y="1000596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5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10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9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3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4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15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20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976323" y="1516620"/>
            <a:ext cx="1023861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</a:rPr>
              <a:t>阅读第</a:t>
            </a:r>
            <a:r>
              <a:rPr lang="en-US" altLang="zh-CN" sz="3200" b="1" dirty="0" smtClean="0">
                <a:latin typeface="+mn-ea"/>
              </a:rPr>
              <a:t>1-2</a:t>
            </a:r>
            <a:r>
              <a:rPr lang="zh-CN" altLang="en-US" sz="3200" b="1" dirty="0" smtClean="0">
                <a:latin typeface="+mn-ea"/>
              </a:rPr>
              <a:t>自然段</a:t>
            </a:r>
            <a:r>
              <a:rPr lang="zh-CN" altLang="en-US" sz="3200" b="1" dirty="0">
                <a:latin typeface="+mn-ea"/>
              </a:rPr>
              <a:t>，</a:t>
            </a:r>
            <a:r>
              <a:rPr lang="zh-CN" altLang="en-US" sz="3200" b="1" dirty="0" smtClean="0">
                <a:latin typeface="+mn-ea"/>
              </a:rPr>
              <a:t>思考“真正的书”是什么意思？</a:t>
            </a:r>
            <a:endParaRPr lang="en-US" altLang="zh-CN" sz="3200" b="1" dirty="0" smtClean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5825" y="3212976"/>
            <a:ext cx="60144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         时间是在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2155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年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月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17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日，写的是未来的故事，说明他们阅读的不是真正的书。真正的书是纸质的，所有的故事都印在纸上。</a:t>
            </a:r>
            <a:endParaRPr lang="zh-CN" altLang="en-US" sz="3200" b="1" dirty="0" smtClean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9646" y="2931804"/>
            <a:ext cx="4320000" cy="324000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95" grpId="1"/>
      <p:bldP spid="11" grpId="0"/>
    </p:bldLst>
  </p:timing>
</p:sld>
</file>

<file path=ppt/tags/tag1.xml><?xml version="1.0" encoding="utf-8"?>
<p:tagLst xmlns:p="http://schemas.openxmlformats.org/presentationml/2006/main">
  <p:tag name="KSO_WPP_MARK_KEY" val="128ea996-0321-4252-a12f-7b0feafbeea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2053</Words>
  <Application>WPS 演示</Application>
  <PresentationFormat>自定义</PresentationFormat>
  <Paragraphs>467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楷体</vt:lpstr>
      <vt:lpstr>华文新魏</vt:lpstr>
      <vt:lpstr>黑体</vt:lpstr>
      <vt:lpstr>Times New Roman</vt:lpstr>
      <vt:lpstr>Arial Unicode MS</vt:lpstr>
      <vt:lpstr>Arial</vt:lpstr>
      <vt:lpstr>Microsoft JhengHei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153</cp:revision>
  <dcterms:created xsi:type="dcterms:W3CDTF">2019-07-30T11:34:00Z</dcterms:created>
  <dcterms:modified xsi:type="dcterms:W3CDTF">2023-01-19T01:48:59Z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7B1952AA88564438B287BA101CE9D045</vt:lpwstr>
  </property>
</Properties>
</file>